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  <p:sldMasterId id="2147483648" r:id="rId2"/>
    <p:sldMasterId id="2147483871" r:id="rId3"/>
  </p:sldMasterIdLst>
  <p:notesMasterIdLst>
    <p:notesMasterId r:id="rId44"/>
  </p:notesMasterIdLst>
  <p:handoutMasterIdLst>
    <p:handoutMasterId r:id="rId45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95" r:id="rId12"/>
    <p:sldId id="264" r:id="rId13"/>
    <p:sldId id="296" r:id="rId14"/>
    <p:sldId id="265" r:id="rId15"/>
    <p:sldId id="266" r:id="rId16"/>
    <p:sldId id="268" r:id="rId17"/>
    <p:sldId id="267" r:id="rId18"/>
    <p:sldId id="269" r:id="rId19"/>
    <p:sldId id="270" r:id="rId20"/>
    <p:sldId id="271" r:id="rId21"/>
    <p:sldId id="293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</p:sldIdLst>
  <p:sldSz cx="12188825" cy="6858000"/>
  <p:notesSz cx="7010400" cy="9296400"/>
  <p:defaultTextStyle>
    <a:defPPr>
      <a:defRPr lang="en-US"/>
    </a:defPPr>
    <a:lvl1pPr marL="0" algn="l" defTabSz="9135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761" algn="l" defTabSz="9135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563" algn="l" defTabSz="9135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339" algn="l" defTabSz="9135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128" algn="l" defTabSz="9135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3892" algn="l" defTabSz="9135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0686" algn="l" defTabSz="9135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7467" algn="l" defTabSz="9135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4255" algn="l" defTabSz="9135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">
          <p15:clr>
            <a:srgbClr val="A4A3A4"/>
          </p15:clr>
        </p15:guide>
        <p15:guide id="2" pos="3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463"/>
    <a:srgbClr val="2470B6"/>
    <a:srgbClr val="77BF43"/>
    <a:srgbClr val="F26727"/>
    <a:srgbClr val="004680"/>
    <a:srgbClr val="7FA9AE"/>
    <a:srgbClr val="B7DE9A"/>
    <a:srgbClr val="B3DC94"/>
    <a:srgbClr val="563D82"/>
    <a:srgbClr val="D2E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1752" autoAdjust="0"/>
  </p:normalViewPr>
  <p:slideViewPr>
    <p:cSldViewPr>
      <p:cViewPr varScale="1">
        <p:scale>
          <a:sx n="75" d="100"/>
          <a:sy n="75" d="100"/>
        </p:scale>
        <p:origin x="60" y="456"/>
      </p:cViewPr>
      <p:guideLst>
        <p:guide orient="horz" pos="144"/>
        <p:guide pos="383"/>
      </p:guideLst>
    </p:cSldViewPr>
  </p:slideViewPr>
  <p:outlineViewPr>
    <p:cViewPr>
      <p:scale>
        <a:sx n="33" d="100"/>
        <a:sy n="33" d="100"/>
      </p:scale>
      <p:origin x="0" y="44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77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336BC-2A34-48F9-98F5-BF91F43D347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284DC3-C5D6-494D-B940-92A1C08594C5}">
      <dgm:prSet phldrT="[Text]"/>
      <dgm:spPr>
        <a:xfrm>
          <a:off x="0" y="354985"/>
          <a:ext cx="3622074" cy="2173244"/>
        </a:xfrm>
        <a:solidFill>
          <a:srgbClr val="00468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Access to Calculators, Websites, Videos, &amp; Customized Info</a:t>
          </a:r>
        </a:p>
      </dgm:t>
    </dgm:pt>
    <dgm:pt modelId="{170F3FD9-0B1D-48C5-8726-67B86C662BAC}" type="parTrans" cxnId="{2DBC4060-4DFD-4F2E-BEB3-717167EAECE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C7F987-DF3C-40B0-955F-A733659D2DFA}" type="sibTrans" cxnId="{2DBC4060-4DFD-4F2E-BEB3-717167EAECE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4565A8-930B-456A-970F-7C789CD01740}">
      <dgm:prSet phldrT="[Text]"/>
      <dgm:spPr>
        <a:xfrm>
          <a:off x="3984281" y="354985"/>
          <a:ext cx="3622074" cy="2173244"/>
        </a:xfrm>
        <a:solidFill>
          <a:srgbClr val="2470B6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Financial Education Seminars &amp; Workshops</a:t>
          </a:r>
        </a:p>
      </dgm:t>
    </dgm:pt>
    <dgm:pt modelId="{2D8CF1FF-F40C-41BA-BBCB-F48F97CED783}" type="parTrans" cxnId="{688CC4E4-ECFF-4C2B-8171-5B986C0930F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A65A35-5E07-4027-A1B5-2ACFCD3EBC69}" type="sibTrans" cxnId="{688CC4E4-ECFF-4C2B-8171-5B986C0930F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DEF272-F5DA-4520-A21E-9EC3B9B81042}">
      <dgm:prSet phldrT="[Text]"/>
      <dgm:spPr>
        <a:xfrm>
          <a:off x="7968563" y="354985"/>
          <a:ext cx="3622074" cy="2173244"/>
        </a:xfrm>
        <a:solidFill>
          <a:srgbClr val="77BF4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Peer Learning &amp; Mentoring</a:t>
          </a:r>
        </a:p>
      </dgm:t>
    </dgm:pt>
    <dgm:pt modelId="{BAA872D9-1D08-4FCD-B980-5F96291078F9}" type="parTrans" cxnId="{1C6EAC32-11D8-4466-9C6E-48945809CE4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A70088-8DF0-46A9-96A5-B280FECFBDB1}" type="sibTrans" cxnId="{1C6EAC32-11D8-4466-9C6E-48945809CE4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601D4A-96C3-4B06-B17F-09CF86E39CC5}">
      <dgm:prSet phldrT="[Text]"/>
      <dgm:spPr>
        <a:xfrm>
          <a:off x="1992140" y="2890437"/>
          <a:ext cx="3622074" cy="2173244"/>
        </a:xfrm>
        <a:solidFill>
          <a:srgbClr val="563D8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One-to-One Counseling</a:t>
          </a:r>
        </a:p>
      </dgm:t>
    </dgm:pt>
    <dgm:pt modelId="{E7F12BB5-330B-4162-9B1F-37A2F702DC9C}" type="parTrans" cxnId="{287E0814-74B2-46E5-B21E-B216E9F9220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78E811-B922-4FE5-BF80-9B452C3BAE91}" type="sibTrans" cxnId="{287E0814-74B2-46E5-B21E-B216E9F9220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30D1EA-131F-4B88-93A4-6E6954B6C4B9}">
      <dgm:prSet phldrT="[Text]"/>
      <dgm:spPr>
        <a:xfrm>
          <a:off x="5976422" y="2890437"/>
          <a:ext cx="3622074" cy="2173244"/>
        </a:xfrm>
        <a:solidFill>
          <a:srgbClr val="ED7D3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Entrance, Exit, and Credit Counseling</a:t>
          </a:r>
        </a:p>
      </dgm:t>
    </dgm:pt>
    <dgm:pt modelId="{198F76CF-53C9-4E15-803E-C2DC2137FEB3}" type="parTrans" cxnId="{31497ACA-D3EA-4B98-A215-755C9644C04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1D7355-992E-4C24-8E47-9C3481AC941C}" type="sibTrans" cxnId="{31497ACA-D3EA-4B98-A215-755C9644C04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E47E27-39DA-4BC7-B64D-6B67BB2C979A}" type="pres">
      <dgm:prSet presAssocID="{62D336BC-2A34-48F9-98F5-BF91F43D347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B08E0C-5BF6-45A6-B3BA-CE4F440BE8AF}" type="pres">
      <dgm:prSet presAssocID="{AA284DC3-C5D6-494D-B940-92A1C08594C5}" presName="node" presStyleLbl="node1" presStyleIdx="0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51B3BB8-2FAC-4117-A974-6B0367859C42}" type="pres">
      <dgm:prSet presAssocID="{62C7F987-DF3C-40B0-955F-A733659D2DFA}" presName="sibTrans" presStyleCnt="0"/>
      <dgm:spPr/>
    </dgm:pt>
    <dgm:pt modelId="{DFF5782C-4C0A-4070-893C-B9112D61F5C5}" type="pres">
      <dgm:prSet presAssocID="{BA4565A8-930B-456A-970F-7C789CD01740}" presName="node" presStyleLbl="node1" presStyleIdx="1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1CEB075-07C9-4CF1-913D-61BB31F44BC5}" type="pres">
      <dgm:prSet presAssocID="{B5A65A35-5E07-4027-A1B5-2ACFCD3EBC69}" presName="sibTrans" presStyleCnt="0"/>
      <dgm:spPr/>
    </dgm:pt>
    <dgm:pt modelId="{091789C3-8E33-431E-B168-85BB50D07C78}" type="pres">
      <dgm:prSet presAssocID="{5BDEF272-F5DA-4520-A21E-9EC3B9B81042}" presName="node" presStyleLbl="node1" presStyleIdx="2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A4CA8CD-CF1B-4B92-8119-CCB7161EE78B}" type="pres">
      <dgm:prSet presAssocID="{7FA70088-8DF0-46A9-96A5-B280FECFBDB1}" presName="sibTrans" presStyleCnt="0"/>
      <dgm:spPr/>
    </dgm:pt>
    <dgm:pt modelId="{DF5A62BB-E983-4A01-AB6E-E4E4B1845676}" type="pres">
      <dgm:prSet presAssocID="{2A601D4A-96C3-4B06-B17F-09CF86E39CC5}" presName="node" presStyleLbl="node1" presStyleIdx="3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4945577-CB64-4036-8FEB-B3BDC02E03D1}" type="pres">
      <dgm:prSet presAssocID="{1978E811-B922-4FE5-BF80-9B452C3BAE91}" presName="sibTrans" presStyleCnt="0"/>
      <dgm:spPr/>
    </dgm:pt>
    <dgm:pt modelId="{BFAF8483-C29A-4F1E-96AB-8ED509F53BC9}" type="pres">
      <dgm:prSet presAssocID="{4A30D1EA-131F-4B88-93A4-6E6954B6C4B9}" presName="node" presStyleLbl="node1" presStyleIdx="4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203BF656-CD48-467C-BBA1-A8C4302CCFFE}" type="presOf" srcId="{AA284DC3-C5D6-494D-B940-92A1C08594C5}" destId="{F7B08E0C-5BF6-45A6-B3BA-CE4F440BE8AF}" srcOrd="0" destOrd="0" presId="urn:microsoft.com/office/officeart/2005/8/layout/default"/>
    <dgm:cxn modelId="{1C6EAC32-11D8-4466-9C6E-48945809CE40}" srcId="{62D336BC-2A34-48F9-98F5-BF91F43D347B}" destId="{5BDEF272-F5DA-4520-A21E-9EC3B9B81042}" srcOrd="2" destOrd="0" parTransId="{BAA872D9-1D08-4FCD-B980-5F96291078F9}" sibTransId="{7FA70088-8DF0-46A9-96A5-B280FECFBDB1}"/>
    <dgm:cxn modelId="{2DBC4060-4DFD-4F2E-BEB3-717167EAECE9}" srcId="{62D336BC-2A34-48F9-98F5-BF91F43D347B}" destId="{AA284DC3-C5D6-494D-B940-92A1C08594C5}" srcOrd="0" destOrd="0" parTransId="{170F3FD9-0B1D-48C5-8726-67B86C662BAC}" sibTransId="{62C7F987-DF3C-40B0-955F-A733659D2DFA}"/>
    <dgm:cxn modelId="{287E0814-74B2-46E5-B21E-B216E9F9220D}" srcId="{62D336BC-2A34-48F9-98F5-BF91F43D347B}" destId="{2A601D4A-96C3-4B06-B17F-09CF86E39CC5}" srcOrd="3" destOrd="0" parTransId="{E7F12BB5-330B-4162-9B1F-37A2F702DC9C}" sibTransId="{1978E811-B922-4FE5-BF80-9B452C3BAE91}"/>
    <dgm:cxn modelId="{DDD0219E-1D61-4375-A507-1179F3154B3B}" type="presOf" srcId="{62D336BC-2A34-48F9-98F5-BF91F43D347B}" destId="{D9E47E27-39DA-4BC7-B64D-6B67BB2C979A}" srcOrd="0" destOrd="0" presId="urn:microsoft.com/office/officeart/2005/8/layout/default"/>
    <dgm:cxn modelId="{061B522D-2B90-49E0-9587-2899C26D0281}" type="presOf" srcId="{BA4565A8-930B-456A-970F-7C789CD01740}" destId="{DFF5782C-4C0A-4070-893C-B9112D61F5C5}" srcOrd="0" destOrd="0" presId="urn:microsoft.com/office/officeart/2005/8/layout/default"/>
    <dgm:cxn modelId="{2B94954F-F53D-4FCC-9946-B2338B0D844E}" type="presOf" srcId="{4A30D1EA-131F-4B88-93A4-6E6954B6C4B9}" destId="{BFAF8483-C29A-4F1E-96AB-8ED509F53BC9}" srcOrd="0" destOrd="0" presId="urn:microsoft.com/office/officeart/2005/8/layout/default"/>
    <dgm:cxn modelId="{31497ACA-D3EA-4B98-A215-755C9644C049}" srcId="{62D336BC-2A34-48F9-98F5-BF91F43D347B}" destId="{4A30D1EA-131F-4B88-93A4-6E6954B6C4B9}" srcOrd="4" destOrd="0" parTransId="{198F76CF-53C9-4E15-803E-C2DC2137FEB3}" sibTransId="{2A1D7355-992E-4C24-8E47-9C3481AC941C}"/>
    <dgm:cxn modelId="{688CC4E4-ECFF-4C2B-8171-5B986C0930FB}" srcId="{62D336BC-2A34-48F9-98F5-BF91F43D347B}" destId="{BA4565A8-930B-456A-970F-7C789CD01740}" srcOrd="1" destOrd="0" parTransId="{2D8CF1FF-F40C-41BA-BBCB-F48F97CED783}" sibTransId="{B5A65A35-5E07-4027-A1B5-2ACFCD3EBC69}"/>
    <dgm:cxn modelId="{62353BD4-06B8-4C4F-8506-81CC50268671}" type="presOf" srcId="{5BDEF272-F5DA-4520-A21E-9EC3B9B81042}" destId="{091789C3-8E33-431E-B168-85BB50D07C78}" srcOrd="0" destOrd="0" presId="urn:microsoft.com/office/officeart/2005/8/layout/default"/>
    <dgm:cxn modelId="{4FFD25CE-1FB2-42DD-93BF-6E3DCC119039}" type="presOf" srcId="{2A601D4A-96C3-4B06-B17F-09CF86E39CC5}" destId="{DF5A62BB-E983-4A01-AB6E-E4E4B1845676}" srcOrd="0" destOrd="0" presId="urn:microsoft.com/office/officeart/2005/8/layout/default"/>
    <dgm:cxn modelId="{E0FC120F-3417-42F8-837F-B337266BA431}" type="presParOf" srcId="{D9E47E27-39DA-4BC7-B64D-6B67BB2C979A}" destId="{F7B08E0C-5BF6-45A6-B3BA-CE4F440BE8AF}" srcOrd="0" destOrd="0" presId="urn:microsoft.com/office/officeart/2005/8/layout/default"/>
    <dgm:cxn modelId="{E5BED5B2-F5C4-4FE7-8174-5DC620964CC7}" type="presParOf" srcId="{D9E47E27-39DA-4BC7-B64D-6B67BB2C979A}" destId="{951B3BB8-2FAC-4117-A974-6B0367859C42}" srcOrd="1" destOrd="0" presId="urn:microsoft.com/office/officeart/2005/8/layout/default"/>
    <dgm:cxn modelId="{60F2F04F-63DC-43BF-B7F2-511C6B726B60}" type="presParOf" srcId="{D9E47E27-39DA-4BC7-B64D-6B67BB2C979A}" destId="{DFF5782C-4C0A-4070-893C-B9112D61F5C5}" srcOrd="2" destOrd="0" presId="urn:microsoft.com/office/officeart/2005/8/layout/default"/>
    <dgm:cxn modelId="{A1DB33C3-6FAC-4AE6-9B1C-9340BF5B60AD}" type="presParOf" srcId="{D9E47E27-39DA-4BC7-B64D-6B67BB2C979A}" destId="{31CEB075-07C9-4CF1-913D-61BB31F44BC5}" srcOrd="3" destOrd="0" presId="urn:microsoft.com/office/officeart/2005/8/layout/default"/>
    <dgm:cxn modelId="{29454703-74B6-4F6F-A5E9-A46007964E23}" type="presParOf" srcId="{D9E47E27-39DA-4BC7-B64D-6B67BB2C979A}" destId="{091789C3-8E33-431E-B168-85BB50D07C78}" srcOrd="4" destOrd="0" presId="urn:microsoft.com/office/officeart/2005/8/layout/default"/>
    <dgm:cxn modelId="{56BC1735-61CD-492A-8721-871A4FE72878}" type="presParOf" srcId="{D9E47E27-39DA-4BC7-B64D-6B67BB2C979A}" destId="{1A4CA8CD-CF1B-4B92-8119-CCB7161EE78B}" srcOrd="5" destOrd="0" presId="urn:microsoft.com/office/officeart/2005/8/layout/default"/>
    <dgm:cxn modelId="{AF3EE96B-72AD-496D-A176-02309B00F776}" type="presParOf" srcId="{D9E47E27-39DA-4BC7-B64D-6B67BB2C979A}" destId="{DF5A62BB-E983-4A01-AB6E-E4E4B1845676}" srcOrd="6" destOrd="0" presId="urn:microsoft.com/office/officeart/2005/8/layout/default"/>
    <dgm:cxn modelId="{1B33682F-A0DA-45CB-87A2-60D581EEFF62}" type="presParOf" srcId="{D9E47E27-39DA-4BC7-B64D-6B67BB2C979A}" destId="{94945577-CB64-4036-8FEB-B3BDC02E03D1}" srcOrd="7" destOrd="0" presId="urn:microsoft.com/office/officeart/2005/8/layout/default"/>
    <dgm:cxn modelId="{79F36EDE-48EE-435A-8F17-60E1144B1D72}" type="presParOf" srcId="{D9E47E27-39DA-4BC7-B64D-6B67BB2C979A}" destId="{BFAF8483-C29A-4F1E-96AB-8ED509F53BC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B08E0C-5BF6-45A6-B3BA-CE4F440BE8AF}">
      <dsp:nvSpPr>
        <dsp:cNvPr id="0" name=""/>
        <dsp:cNvSpPr/>
      </dsp:nvSpPr>
      <dsp:spPr>
        <a:xfrm>
          <a:off x="0" y="354985"/>
          <a:ext cx="3622074" cy="2173244"/>
        </a:xfrm>
        <a:prstGeom prst="rect">
          <a:avLst/>
        </a:prstGeom>
        <a:solidFill>
          <a:srgbClr val="00468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Access to Calculators, Websites, Videos, &amp; Customized Info</a:t>
          </a:r>
        </a:p>
      </dsp:txBody>
      <dsp:txXfrm>
        <a:off x="0" y="354985"/>
        <a:ext cx="3622074" cy="2173244"/>
      </dsp:txXfrm>
    </dsp:sp>
    <dsp:sp modelId="{DFF5782C-4C0A-4070-893C-B9112D61F5C5}">
      <dsp:nvSpPr>
        <dsp:cNvPr id="0" name=""/>
        <dsp:cNvSpPr/>
      </dsp:nvSpPr>
      <dsp:spPr>
        <a:xfrm>
          <a:off x="3984281" y="354985"/>
          <a:ext cx="3622074" cy="2173244"/>
        </a:xfrm>
        <a:prstGeom prst="rect">
          <a:avLst/>
        </a:prstGeom>
        <a:solidFill>
          <a:srgbClr val="2470B6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Financial Education Seminars &amp; Workshops</a:t>
          </a:r>
        </a:p>
      </dsp:txBody>
      <dsp:txXfrm>
        <a:off x="3984281" y="354985"/>
        <a:ext cx="3622074" cy="2173244"/>
      </dsp:txXfrm>
    </dsp:sp>
    <dsp:sp modelId="{091789C3-8E33-431E-B168-85BB50D07C78}">
      <dsp:nvSpPr>
        <dsp:cNvPr id="0" name=""/>
        <dsp:cNvSpPr/>
      </dsp:nvSpPr>
      <dsp:spPr>
        <a:xfrm>
          <a:off x="7968563" y="354985"/>
          <a:ext cx="3622074" cy="2173244"/>
        </a:xfrm>
        <a:prstGeom prst="rect">
          <a:avLst/>
        </a:prstGeom>
        <a:solidFill>
          <a:srgbClr val="77BF4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Peer Learning &amp; Mentoring</a:t>
          </a:r>
        </a:p>
      </dsp:txBody>
      <dsp:txXfrm>
        <a:off x="7968563" y="354985"/>
        <a:ext cx="3622074" cy="2173244"/>
      </dsp:txXfrm>
    </dsp:sp>
    <dsp:sp modelId="{DF5A62BB-E983-4A01-AB6E-E4E4B1845676}">
      <dsp:nvSpPr>
        <dsp:cNvPr id="0" name=""/>
        <dsp:cNvSpPr/>
      </dsp:nvSpPr>
      <dsp:spPr>
        <a:xfrm>
          <a:off x="1992140" y="2890437"/>
          <a:ext cx="3622074" cy="2173244"/>
        </a:xfrm>
        <a:prstGeom prst="rect">
          <a:avLst/>
        </a:prstGeom>
        <a:solidFill>
          <a:srgbClr val="563D8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One-to-One Counseling</a:t>
          </a:r>
        </a:p>
      </dsp:txBody>
      <dsp:txXfrm>
        <a:off x="1992140" y="2890437"/>
        <a:ext cx="3622074" cy="2173244"/>
      </dsp:txXfrm>
    </dsp:sp>
    <dsp:sp modelId="{BFAF8483-C29A-4F1E-96AB-8ED509F53BC9}">
      <dsp:nvSpPr>
        <dsp:cNvPr id="0" name=""/>
        <dsp:cNvSpPr/>
      </dsp:nvSpPr>
      <dsp:spPr>
        <a:xfrm>
          <a:off x="5976422" y="2890437"/>
          <a:ext cx="3622074" cy="2173244"/>
        </a:xfrm>
        <a:prstGeom prst="rect">
          <a:avLst/>
        </a:prstGeom>
        <a:solidFill>
          <a:srgbClr val="ED7D3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Entrance, Exit, and Credit Counseling</a:t>
          </a:r>
        </a:p>
      </dsp:txBody>
      <dsp:txXfrm>
        <a:off x="5976422" y="2890437"/>
        <a:ext cx="3622074" cy="2173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Straight Talk 2019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2FED7-6EB3-468C-8941-120FC592202D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2019 TouchNet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B85B1-646A-4075-B49D-AFE2AB627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2795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Straight Talk 2019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3A311-E687-4992-B813-C152F8C8517C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2019 TouchNet All Rights Reserved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3A610-247A-47AD-9F3D-A10ED0577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8114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35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61" algn="l" defTabSz="9135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563" algn="l" defTabSz="9135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39" algn="l" defTabSz="9135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128" algn="l" defTabSz="9135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892" algn="l" defTabSz="9135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686" algn="l" defTabSz="9135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467" algn="l" defTabSz="9135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255" algn="l" defTabSz="9135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Straight Talk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TouchNet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A610-247A-47AD-9F3D-A10ED05770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7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Straight Talk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TouchNet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A610-247A-47AD-9F3D-A10ED05770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13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Xe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397" y="4059936"/>
            <a:ext cx="7961767" cy="233841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E8B3CF99-E6E3-6549-8B23-F6BB5B5414AA}" type="slidenum">
              <a:rPr lang="en-US" smtClean="0">
                <a:solidFill>
                  <a:prstClr val="white"/>
                </a:solidFill>
              </a:rPr>
              <a:pPr defTabSz="914126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12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09441" y="1397000"/>
            <a:ext cx="10969943" cy="4525963"/>
          </a:xfrm>
          <a:prstGeom prst="rect">
            <a:avLst/>
          </a:prstGeom>
          <a:noFill/>
          <a:ln>
            <a:noFill/>
          </a:ln>
        </p:spPr>
        <p:txBody>
          <a:bodyPr lIns="121879" tIns="121879" rIns="121879" bIns="121879" anchor="t" anchorCtr="0"/>
          <a:lstStyle>
            <a:lvl1pPr marL="457072" marR="0" lvl="0" indent="-186186" algn="l" rtl="0">
              <a:spcBef>
                <a:spcPts val="853"/>
              </a:spcBef>
              <a:buClr>
                <a:schemeClr val="dk1"/>
              </a:buClr>
              <a:buSzPct val="1000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AvenirNext LT Pro Regular" pitchFamily="34" charset="0"/>
                <a:ea typeface="AvenirNext LT Pro Regular" pitchFamily="34" charset="0"/>
                <a:cs typeface="AvenirNext LT Pro Regular" pitchFamily="34" charset="0"/>
                <a:sym typeface="Helvetica Neue"/>
              </a:defRPr>
            </a:lvl1pPr>
            <a:lvl2pPr marL="990329" marR="0" lvl="1" indent="-160740" algn="l" rtl="0">
              <a:spcBef>
                <a:spcPts val="747"/>
              </a:spcBef>
              <a:buClr>
                <a:schemeClr val="dk1"/>
              </a:buClr>
              <a:buSzPct val="100000"/>
              <a:buFont typeface="Arial"/>
              <a:buChar char="–"/>
              <a:defRPr sz="3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523581" marR="0" lvl="2" indent="-118359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133013" marR="0" lvl="3" indent="-152160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742448" marR="0" lvl="4" indent="-152100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351877" marR="0" lvl="5" indent="-152037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1312" marR="0" lvl="6" indent="-151979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0740" marR="0" lvl="7" indent="-15191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0176" marR="0" lvl="8" indent="-151856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88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09441" y="1397000"/>
            <a:ext cx="10969943" cy="4525963"/>
          </a:xfrm>
          <a:prstGeom prst="rect">
            <a:avLst/>
          </a:prstGeom>
          <a:noFill/>
          <a:ln>
            <a:noFill/>
          </a:ln>
        </p:spPr>
        <p:txBody>
          <a:bodyPr lIns="121879" tIns="121879" rIns="121879" bIns="121879" anchor="t" anchorCtr="0"/>
          <a:lstStyle>
            <a:lvl1pPr marL="457072" marR="0" lvl="0" indent="-186186" algn="l" rtl="0">
              <a:spcBef>
                <a:spcPts val="853"/>
              </a:spcBef>
              <a:buClr>
                <a:schemeClr val="dk1"/>
              </a:buClr>
              <a:buSzPct val="1000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AvenirNext LT Pro Regular" pitchFamily="34" charset="0"/>
                <a:ea typeface="AvenirNext LT Pro Regular" pitchFamily="34" charset="0"/>
                <a:cs typeface="AvenirNext LT Pro Regular" pitchFamily="34" charset="0"/>
                <a:sym typeface="Helvetica Neue"/>
              </a:defRPr>
            </a:lvl1pPr>
            <a:lvl2pPr marL="990329" marR="0" lvl="1" indent="-160740" algn="l" rtl="0">
              <a:spcBef>
                <a:spcPts val="747"/>
              </a:spcBef>
              <a:buClr>
                <a:schemeClr val="dk1"/>
              </a:buClr>
              <a:buSzPct val="100000"/>
              <a:buFont typeface="Arial"/>
              <a:buChar char="–"/>
              <a:defRPr sz="3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523581" marR="0" lvl="2" indent="-118359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133013" marR="0" lvl="3" indent="-152160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742448" marR="0" lvl="4" indent="-152100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351877" marR="0" lvl="5" indent="-152037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1312" marR="0" lvl="6" indent="-151979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0740" marR="0" lvl="7" indent="-15191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0176" marR="0" lvl="8" indent="-151856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313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0"/>
            <a:ext cx="5332611" cy="4343400"/>
          </a:xfrm>
          <a:prstGeom prst="rect">
            <a:avLst/>
          </a:prstGeom>
        </p:spPr>
        <p:txBody>
          <a:bodyPr lIns="91436" tIns="45719" rIns="91436" bIns="45719"/>
          <a:lstStyle>
            <a:lvl1pPr>
              <a:defRPr lang="en-US" sz="2400" b="1" kern="1200" dirty="0" smtClean="0">
                <a:solidFill>
                  <a:srgbClr val="7FA9AE"/>
                </a:solidFill>
                <a:latin typeface="Arial"/>
                <a:ea typeface="+mn-ea"/>
                <a:cs typeface="Arial"/>
              </a:defRPr>
            </a:lvl1pPr>
            <a:lvl2pPr>
              <a:defRPr lang="en-US" sz="2400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>
              <a:defRPr lang="en-US" sz="21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3pPr>
            <a:lvl4pPr>
              <a:defRPr lang="en-US" sz="20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4pPr>
            <a:lvl5pPr>
              <a:defRPr lang="en-US" sz="2000" kern="1200" dirty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457081" lvl="0" indent="-457081" algn="l" defTabSz="609443" rtl="0" eaLnBrk="1" latinLnBrk="0" hangingPunct="1">
              <a:spcBef>
                <a:spcPts val="1600"/>
              </a:spcBef>
              <a:buFontTx/>
              <a:buNone/>
            </a:pPr>
            <a:r>
              <a:rPr lang="en-US" dirty="0"/>
              <a:t>Click to edit Master text styles</a:t>
            </a:r>
          </a:p>
          <a:p>
            <a:pPr marL="457081" lvl="1" indent="-457081" algn="l" defTabSz="609443" rtl="0" eaLnBrk="1" latinLnBrk="0" hangingPunct="1">
              <a:spcBef>
                <a:spcPts val="1600"/>
              </a:spcBef>
              <a:buFontTx/>
              <a:buNone/>
            </a:pPr>
            <a:r>
              <a:rPr lang="en-US" dirty="0"/>
              <a:t>Second level</a:t>
            </a:r>
          </a:p>
          <a:p>
            <a:pPr marL="457081" lvl="2" indent="-457081" algn="l" defTabSz="609443" rtl="0" eaLnBrk="1" latinLnBrk="0" hangingPunct="1">
              <a:spcBef>
                <a:spcPts val="1600"/>
              </a:spcBef>
              <a:buFontTx/>
              <a:buNone/>
            </a:pPr>
            <a:r>
              <a:rPr lang="en-US" dirty="0"/>
              <a:t>Third level</a:t>
            </a:r>
          </a:p>
          <a:p>
            <a:pPr marL="457081" lvl="3" indent="-457081" algn="l" defTabSz="609443" rtl="0" eaLnBrk="1" latinLnBrk="0" hangingPunct="1">
              <a:spcBef>
                <a:spcPts val="1600"/>
              </a:spcBef>
              <a:buFontTx/>
              <a:buNone/>
            </a:pPr>
            <a:r>
              <a:rPr lang="en-US" dirty="0"/>
              <a:t>Fourth level</a:t>
            </a:r>
          </a:p>
          <a:p>
            <a:pPr marL="457081" lvl="4" indent="-457081" algn="l" defTabSz="609443" rtl="0" eaLnBrk="1" latinLnBrk="0" hangingPunct="1">
              <a:spcBef>
                <a:spcPts val="1600"/>
              </a:spcBef>
              <a:buFontTx/>
              <a:buNone/>
            </a:pPr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774" y="1600200"/>
            <a:ext cx="5332611" cy="4343400"/>
          </a:xfrm>
          <a:prstGeom prst="rect">
            <a:avLst/>
          </a:prstGeom>
        </p:spPr>
        <p:txBody>
          <a:bodyPr lIns="91436" tIns="45719" rIns="91436" bIns="45719"/>
          <a:lstStyle>
            <a:lvl1pPr>
              <a:defRPr lang="en-US" sz="2400" b="1" kern="1200" dirty="0" smtClean="0">
                <a:solidFill>
                  <a:srgbClr val="7FA9AE"/>
                </a:solidFill>
                <a:latin typeface="Arial"/>
                <a:ea typeface="+mn-ea"/>
                <a:cs typeface="Arial"/>
              </a:defRPr>
            </a:lvl1pPr>
            <a:lvl2pPr>
              <a:defRPr lang="en-US" sz="2400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>
              <a:defRPr lang="en-US" sz="21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3pPr>
            <a:lvl4pPr>
              <a:defRPr lang="en-US" sz="20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4pPr>
            <a:lvl5pPr>
              <a:defRPr lang="en-US" sz="2000" kern="1200" dirty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457081" lvl="0" indent="-457081" algn="l" defTabSz="609443" rtl="0" eaLnBrk="1" latinLnBrk="0" hangingPunct="1">
              <a:spcBef>
                <a:spcPts val="1600"/>
              </a:spcBef>
              <a:buFontTx/>
              <a:buNone/>
            </a:pPr>
            <a:r>
              <a:rPr lang="en-US" dirty="0"/>
              <a:t>Click to edit Master text styles</a:t>
            </a:r>
          </a:p>
          <a:p>
            <a:pPr marL="457081" lvl="1" indent="-457081" algn="l" defTabSz="609443" rtl="0" eaLnBrk="1" latinLnBrk="0" hangingPunct="1">
              <a:spcBef>
                <a:spcPts val="1600"/>
              </a:spcBef>
              <a:buFontTx/>
              <a:buNone/>
            </a:pPr>
            <a:r>
              <a:rPr lang="en-US" dirty="0"/>
              <a:t>Second level</a:t>
            </a:r>
          </a:p>
          <a:p>
            <a:pPr marL="457081" lvl="2" indent="-457081" algn="l" defTabSz="609443" rtl="0" eaLnBrk="1" latinLnBrk="0" hangingPunct="1">
              <a:spcBef>
                <a:spcPts val="1600"/>
              </a:spcBef>
              <a:buFontTx/>
              <a:buNone/>
            </a:pPr>
            <a:r>
              <a:rPr lang="en-US" dirty="0"/>
              <a:t>Third level</a:t>
            </a:r>
          </a:p>
          <a:p>
            <a:pPr marL="457081" lvl="3" indent="-457081" algn="l" defTabSz="609443" rtl="0" eaLnBrk="1" latinLnBrk="0" hangingPunct="1">
              <a:spcBef>
                <a:spcPts val="1600"/>
              </a:spcBef>
              <a:buFontTx/>
              <a:buNone/>
            </a:pPr>
            <a:r>
              <a:rPr lang="en-US" dirty="0"/>
              <a:t>Fourth level</a:t>
            </a:r>
          </a:p>
          <a:p>
            <a:pPr marL="457081" lvl="4" indent="-457081" algn="l" defTabSz="609443" rtl="0" eaLnBrk="1" latinLnBrk="0" hangingPunct="1">
              <a:spcBef>
                <a:spcPts val="1600"/>
              </a:spcBef>
              <a:buFontTx/>
              <a:buNone/>
            </a:pPr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441" y="585253"/>
            <a:ext cx="10969943" cy="58267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3834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97000"/>
            <a:ext cx="10969943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281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0632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0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pic" idx="2"/>
          </p:nvPr>
        </p:nvSpPr>
        <p:spPr>
          <a:xfrm>
            <a:off x="1" y="2168860"/>
            <a:ext cx="3034869" cy="2268251"/>
          </a:xfrm>
          <a:prstGeom prst="rect">
            <a:avLst/>
          </a:prstGeom>
          <a:solidFill>
            <a:srgbClr val="2F3F4A"/>
          </a:solidFill>
          <a:ln>
            <a:noFill/>
          </a:ln>
        </p:spPr>
        <p:txBody>
          <a:bodyPr lIns="121879" tIns="121879" rIns="121879" bIns="121879" anchor="b" anchorCtr="0"/>
          <a:lstStyle>
            <a:lvl1pPr marL="171405" marR="0" lvl="0" indent="-171405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venir" pitchFamily="50" charset="0"/>
                <a:ea typeface="Avenir" pitchFamily="50" charset="0"/>
                <a:cs typeface="Avenir" pitchFamily="50" charset="0"/>
                <a:sym typeface="Gill Sans"/>
              </a:defRPr>
            </a:lvl1pPr>
            <a:lvl2pPr marL="371372" marR="0" lvl="1" indent="-151278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571341" marR="0" lvl="2" indent="-131152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799880" marR="0" lvl="3" indent="-122665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028419" marR="0" lvl="4" indent="-131108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539" marR="0" lvl="5" indent="-8444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457072" marR="0" lvl="6" indent="-16882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685611" marR="0" lvl="7" indent="-8396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914149" marR="0" lvl="8" indent="-16838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173" name="Shape 173"/>
          <p:cNvSpPr>
            <a:spLocks noGrp="1"/>
          </p:cNvSpPr>
          <p:nvPr>
            <p:ph type="pic" idx="3"/>
          </p:nvPr>
        </p:nvSpPr>
        <p:spPr>
          <a:xfrm>
            <a:off x="3028609" y="2168860"/>
            <a:ext cx="3041129" cy="2268251"/>
          </a:xfrm>
          <a:prstGeom prst="rect">
            <a:avLst/>
          </a:prstGeom>
          <a:solidFill>
            <a:srgbClr val="2F3F4A"/>
          </a:solidFill>
          <a:ln>
            <a:noFill/>
          </a:ln>
        </p:spPr>
        <p:txBody>
          <a:bodyPr lIns="121879" tIns="121879" rIns="121879" bIns="121879" anchor="b" anchorCtr="0"/>
          <a:lstStyle>
            <a:lvl1pPr marL="171405" marR="0" lvl="0" indent="-171405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venir" pitchFamily="50" charset="0"/>
                <a:ea typeface="Avenir" pitchFamily="50" charset="0"/>
                <a:cs typeface="Avenir" pitchFamily="50" charset="0"/>
                <a:sym typeface="Gill Sans"/>
              </a:defRPr>
            </a:lvl1pPr>
            <a:lvl2pPr marL="371372" marR="0" lvl="1" indent="-151278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571341" marR="0" lvl="2" indent="-131152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799880" marR="0" lvl="3" indent="-122665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028419" marR="0" lvl="4" indent="-131108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539" marR="0" lvl="5" indent="-8444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457072" marR="0" lvl="6" indent="-16882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685611" marR="0" lvl="7" indent="-8396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914149" marR="0" lvl="8" indent="-16838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174" name="Shape 174"/>
          <p:cNvSpPr>
            <a:spLocks noGrp="1"/>
          </p:cNvSpPr>
          <p:nvPr>
            <p:ph type="pic" idx="4"/>
          </p:nvPr>
        </p:nvSpPr>
        <p:spPr>
          <a:xfrm>
            <a:off x="6083668" y="2168860"/>
            <a:ext cx="3081609" cy="2268251"/>
          </a:xfrm>
          <a:prstGeom prst="rect">
            <a:avLst/>
          </a:prstGeom>
          <a:solidFill>
            <a:srgbClr val="2F3F4A"/>
          </a:solidFill>
          <a:ln>
            <a:noFill/>
          </a:ln>
        </p:spPr>
        <p:txBody>
          <a:bodyPr lIns="121879" tIns="121879" rIns="121879" bIns="121879" anchor="b" anchorCtr="0"/>
          <a:lstStyle>
            <a:lvl1pPr marL="171405" marR="0" lvl="0" indent="-171405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venir" pitchFamily="50" charset="0"/>
                <a:ea typeface="Avenir" pitchFamily="50" charset="0"/>
                <a:cs typeface="Avenir" pitchFamily="50" charset="0"/>
                <a:sym typeface="Gill Sans"/>
              </a:defRPr>
            </a:lvl1pPr>
            <a:lvl2pPr marL="371372" marR="0" lvl="1" indent="-151278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571341" marR="0" lvl="2" indent="-131152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799880" marR="0" lvl="3" indent="-122665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028419" marR="0" lvl="4" indent="-131108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539" marR="0" lvl="5" indent="-8444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457072" marR="0" lvl="6" indent="-16882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685611" marR="0" lvl="7" indent="-8396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914149" marR="0" lvl="8" indent="-16838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175" name="Shape 175"/>
          <p:cNvSpPr>
            <a:spLocks noGrp="1"/>
          </p:cNvSpPr>
          <p:nvPr>
            <p:ph type="pic" idx="5"/>
          </p:nvPr>
        </p:nvSpPr>
        <p:spPr>
          <a:xfrm>
            <a:off x="9147694" y="2168860"/>
            <a:ext cx="3041129" cy="2268251"/>
          </a:xfrm>
          <a:prstGeom prst="rect">
            <a:avLst/>
          </a:prstGeom>
          <a:solidFill>
            <a:srgbClr val="2F3F4A"/>
          </a:solidFill>
          <a:ln>
            <a:noFill/>
          </a:ln>
        </p:spPr>
        <p:txBody>
          <a:bodyPr lIns="121879" tIns="121879" rIns="121879" bIns="121879" anchor="b" anchorCtr="0"/>
          <a:lstStyle>
            <a:lvl1pPr marL="171405" marR="0" lvl="0" indent="-171405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venir" pitchFamily="50" charset="0"/>
                <a:ea typeface="Avenir" pitchFamily="50" charset="0"/>
                <a:cs typeface="Avenir" pitchFamily="50" charset="0"/>
                <a:sym typeface="Gill Sans"/>
              </a:defRPr>
            </a:lvl1pPr>
            <a:lvl2pPr marL="371372" marR="0" lvl="1" indent="-151278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571341" marR="0" lvl="2" indent="-131152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799880" marR="0" lvl="3" indent="-122665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028419" marR="0" lvl="4" indent="-131108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539" marR="0" lvl="5" indent="-8444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457072" marR="0" lvl="6" indent="-16882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685611" marR="0" lvl="7" indent="-8396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914149" marR="0" lvl="8" indent="-16838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550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9773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308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88825" cy="6934200"/>
          </a:xfrm>
          <a:prstGeom prst="rect">
            <a:avLst/>
          </a:prstGeom>
          <a:solidFill>
            <a:srgbClr val="004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0708" y="2971800"/>
            <a:ext cx="11428412" cy="1066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3121845"/>
            <a:ext cx="10389379" cy="914401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813" y="4038600"/>
            <a:ext cx="10410522" cy="3810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5810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77B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0708" y="2971800"/>
            <a:ext cx="11428412" cy="1066800"/>
          </a:xfrm>
          <a:prstGeom prst="rect">
            <a:avLst/>
          </a:prstGeom>
          <a:solidFill>
            <a:srgbClr val="B7D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3121845"/>
            <a:ext cx="10389379" cy="914401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813" y="4038600"/>
            <a:ext cx="10410522" cy="3810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0291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Slide Xenial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E8B3CF99-E6E3-6549-8B23-F6BB5B5414AA}" type="slidenum">
              <a:rPr lang="en-US" smtClean="0">
                <a:solidFill>
                  <a:prstClr val="white"/>
                </a:solidFill>
              </a:rPr>
              <a:pPr defTabSz="914126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8780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563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0708" y="2971800"/>
            <a:ext cx="11428412" cy="1066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3121845"/>
            <a:ext cx="10389379" cy="914401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813" y="4038600"/>
            <a:ext cx="10410522" cy="3810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7574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F26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0708" y="2971800"/>
            <a:ext cx="11428412" cy="1066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3121845"/>
            <a:ext cx="10389379" cy="914401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813" y="4038600"/>
            <a:ext cx="10410522" cy="3810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3718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62833" y="3048001"/>
            <a:ext cx="10360501" cy="838199"/>
          </a:xfrm>
        </p:spPr>
        <p:txBody>
          <a:bodyPr anchor="t"/>
          <a:lstStyle>
            <a:lvl1pPr algn="l">
              <a:defRPr sz="4000" b="1" cap="none">
                <a:solidFill>
                  <a:srgbClr val="00468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2833" y="3886200"/>
            <a:ext cx="10360501" cy="3810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1575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626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68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8452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68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78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708" y="2971800"/>
            <a:ext cx="11428412" cy="1066800"/>
          </a:xfrm>
          <a:prstGeom prst="rect">
            <a:avLst/>
          </a:prstGeom>
          <a:solidFill>
            <a:srgbClr val="90C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677" rIns="91352" bIns="4567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3121855"/>
            <a:ext cx="10389379" cy="914401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813" y="4038600"/>
            <a:ext cx="10410522" cy="3810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676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5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1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6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4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42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1195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lumns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2676" y="292608"/>
            <a:ext cx="10438168" cy="1096134"/>
          </a:xfrm>
        </p:spPr>
        <p:txBody>
          <a:bodyPr/>
          <a:lstStyle>
            <a:lvl1pPr>
              <a:defRPr baseline="0">
                <a:solidFill>
                  <a:srgbClr val="004680"/>
                </a:solidFill>
              </a:defRPr>
            </a:lvl1pPr>
          </a:lstStyle>
          <a:p>
            <a:r>
              <a:rPr lang="en-US" dirty="0"/>
              <a:t>Text columns with headers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C5F45F-E455-B948-BBBB-156D703D8C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162" y="2798621"/>
            <a:ext cx="3199567" cy="35005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500"/>
              </a:spcBef>
              <a:spcAft>
                <a:spcPts val="500"/>
              </a:spcAft>
              <a:buNone/>
              <a:defRPr sz="2199" b="0">
                <a:solidFill>
                  <a:srgbClr val="53565A"/>
                </a:solidFill>
              </a:defRPr>
            </a:lvl1pPr>
            <a:lvl2pPr marL="182825" indent="-182825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199" b="0">
                <a:solidFill>
                  <a:srgbClr val="53565A"/>
                </a:solidFill>
              </a:defRPr>
            </a:lvl2pPr>
            <a:lvl3pPr marL="475345" indent="-246814">
              <a:spcBef>
                <a:spcPts val="500"/>
              </a:spcBef>
              <a:spcAft>
                <a:spcPts val="500"/>
              </a:spcAft>
              <a:buFont typeface=".AppleSystemUIFont"/>
              <a:buChar char="–"/>
              <a:tabLst/>
              <a:defRPr sz="2199" b="0">
                <a:solidFill>
                  <a:srgbClr val="53565A"/>
                </a:solidFill>
              </a:defRPr>
            </a:lvl3pPr>
            <a:lvl4pPr marL="694736" indent="-182825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/>
              <a:defRPr sz="2199" b="0">
                <a:solidFill>
                  <a:srgbClr val="53565A"/>
                </a:solidFill>
              </a:defRPr>
            </a:lvl4pPr>
            <a:lvl5pPr marL="959832" indent="-246814">
              <a:spcBef>
                <a:spcPts val="500"/>
              </a:spcBef>
              <a:buFont typeface=".AppleSystemUIFont"/>
              <a:buChar char="–"/>
              <a:defRPr sz="2199" b="0">
                <a:solidFill>
                  <a:srgbClr val="53565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F1C6FAC-BE69-8E48-B577-738D67A01F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31975" y="2798621"/>
            <a:ext cx="3199567" cy="35005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500"/>
              </a:spcBef>
              <a:spcAft>
                <a:spcPts val="500"/>
              </a:spcAft>
              <a:buNone/>
              <a:defRPr sz="2199" b="0">
                <a:solidFill>
                  <a:srgbClr val="53565A"/>
                </a:solidFill>
              </a:defRPr>
            </a:lvl1pPr>
            <a:lvl2pPr marL="182825" indent="-182825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199" b="0">
                <a:solidFill>
                  <a:srgbClr val="53565A"/>
                </a:solidFill>
              </a:defRPr>
            </a:lvl2pPr>
            <a:lvl3pPr marL="475345" indent="-246814">
              <a:spcBef>
                <a:spcPts val="500"/>
              </a:spcBef>
              <a:spcAft>
                <a:spcPts val="500"/>
              </a:spcAft>
              <a:buFont typeface=".AppleSystemUIFont"/>
              <a:buChar char="–"/>
              <a:tabLst/>
              <a:defRPr sz="2199" b="0">
                <a:solidFill>
                  <a:srgbClr val="53565A"/>
                </a:solidFill>
              </a:defRPr>
            </a:lvl3pPr>
            <a:lvl4pPr marL="694736" indent="-182825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/>
              <a:defRPr sz="2199" b="0">
                <a:solidFill>
                  <a:srgbClr val="53565A"/>
                </a:solidFill>
              </a:defRPr>
            </a:lvl4pPr>
            <a:lvl5pPr marL="959832" indent="-246814">
              <a:spcBef>
                <a:spcPts val="500"/>
              </a:spcBef>
              <a:buFont typeface=".AppleSystemUIFont"/>
              <a:buChar char="–"/>
              <a:defRPr sz="2199" b="0">
                <a:solidFill>
                  <a:srgbClr val="53565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B05F8AE-569C-E44D-AC97-D26E53FE5F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1277" y="2798621"/>
            <a:ext cx="3199567" cy="35005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500"/>
              </a:spcBef>
              <a:spcAft>
                <a:spcPts val="500"/>
              </a:spcAft>
              <a:buNone/>
              <a:defRPr sz="2199" b="0">
                <a:solidFill>
                  <a:srgbClr val="53565A"/>
                </a:solidFill>
              </a:defRPr>
            </a:lvl1pPr>
            <a:lvl2pPr marL="182825" indent="-182825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199" b="0">
                <a:solidFill>
                  <a:srgbClr val="53565A"/>
                </a:solidFill>
              </a:defRPr>
            </a:lvl2pPr>
            <a:lvl3pPr marL="475345" indent="-246814">
              <a:spcBef>
                <a:spcPts val="500"/>
              </a:spcBef>
              <a:spcAft>
                <a:spcPts val="500"/>
              </a:spcAft>
              <a:buFont typeface=".AppleSystemUIFont"/>
              <a:buChar char="–"/>
              <a:tabLst/>
              <a:defRPr sz="2199" b="0">
                <a:solidFill>
                  <a:srgbClr val="53565A"/>
                </a:solidFill>
              </a:defRPr>
            </a:lvl3pPr>
            <a:lvl4pPr marL="694736" indent="-182825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/>
              <a:defRPr sz="2199" b="0">
                <a:solidFill>
                  <a:srgbClr val="53565A"/>
                </a:solidFill>
              </a:defRPr>
            </a:lvl4pPr>
            <a:lvl5pPr marL="959832" indent="-246814">
              <a:spcBef>
                <a:spcPts val="500"/>
              </a:spcBef>
              <a:buFont typeface=".AppleSystemUIFont"/>
              <a:buChar char="–"/>
              <a:defRPr sz="2199" b="0">
                <a:solidFill>
                  <a:srgbClr val="53565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51BAD3-7525-B648-BEBF-79331709A2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162" y="2059709"/>
            <a:ext cx="3199567" cy="539496"/>
          </a:xfrm>
          <a:prstGeom prst="rect">
            <a:avLst/>
          </a:prstGeom>
          <a:solidFill>
            <a:srgbClr val="004680"/>
          </a:solidFill>
        </p:spPr>
        <p:txBody>
          <a:bodyPr lIns="182880" tIns="0" rIns="0" bIns="0" anchor="ctr" anchorCtr="0"/>
          <a:lstStyle>
            <a:lvl1pPr marL="0" indent="0">
              <a:buNone/>
              <a:defRPr sz="2199">
                <a:solidFill>
                  <a:schemeClr val="bg1"/>
                </a:solidFill>
              </a:defRPr>
            </a:lvl1pPr>
            <a:lvl2pPr marL="457063" indent="0">
              <a:buNone/>
              <a:defRPr/>
            </a:lvl2pPr>
            <a:lvl3pPr marL="914126" indent="0">
              <a:buNone/>
              <a:defRPr/>
            </a:lvl3pPr>
            <a:lvl4pPr marL="1371189" indent="0">
              <a:buNone/>
              <a:defRPr/>
            </a:lvl4pPr>
            <a:lvl5pPr marL="1828251" indent="0">
              <a:buNone/>
              <a:defRPr/>
            </a:lvl5pPr>
          </a:lstStyle>
          <a:p>
            <a:pPr lvl="0"/>
            <a:r>
              <a:rPr lang="en-US" dirty="0"/>
              <a:t>Insert Header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5AD44D2-CD48-434B-AD0D-315E2EA52D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3874" y="2059709"/>
            <a:ext cx="3199567" cy="539496"/>
          </a:xfrm>
          <a:prstGeom prst="rect">
            <a:avLst/>
          </a:prstGeom>
          <a:solidFill>
            <a:srgbClr val="0072CE"/>
          </a:solidFill>
        </p:spPr>
        <p:txBody>
          <a:bodyPr lIns="182880" tIns="0" rIns="0" bIns="0" anchor="ctr" anchorCtr="0"/>
          <a:lstStyle>
            <a:lvl1pPr marL="0" indent="0">
              <a:buNone/>
              <a:defRPr sz="2199">
                <a:solidFill>
                  <a:schemeClr val="bg1"/>
                </a:solidFill>
              </a:defRPr>
            </a:lvl1pPr>
            <a:lvl2pPr marL="457063" indent="0">
              <a:buNone/>
              <a:defRPr/>
            </a:lvl2pPr>
            <a:lvl3pPr marL="914126" indent="0">
              <a:buNone/>
              <a:defRPr/>
            </a:lvl3pPr>
            <a:lvl4pPr marL="1371189" indent="0">
              <a:buNone/>
              <a:defRPr/>
            </a:lvl4pPr>
            <a:lvl5pPr marL="1828251" indent="0">
              <a:buNone/>
              <a:defRPr/>
            </a:lvl5pPr>
          </a:lstStyle>
          <a:p>
            <a:pPr lvl="0"/>
            <a:r>
              <a:rPr lang="en-US" dirty="0"/>
              <a:t>Insert Header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D0BBD0B-9921-BB43-BB0B-23E9FFC9EE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35118" y="2059709"/>
            <a:ext cx="3199567" cy="539496"/>
          </a:xfrm>
          <a:prstGeom prst="rect">
            <a:avLst/>
          </a:prstGeom>
          <a:solidFill>
            <a:srgbClr val="78BE20"/>
          </a:solidFill>
        </p:spPr>
        <p:txBody>
          <a:bodyPr lIns="182880" tIns="0" rIns="0" bIns="0" anchor="ctr" anchorCtr="0"/>
          <a:lstStyle>
            <a:lvl1pPr marL="0" indent="0">
              <a:buNone/>
              <a:defRPr sz="2199">
                <a:solidFill>
                  <a:schemeClr val="bg1"/>
                </a:solidFill>
              </a:defRPr>
            </a:lvl1pPr>
            <a:lvl2pPr marL="457063" indent="0">
              <a:buNone/>
              <a:defRPr/>
            </a:lvl2pPr>
            <a:lvl3pPr marL="914126" indent="0">
              <a:buNone/>
              <a:defRPr/>
            </a:lvl3pPr>
            <a:lvl4pPr marL="1371189" indent="0">
              <a:buNone/>
              <a:defRPr/>
            </a:lvl4pPr>
            <a:lvl5pPr marL="1828251" indent="0">
              <a:buNone/>
              <a:defRPr/>
            </a:lvl5pPr>
          </a:lstStyle>
          <a:p>
            <a:pPr lvl="0"/>
            <a:r>
              <a:rPr lang="en-US" dirty="0"/>
              <a:t>Insert Header Text</a:t>
            </a:r>
          </a:p>
        </p:txBody>
      </p:sp>
    </p:spTree>
    <p:extLst>
      <p:ext uri="{BB962C8B-B14F-4D97-AF65-F5344CB8AC3E}">
        <p14:creationId xmlns:p14="http://schemas.microsoft.com/office/powerpoint/2010/main" val="3663208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62833" y="3048030"/>
            <a:ext cx="10360501" cy="838199"/>
          </a:xfrm>
        </p:spPr>
        <p:txBody>
          <a:bodyPr anchor="t"/>
          <a:lstStyle>
            <a:lvl1pPr algn="l">
              <a:defRPr sz="4000" b="1" cap="none">
                <a:solidFill>
                  <a:srgbClr val="00468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2833" y="3886200"/>
            <a:ext cx="10360501" cy="3810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676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5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1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6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4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42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5072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61" indent="0">
              <a:buNone/>
              <a:defRPr sz="2000" b="1"/>
            </a:lvl2pPr>
            <a:lvl3pPr marL="913563" indent="0">
              <a:buNone/>
              <a:defRPr sz="1900" b="1"/>
            </a:lvl3pPr>
            <a:lvl4pPr marL="1370339" indent="0">
              <a:buNone/>
              <a:defRPr sz="1600" b="1"/>
            </a:lvl4pPr>
            <a:lvl5pPr marL="1827128" indent="0">
              <a:buNone/>
              <a:defRPr sz="1600" b="1"/>
            </a:lvl5pPr>
            <a:lvl6pPr marL="2283892" indent="0">
              <a:buNone/>
              <a:defRPr sz="1600" b="1"/>
            </a:lvl6pPr>
            <a:lvl7pPr marL="2740686" indent="0">
              <a:buNone/>
              <a:defRPr sz="1600" b="1"/>
            </a:lvl7pPr>
            <a:lvl8pPr marL="3197467" indent="0">
              <a:buNone/>
              <a:defRPr sz="1600" b="1"/>
            </a:lvl8pPr>
            <a:lvl9pPr marL="365425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61" indent="0">
              <a:buNone/>
              <a:defRPr sz="2000" b="1"/>
            </a:lvl2pPr>
            <a:lvl3pPr marL="913563" indent="0">
              <a:buNone/>
              <a:defRPr sz="1900" b="1"/>
            </a:lvl3pPr>
            <a:lvl4pPr marL="1370339" indent="0">
              <a:buNone/>
              <a:defRPr sz="1600" b="1"/>
            </a:lvl4pPr>
            <a:lvl5pPr marL="1827128" indent="0">
              <a:buNone/>
              <a:defRPr sz="1600" b="1"/>
            </a:lvl5pPr>
            <a:lvl6pPr marL="2283892" indent="0">
              <a:buNone/>
              <a:defRPr sz="1600" b="1"/>
            </a:lvl6pPr>
            <a:lvl7pPr marL="2740686" indent="0">
              <a:buNone/>
              <a:defRPr sz="1600" b="1"/>
            </a:lvl7pPr>
            <a:lvl8pPr marL="3197467" indent="0">
              <a:buNone/>
              <a:defRPr sz="1600" b="1"/>
            </a:lvl8pPr>
            <a:lvl9pPr marL="365425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4923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09441" y="1397000"/>
            <a:ext cx="10969943" cy="4525963"/>
          </a:xfrm>
          <a:prstGeom prst="rect">
            <a:avLst/>
          </a:prstGeom>
          <a:noFill/>
          <a:ln>
            <a:noFill/>
          </a:ln>
        </p:spPr>
        <p:txBody>
          <a:bodyPr lIns="121879" tIns="121879" rIns="121879" bIns="121879" anchor="t" anchorCtr="0"/>
          <a:lstStyle>
            <a:lvl1pPr marL="457072" marR="0" lvl="0" indent="-186186" algn="l" rtl="0">
              <a:spcBef>
                <a:spcPts val="853"/>
              </a:spcBef>
              <a:buClr>
                <a:schemeClr val="dk1"/>
              </a:buClr>
              <a:buSzPct val="1000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AvenirNext LT Pro Regular" pitchFamily="34" charset="0"/>
                <a:ea typeface="AvenirNext LT Pro Regular" pitchFamily="34" charset="0"/>
                <a:cs typeface="AvenirNext LT Pro Regular" pitchFamily="34" charset="0"/>
                <a:sym typeface="Helvetica Neue"/>
              </a:defRPr>
            </a:lvl1pPr>
            <a:lvl2pPr marL="990329" marR="0" lvl="1" indent="-160740" algn="l" rtl="0">
              <a:spcBef>
                <a:spcPts val="747"/>
              </a:spcBef>
              <a:buClr>
                <a:schemeClr val="dk1"/>
              </a:buClr>
              <a:buSzPct val="100000"/>
              <a:buFont typeface="Arial"/>
              <a:buChar char="–"/>
              <a:defRPr sz="3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523581" marR="0" lvl="2" indent="-118359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133013" marR="0" lvl="3" indent="-152160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742448" marR="0" lvl="4" indent="-152100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351877" marR="0" lvl="5" indent="-152037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1312" marR="0" lvl="6" indent="-151979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0740" marR="0" lvl="7" indent="-15191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0176" marR="0" lvl="8" indent="-151856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462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49397" y="4059936"/>
            <a:ext cx="7850726" cy="21022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21403" y="6601968"/>
            <a:ext cx="429440" cy="19420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914126"/>
            <a:fld id="{E8B3CF99-E6E3-6549-8B23-F6BB5B5414AA}" type="slidenum">
              <a:rPr lang="en-US" smtClean="0">
                <a:solidFill>
                  <a:prstClr val="white"/>
                </a:solidFill>
              </a:rPr>
              <a:pPr defTabSz="91412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B10749-BC69-F14B-867E-94DB90CEE0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49396" y="2412458"/>
            <a:ext cx="2468237" cy="83765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559549"/>
            <a:ext cx="12192000" cy="298451"/>
          </a:xfrm>
          <a:prstGeom prst="rect">
            <a:avLst/>
          </a:prstGeom>
          <a:solidFill>
            <a:srgbClr val="0046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77" rIns="91352" bIns="4567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8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</p:sldLayoutIdLst>
  <p:hf hdr="0" ftr="0"/>
  <p:txStyles>
    <p:titleStyle>
      <a:lvl1pPr algn="l" defTabSz="914126" rtl="0" eaLnBrk="1" latinLnBrk="0" hangingPunct="1">
        <a:lnSpc>
          <a:spcPts val="2799"/>
        </a:lnSpc>
        <a:spcBef>
          <a:spcPts val="0"/>
        </a:spcBef>
        <a:spcAft>
          <a:spcPts val="0"/>
        </a:spcAft>
        <a:buNone/>
        <a:defRPr sz="1799" b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999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99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99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99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99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57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91352" tIns="45677" rIns="91352" bIns="45677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352" tIns="45677" rIns="91352" bIns="4567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59549"/>
            <a:ext cx="12192000" cy="298451"/>
          </a:xfrm>
          <a:prstGeom prst="rect">
            <a:avLst/>
          </a:prstGeom>
          <a:solidFill>
            <a:srgbClr val="0046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77" rIns="91352" bIns="4567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173" y="6623080"/>
            <a:ext cx="417064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814997" y="6592891"/>
            <a:ext cx="1879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2" tIns="45677" rIns="91352" bIns="4567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en-US" sz="800" i="1" dirty="0">
                <a:solidFill>
                  <a:schemeClr val="bg1"/>
                </a:solidFill>
                <a:cs typeface="Arial" charset="0"/>
              </a:rPr>
              <a:t>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333546" y="6573915"/>
            <a:ext cx="356181" cy="26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2" tIns="45677" rIns="91352" bIns="4567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fld id="{61682B9A-A7AD-499F-94A7-16469798B964}" type="slidenum">
              <a:rPr lang="en-US" altLang="en-US" sz="1100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en-US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14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5" r:id="rId3"/>
    <p:sldLayoutId id="2147483889" r:id="rId4"/>
    <p:sldLayoutId id="2147483649" r:id="rId5"/>
    <p:sldLayoutId id="2147483653" r:id="rId6"/>
    <p:sldLayoutId id="2147483791" r:id="rId7"/>
    <p:sldLayoutId id="2147483793" r:id="rId8"/>
    <p:sldLayoutId id="2147483794" r:id="rId9"/>
    <p:sldLayoutId id="2147483801" r:id="rId10"/>
    <p:sldLayoutId id="2147483807" r:id="rId11"/>
    <p:sldLayoutId id="2147483834" r:id="rId12"/>
    <p:sldLayoutId id="2147483883" r:id="rId13"/>
  </p:sldLayoutIdLst>
  <p:txStyles>
    <p:titleStyle>
      <a:lvl1pPr algn="l" defTabSz="913563" rtl="0" eaLnBrk="1" latinLnBrk="0" hangingPunct="1">
        <a:spcBef>
          <a:spcPct val="0"/>
        </a:spcBef>
        <a:buNone/>
        <a:defRPr sz="4400" b="1" kern="1200">
          <a:solidFill>
            <a:srgbClr val="004680"/>
          </a:solidFill>
          <a:latin typeface="+mj-lt"/>
          <a:ea typeface="+mj-ea"/>
          <a:cs typeface="+mj-cs"/>
        </a:defRPr>
      </a:lvl1pPr>
    </p:titleStyle>
    <p:bodyStyle>
      <a:lvl1pPr marL="342591" indent="-342591" algn="l" defTabSz="91356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67" indent="-285486" algn="l" defTabSz="9135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44" indent="-228395" algn="l" defTabSz="9135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34" indent="-228395" algn="l" defTabSz="9135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11" indent="-228395" algn="l" defTabSz="91356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10" indent="-228395" algn="l" defTabSz="9135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72" indent="-228395" algn="l" defTabSz="9135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60" indent="-228395" algn="l" defTabSz="9135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638" indent="-228395" algn="l" defTabSz="9135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61" algn="l" defTabSz="9135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63" algn="l" defTabSz="9135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9" algn="l" defTabSz="9135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28" algn="l" defTabSz="9135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92" algn="l" defTabSz="9135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86" algn="l" defTabSz="9135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67" algn="l" defTabSz="9135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55" algn="l" defTabSz="9135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59550"/>
            <a:ext cx="12192000" cy="298450"/>
          </a:xfrm>
          <a:prstGeom prst="rect">
            <a:avLst/>
          </a:prstGeom>
          <a:solidFill>
            <a:srgbClr val="0046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185" y="6623050"/>
            <a:ext cx="405039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814995" y="6592888"/>
            <a:ext cx="1879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914400">
              <a:defRPr/>
            </a:pPr>
            <a:r>
              <a:rPr lang="en-US" sz="800" i="1" dirty="0">
                <a:solidFill>
                  <a:srgbClr val="EEECE1"/>
                </a:solidFill>
                <a:cs typeface="Arial" charset="0"/>
              </a:rPr>
              <a:t>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333518" y="6573914"/>
            <a:ext cx="3417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defTabSz="914400" eaLnBrk="1" hangingPunct="1">
              <a:defRPr/>
            </a:pPr>
            <a:fld id="{61682B9A-A7AD-499F-94A7-16469798B964}" type="slidenum">
              <a:rPr lang="en-US" altLang="en-US" sz="1000" smtClean="0">
                <a:solidFill>
                  <a:schemeClr val="bg1"/>
                </a:solidFill>
              </a:rPr>
              <a:pPr defTabSz="914400" eaLnBrk="1" hangingPunct="1">
                <a:defRPr/>
              </a:pPr>
              <a:t>‹#›</a:t>
            </a:fld>
            <a:endParaRPr lang="en-US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31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85" r:id="rId6"/>
    <p:sldLayoutId id="2147483877" r:id="rId7"/>
    <p:sldLayoutId id="2147483878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468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n-US" sz="3600" dirty="0"/>
              <a:t>The Future of Delinquent Accounts Receivable and Student Retention</a:t>
            </a:r>
          </a:p>
        </p:txBody>
      </p:sp>
    </p:spTree>
    <p:extLst>
      <p:ext uri="{BB962C8B-B14F-4D97-AF65-F5344CB8AC3E}">
        <p14:creationId xmlns:p14="http://schemas.microsoft.com/office/powerpoint/2010/main" val="2924747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bad?</a:t>
            </a:r>
          </a:p>
        </p:txBody>
      </p:sp>
    </p:spTree>
    <p:extLst>
      <p:ext uri="{BB962C8B-B14F-4D97-AF65-F5344CB8AC3E}">
        <p14:creationId xmlns:p14="http://schemas.microsoft.com/office/powerpoint/2010/main" val="584283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38735"/>
            <a:ext cx="11733212" cy="34332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1295401"/>
            <a:ext cx="10389379" cy="4114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No money from sale</a:t>
            </a:r>
            <a:br>
              <a:rPr lang="en-US" dirty="0"/>
            </a:br>
            <a:r>
              <a:rPr lang="en-US" dirty="0"/>
              <a:t>risk of not being paid</a:t>
            </a:r>
            <a:br>
              <a:rPr lang="en-US" dirty="0"/>
            </a:br>
            <a:r>
              <a:rPr lang="en-US" dirty="0"/>
              <a:t>No money from sale</a:t>
            </a:r>
            <a:br>
              <a:rPr lang="en-US" dirty="0"/>
            </a:br>
            <a:r>
              <a:rPr lang="en-US" dirty="0"/>
              <a:t>risk to other assets</a:t>
            </a:r>
            <a:br>
              <a:rPr lang="en-US" dirty="0"/>
            </a:br>
            <a:r>
              <a:rPr lang="en-US" dirty="0"/>
              <a:t>no money from sale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095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here has receivables?</a:t>
            </a:r>
          </a:p>
        </p:txBody>
      </p:sp>
    </p:spTree>
    <p:extLst>
      <p:ext uri="{BB962C8B-B14F-4D97-AF65-F5344CB8AC3E}">
        <p14:creationId xmlns:p14="http://schemas.microsoft.com/office/powerpoint/2010/main" val="2272926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819400"/>
            <a:ext cx="11733212" cy="1447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728" y="2971800"/>
            <a:ext cx="10389379" cy="914401"/>
          </a:xfrm>
        </p:spPr>
        <p:txBody>
          <a:bodyPr>
            <a:normAutofit fontScale="90000"/>
          </a:bodyPr>
          <a:lstStyle/>
          <a:p>
            <a:r>
              <a:rPr lang="en-US" dirty="0"/>
              <a:t>What role do receivables play at your institution?</a:t>
            </a:r>
          </a:p>
        </p:txBody>
      </p:sp>
    </p:spTree>
    <p:extLst>
      <p:ext uri="{BB962C8B-B14F-4D97-AF65-F5344CB8AC3E}">
        <p14:creationId xmlns:p14="http://schemas.microsoft.com/office/powerpoint/2010/main" val="299137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71265"/>
            <a:ext cx="11733212" cy="1828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2936788"/>
            <a:ext cx="10389379" cy="1297755"/>
          </a:xfrm>
        </p:spPr>
        <p:txBody>
          <a:bodyPr>
            <a:noAutofit/>
          </a:bodyPr>
          <a:lstStyle/>
          <a:p>
            <a:r>
              <a:rPr lang="en-US" dirty="0"/>
              <a:t>What does student retention have to do with receivables?</a:t>
            </a:r>
          </a:p>
        </p:txBody>
      </p:sp>
    </p:spTree>
    <p:extLst>
      <p:ext uri="{BB962C8B-B14F-4D97-AF65-F5344CB8AC3E}">
        <p14:creationId xmlns:p14="http://schemas.microsoft.com/office/powerpoint/2010/main" val="1093458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receivables impact </a:t>
            </a:r>
            <a:r>
              <a:rPr lang="en-US" dirty="0" smtClean="0"/>
              <a:t>you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8518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could possibly go wrong?</a:t>
            </a:r>
          </a:p>
        </p:txBody>
      </p:sp>
    </p:spTree>
    <p:extLst>
      <p:ext uri="{BB962C8B-B14F-4D97-AF65-F5344CB8AC3E}">
        <p14:creationId xmlns:p14="http://schemas.microsoft.com/office/powerpoint/2010/main" val="1859818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7086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551612" y="609600"/>
            <a:ext cx="5029200" cy="594360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85012" y="956131"/>
            <a:ext cx="40386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“It’s just a bit of ice. Oh, not to worry, quite normal for this time of year.”</a:t>
            </a:r>
          </a:p>
          <a:p>
            <a:endParaRPr lang="en-US" sz="3200" dirty="0"/>
          </a:p>
          <a:p>
            <a:r>
              <a:rPr lang="en-US" sz="2800" dirty="0"/>
              <a:t>Edward Smith </a:t>
            </a:r>
          </a:p>
          <a:p>
            <a:r>
              <a:rPr lang="en-US" sz="2800" dirty="0"/>
              <a:t>RMS Titanic </a:t>
            </a:r>
          </a:p>
          <a:p>
            <a:r>
              <a:rPr lang="en-US" sz="2800" dirty="0"/>
              <a:t>1912 Maiden Voyage</a:t>
            </a:r>
          </a:p>
        </p:txBody>
      </p:sp>
    </p:spTree>
    <p:extLst>
      <p:ext uri="{BB962C8B-B14F-4D97-AF65-F5344CB8AC3E}">
        <p14:creationId xmlns:p14="http://schemas.microsoft.com/office/powerpoint/2010/main" val="4020111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what can happen?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441" y="2133600"/>
            <a:ext cx="5385514" cy="639762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Paid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91754" y="2133600"/>
            <a:ext cx="5387630" cy="639762"/>
          </a:xfrm>
        </p:spPr>
        <p:txBody>
          <a:bodyPr>
            <a:noAutofit/>
          </a:bodyPr>
          <a:lstStyle/>
          <a:p>
            <a:r>
              <a:rPr lang="en-US" sz="3600" dirty="0"/>
              <a:t>Not Paid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8" t="34667" r="34272" b="33333"/>
          <a:stretch/>
        </p:blipFill>
        <p:spPr>
          <a:xfrm>
            <a:off x="1141412" y="3276600"/>
            <a:ext cx="1828800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r="66667" b="33333"/>
          <a:stretch/>
        </p:blipFill>
        <p:spPr>
          <a:xfrm>
            <a:off x="6780212" y="3238500"/>
            <a:ext cx="1905000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8" t="34667" r="34272" b="33333"/>
          <a:stretch/>
        </p:blipFill>
        <p:spPr>
          <a:xfrm>
            <a:off x="3198812" y="3276600"/>
            <a:ext cx="1828800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r="66667" b="33333"/>
          <a:stretch/>
        </p:blipFill>
        <p:spPr>
          <a:xfrm>
            <a:off x="8990012" y="32385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6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7827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happens when things don’t go as planned? As with this 100+ year old Orange Osage tree.</a:t>
            </a:r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7663D7C5-E29D-4750-B090-EAA3FC8BA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2" r="22562"/>
          <a:stretch>
            <a:fillRect/>
          </a:stretch>
        </p:blipFill>
        <p:spPr>
          <a:xfrm>
            <a:off x="1827212" y="2286000"/>
            <a:ext cx="8241792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5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441" y="3398836"/>
            <a:ext cx="5383398" cy="292576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Keith Fitzsimmons</a:t>
            </a:r>
          </a:p>
          <a:p>
            <a:pPr marL="0" indent="0" algn="ctr">
              <a:buNone/>
            </a:pPr>
            <a:r>
              <a:rPr lang="en-US" dirty="0"/>
              <a:t>Director of Student Accounting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12" y="2257104"/>
            <a:ext cx="2085975" cy="74295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602413"/>
            <a:ext cx="428625" cy="193675"/>
          </a:xfrm>
          <a:prstGeom prst="rect">
            <a:avLst/>
          </a:prstGeom>
        </p:spPr>
        <p:txBody>
          <a:bodyPr/>
          <a:lstStyle/>
          <a:p>
            <a:pPr defTabSz="914126"/>
            <a:fld id="{E8B3CF99-E6E3-6549-8B23-F6BB5B5414AA}" type="slidenum">
              <a:rPr lang="en-US" smtClean="0">
                <a:solidFill>
                  <a:prstClr val="white"/>
                </a:solidFill>
              </a:rPr>
              <a:pPr defTabSz="914126"/>
              <a:t>2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3" descr="KMUC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840" y="1973040"/>
            <a:ext cx="251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6198300" y="3398836"/>
            <a:ext cx="5383398" cy="2925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Karin Sammons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Regional Sales Executive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200518" y="1417638"/>
            <a:ext cx="0" cy="4495800"/>
          </a:xfrm>
          <a:prstGeom prst="line">
            <a:avLst/>
          </a:prstGeom>
          <a:ln>
            <a:solidFill>
              <a:srgbClr val="6364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38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when receivables are not paid?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441" y="1600201"/>
            <a:ext cx="5865971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Hope?</a:t>
            </a:r>
          </a:p>
          <a:p>
            <a:pPr>
              <a:spcAft>
                <a:spcPts val="1200"/>
              </a:spcAft>
            </a:pPr>
            <a:r>
              <a:rPr lang="en-US" dirty="0"/>
              <a:t>Pray?</a:t>
            </a:r>
          </a:p>
          <a:p>
            <a:pPr>
              <a:spcAft>
                <a:spcPts val="1200"/>
              </a:spcAft>
            </a:pPr>
            <a:r>
              <a:rPr lang="en-US" dirty="0"/>
              <a:t>Beg?</a:t>
            </a:r>
          </a:p>
          <a:p>
            <a:pPr>
              <a:spcAft>
                <a:spcPts val="1200"/>
              </a:spcAft>
            </a:pPr>
            <a:r>
              <a:rPr lang="en-US" dirty="0"/>
              <a:t>Threaten?</a:t>
            </a:r>
          </a:p>
          <a:p>
            <a:pPr>
              <a:spcAft>
                <a:spcPts val="1200"/>
              </a:spcAft>
            </a:pPr>
            <a:r>
              <a:rPr lang="en-US" dirty="0"/>
              <a:t>Take their word for it?</a:t>
            </a:r>
          </a:p>
          <a:p>
            <a:pPr>
              <a:spcAft>
                <a:spcPts val="1200"/>
              </a:spcAft>
            </a:pPr>
            <a:r>
              <a:rPr lang="en-US" dirty="0"/>
              <a:t>Forget it???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12" y="1433404"/>
            <a:ext cx="4419600" cy="479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71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88825" cy="6856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5412" cy="6856940"/>
          </a:xfrm>
        </p:spPr>
      </p:pic>
      <p:sp>
        <p:nvSpPr>
          <p:cNvPr id="7" name="TextBox 6"/>
          <p:cNvSpPr txBox="1"/>
          <p:nvPr/>
        </p:nvSpPr>
        <p:spPr>
          <a:xfrm>
            <a:off x="5713412" y="762000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Forget it? Won’t the boss just love that…</a:t>
            </a:r>
          </a:p>
        </p:txBody>
      </p:sp>
    </p:spTree>
    <p:extLst>
      <p:ext uri="{BB962C8B-B14F-4D97-AF65-F5344CB8AC3E}">
        <p14:creationId xmlns:p14="http://schemas.microsoft.com/office/powerpoint/2010/main" val="2618685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4BBCAC5E-1748-4262-A1E6-49F3309FF9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12" y="609600"/>
            <a:ext cx="6629400" cy="5370328"/>
          </a:xfrm>
        </p:spPr>
      </p:pic>
    </p:spTree>
    <p:extLst>
      <p:ext uri="{BB962C8B-B14F-4D97-AF65-F5344CB8AC3E}">
        <p14:creationId xmlns:p14="http://schemas.microsoft.com/office/powerpoint/2010/main" val="790466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Here’s what KUMC did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future of delinquent accounts receivable.</a:t>
            </a:r>
          </a:p>
        </p:txBody>
      </p:sp>
    </p:spTree>
    <p:extLst>
      <p:ext uri="{BB962C8B-B14F-4D97-AF65-F5344CB8AC3E}">
        <p14:creationId xmlns:p14="http://schemas.microsoft.com/office/powerpoint/2010/main" val="2746438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Accounts Receivable at KUMC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0412" y="1600201"/>
            <a:ext cx="7008972" cy="4525963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dirty="0"/>
              <a:t>$800,000 in delinquent accounts receivable over one year old.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dirty="0"/>
              <a:t>Just a drop in the bucket! (.08%)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dirty="0"/>
              <a:t>My boss still wasn’t happy about that $800,000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dirty="0"/>
              <a:t>We found that paying KUMC was not everyone’s first priority.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dirty="0"/>
              <a:t>We were spending too much time chasing these students with old accounts.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dirty="0"/>
              <a:t>Hate sending students to collections.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dirty="0"/>
              <a:t>Too many bad debt write-offs.</a:t>
            </a:r>
          </a:p>
        </p:txBody>
      </p:sp>
      <p:sp>
        <p:nvSpPr>
          <p:cNvPr id="6" name="Freeform 5"/>
          <p:cNvSpPr/>
          <p:nvPr/>
        </p:nvSpPr>
        <p:spPr>
          <a:xfrm>
            <a:off x="937500" y="1600201"/>
            <a:ext cx="2971800" cy="2097300"/>
          </a:xfrm>
          <a:custGeom>
            <a:avLst/>
            <a:gdLst>
              <a:gd name="connsiteX0" fmla="*/ 0 w 3603379"/>
              <a:gd name="connsiteY0" fmla="*/ 0 h 2162027"/>
              <a:gd name="connsiteX1" fmla="*/ 3603379 w 3603379"/>
              <a:gd name="connsiteY1" fmla="*/ 0 h 2162027"/>
              <a:gd name="connsiteX2" fmla="*/ 3603379 w 3603379"/>
              <a:gd name="connsiteY2" fmla="*/ 2162027 h 2162027"/>
              <a:gd name="connsiteX3" fmla="*/ 0 w 3603379"/>
              <a:gd name="connsiteY3" fmla="*/ 2162027 h 2162027"/>
              <a:gd name="connsiteX4" fmla="*/ 0 w 3603379"/>
              <a:gd name="connsiteY4" fmla="*/ 0 h 2162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3379" h="2162027">
                <a:moveTo>
                  <a:pt x="0" y="0"/>
                </a:moveTo>
                <a:lnTo>
                  <a:pt x="3603379" y="0"/>
                </a:lnTo>
                <a:lnTo>
                  <a:pt x="3603379" y="2162027"/>
                </a:lnTo>
                <a:lnTo>
                  <a:pt x="0" y="2162027"/>
                </a:lnTo>
                <a:lnTo>
                  <a:pt x="0" y="0"/>
                </a:lnTo>
                <a:close/>
              </a:path>
            </a:pathLst>
          </a:custGeom>
          <a:solidFill>
            <a:srgbClr val="00468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039" tIns="100039" rIns="100039" bIns="100039" numCol="1" spcCol="1270" anchor="ctr" anchorCtr="0">
            <a:noAutofit/>
          </a:bodyPr>
          <a:lstStyle/>
          <a:p>
            <a:pPr algn="ctr" defTabSz="116712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26" b="1" dirty="0"/>
              <a:t>$55 million</a:t>
            </a:r>
            <a:r>
              <a:rPr lang="en-US" sz="2626" dirty="0"/>
              <a:t> annual T&amp;F</a:t>
            </a:r>
          </a:p>
          <a:p>
            <a:pPr algn="ctr" defTabSz="116712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26" dirty="0"/>
              <a:t>Over $1 Billion in 32 years</a:t>
            </a:r>
          </a:p>
        </p:txBody>
      </p:sp>
      <p:sp>
        <p:nvSpPr>
          <p:cNvPr id="7" name="Freeform 6"/>
          <p:cNvSpPr/>
          <p:nvPr/>
        </p:nvSpPr>
        <p:spPr>
          <a:xfrm>
            <a:off x="937500" y="3807494"/>
            <a:ext cx="2971800" cy="2313415"/>
          </a:xfrm>
          <a:custGeom>
            <a:avLst/>
            <a:gdLst>
              <a:gd name="connsiteX0" fmla="*/ 0 w 3603379"/>
              <a:gd name="connsiteY0" fmla="*/ 0 h 2162027"/>
              <a:gd name="connsiteX1" fmla="*/ 3603379 w 3603379"/>
              <a:gd name="connsiteY1" fmla="*/ 0 h 2162027"/>
              <a:gd name="connsiteX2" fmla="*/ 3603379 w 3603379"/>
              <a:gd name="connsiteY2" fmla="*/ 2162027 h 2162027"/>
              <a:gd name="connsiteX3" fmla="*/ 0 w 3603379"/>
              <a:gd name="connsiteY3" fmla="*/ 2162027 h 2162027"/>
              <a:gd name="connsiteX4" fmla="*/ 0 w 3603379"/>
              <a:gd name="connsiteY4" fmla="*/ 0 h 2162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3379" h="2162027">
                <a:moveTo>
                  <a:pt x="0" y="0"/>
                </a:moveTo>
                <a:lnTo>
                  <a:pt x="3603379" y="0"/>
                </a:lnTo>
                <a:lnTo>
                  <a:pt x="3603379" y="2162027"/>
                </a:lnTo>
                <a:lnTo>
                  <a:pt x="0" y="2162027"/>
                </a:lnTo>
                <a:lnTo>
                  <a:pt x="0" y="0"/>
                </a:lnTo>
                <a:close/>
              </a:path>
            </a:pathLst>
          </a:custGeom>
          <a:solidFill>
            <a:srgbClr val="77BF4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039" tIns="100039" rIns="100039" bIns="100039" numCol="1" spcCol="1270" anchor="ctr" anchorCtr="0">
            <a:noAutofit/>
          </a:bodyPr>
          <a:lstStyle/>
          <a:p>
            <a:pPr algn="ctr" defTabSz="116712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26" b="1" dirty="0"/>
              <a:t>$800,000 </a:t>
            </a:r>
            <a:r>
              <a:rPr lang="en-US" sz="2626" dirty="0"/>
              <a:t>delinquent accounts receivable over one year</a:t>
            </a:r>
          </a:p>
        </p:txBody>
      </p:sp>
    </p:spTree>
    <p:extLst>
      <p:ext uri="{BB962C8B-B14F-4D97-AF65-F5344CB8AC3E}">
        <p14:creationId xmlns:p14="http://schemas.microsoft.com/office/powerpoint/2010/main" val="429020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need (and want) to do?</a:t>
            </a:r>
          </a:p>
        </p:txBody>
      </p:sp>
      <p:sp>
        <p:nvSpPr>
          <p:cNvPr id="7" name="Freeform 6"/>
          <p:cNvSpPr/>
          <p:nvPr/>
        </p:nvSpPr>
        <p:spPr>
          <a:xfrm>
            <a:off x="2360612" y="1676750"/>
            <a:ext cx="3693231" cy="2215939"/>
          </a:xfrm>
          <a:custGeom>
            <a:avLst/>
            <a:gdLst>
              <a:gd name="connsiteX0" fmla="*/ 0 w 3372558"/>
              <a:gd name="connsiteY0" fmla="*/ 0 h 2023535"/>
              <a:gd name="connsiteX1" fmla="*/ 3372558 w 3372558"/>
              <a:gd name="connsiteY1" fmla="*/ 0 h 2023535"/>
              <a:gd name="connsiteX2" fmla="*/ 3372558 w 3372558"/>
              <a:gd name="connsiteY2" fmla="*/ 2023535 h 2023535"/>
              <a:gd name="connsiteX3" fmla="*/ 0 w 3372558"/>
              <a:gd name="connsiteY3" fmla="*/ 2023535 h 2023535"/>
              <a:gd name="connsiteX4" fmla="*/ 0 w 3372558"/>
              <a:gd name="connsiteY4" fmla="*/ 0 h 2023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2558" h="2023535">
                <a:moveTo>
                  <a:pt x="0" y="0"/>
                </a:moveTo>
                <a:lnTo>
                  <a:pt x="3372558" y="0"/>
                </a:lnTo>
                <a:lnTo>
                  <a:pt x="3372558" y="2023535"/>
                </a:lnTo>
                <a:lnTo>
                  <a:pt x="0" y="2023535"/>
                </a:lnTo>
                <a:lnTo>
                  <a:pt x="0" y="0"/>
                </a:lnTo>
                <a:close/>
              </a:path>
            </a:pathLst>
          </a:custGeom>
          <a:solidFill>
            <a:srgbClr val="00468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>
                <a:solidFill>
                  <a:schemeClr val="bg1"/>
                </a:solidFill>
              </a:rPr>
              <a:t>Clear out old past due accounts and accelerate the recovery process.</a:t>
            </a:r>
          </a:p>
        </p:txBody>
      </p:sp>
      <p:sp>
        <p:nvSpPr>
          <p:cNvPr id="8" name="Freeform 7"/>
          <p:cNvSpPr/>
          <p:nvPr/>
        </p:nvSpPr>
        <p:spPr>
          <a:xfrm>
            <a:off x="6246812" y="1676750"/>
            <a:ext cx="3693231" cy="2215939"/>
          </a:xfrm>
          <a:custGeom>
            <a:avLst/>
            <a:gdLst>
              <a:gd name="connsiteX0" fmla="*/ 0 w 3372558"/>
              <a:gd name="connsiteY0" fmla="*/ 0 h 2023535"/>
              <a:gd name="connsiteX1" fmla="*/ 3372558 w 3372558"/>
              <a:gd name="connsiteY1" fmla="*/ 0 h 2023535"/>
              <a:gd name="connsiteX2" fmla="*/ 3372558 w 3372558"/>
              <a:gd name="connsiteY2" fmla="*/ 2023535 h 2023535"/>
              <a:gd name="connsiteX3" fmla="*/ 0 w 3372558"/>
              <a:gd name="connsiteY3" fmla="*/ 2023535 h 2023535"/>
              <a:gd name="connsiteX4" fmla="*/ 0 w 3372558"/>
              <a:gd name="connsiteY4" fmla="*/ 0 h 2023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2558" h="2023535">
                <a:moveTo>
                  <a:pt x="0" y="0"/>
                </a:moveTo>
                <a:lnTo>
                  <a:pt x="3372558" y="0"/>
                </a:lnTo>
                <a:lnTo>
                  <a:pt x="3372558" y="2023535"/>
                </a:lnTo>
                <a:lnTo>
                  <a:pt x="0" y="2023535"/>
                </a:lnTo>
                <a:lnTo>
                  <a:pt x="0" y="0"/>
                </a:lnTo>
                <a:close/>
              </a:path>
            </a:pathLst>
          </a:custGeom>
          <a:solidFill>
            <a:srgbClr val="77BF4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>
                <a:solidFill>
                  <a:schemeClr val="bg1"/>
                </a:solidFill>
              </a:rPr>
              <a:t>Keep the delinquency between us and them.</a:t>
            </a:r>
          </a:p>
        </p:txBody>
      </p:sp>
      <p:sp>
        <p:nvSpPr>
          <p:cNvPr id="9" name="Freeform 8"/>
          <p:cNvSpPr/>
          <p:nvPr/>
        </p:nvSpPr>
        <p:spPr>
          <a:xfrm>
            <a:off x="2360612" y="4037540"/>
            <a:ext cx="3693231" cy="2215939"/>
          </a:xfrm>
          <a:custGeom>
            <a:avLst/>
            <a:gdLst>
              <a:gd name="connsiteX0" fmla="*/ 0 w 3372558"/>
              <a:gd name="connsiteY0" fmla="*/ 0 h 2023535"/>
              <a:gd name="connsiteX1" fmla="*/ 3372558 w 3372558"/>
              <a:gd name="connsiteY1" fmla="*/ 0 h 2023535"/>
              <a:gd name="connsiteX2" fmla="*/ 3372558 w 3372558"/>
              <a:gd name="connsiteY2" fmla="*/ 2023535 h 2023535"/>
              <a:gd name="connsiteX3" fmla="*/ 0 w 3372558"/>
              <a:gd name="connsiteY3" fmla="*/ 2023535 h 2023535"/>
              <a:gd name="connsiteX4" fmla="*/ 0 w 3372558"/>
              <a:gd name="connsiteY4" fmla="*/ 0 h 2023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2558" h="2023535">
                <a:moveTo>
                  <a:pt x="0" y="0"/>
                </a:moveTo>
                <a:lnTo>
                  <a:pt x="3372558" y="0"/>
                </a:lnTo>
                <a:lnTo>
                  <a:pt x="3372558" y="2023535"/>
                </a:lnTo>
                <a:lnTo>
                  <a:pt x="0" y="2023535"/>
                </a:lnTo>
                <a:lnTo>
                  <a:pt x="0" y="0"/>
                </a:lnTo>
                <a:close/>
              </a:path>
            </a:pathLst>
          </a:custGeom>
          <a:solidFill>
            <a:srgbClr val="F2672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>
                <a:solidFill>
                  <a:schemeClr val="bg1"/>
                </a:solidFill>
              </a:rPr>
              <a:t>Maintain our relationships with alumni – second chance approach makes the interaction positive.</a:t>
            </a:r>
          </a:p>
        </p:txBody>
      </p:sp>
      <p:sp>
        <p:nvSpPr>
          <p:cNvPr id="10" name="Freeform 9"/>
          <p:cNvSpPr/>
          <p:nvPr/>
        </p:nvSpPr>
        <p:spPr>
          <a:xfrm>
            <a:off x="6246811" y="4037539"/>
            <a:ext cx="3693231" cy="2215939"/>
          </a:xfrm>
          <a:custGeom>
            <a:avLst/>
            <a:gdLst>
              <a:gd name="connsiteX0" fmla="*/ 0 w 3372558"/>
              <a:gd name="connsiteY0" fmla="*/ 0 h 2023535"/>
              <a:gd name="connsiteX1" fmla="*/ 3372558 w 3372558"/>
              <a:gd name="connsiteY1" fmla="*/ 0 h 2023535"/>
              <a:gd name="connsiteX2" fmla="*/ 3372558 w 3372558"/>
              <a:gd name="connsiteY2" fmla="*/ 2023535 h 2023535"/>
              <a:gd name="connsiteX3" fmla="*/ 0 w 3372558"/>
              <a:gd name="connsiteY3" fmla="*/ 2023535 h 2023535"/>
              <a:gd name="connsiteX4" fmla="*/ 0 w 3372558"/>
              <a:gd name="connsiteY4" fmla="*/ 0 h 2023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2558" h="2023535">
                <a:moveTo>
                  <a:pt x="0" y="0"/>
                </a:moveTo>
                <a:lnTo>
                  <a:pt x="3372558" y="0"/>
                </a:lnTo>
                <a:lnTo>
                  <a:pt x="3372558" y="2023535"/>
                </a:lnTo>
                <a:lnTo>
                  <a:pt x="0" y="2023535"/>
                </a:lnTo>
                <a:lnTo>
                  <a:pt x="0" y="0"/>
                </a:lnTo>
                <a:close/>
              </a:path>
            </a:pathLst>
          </a:custGeom>
          <a:solidFill>
            <a:srgbClr val="2470B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>
                <a:solidFill>
                  <a:schemeClr val="bg1"/>
                </a:solidFill>
              </a:rPr>
              <a:t>Opportunity not amnesty</a:t>
            </a:r>
            <a:endParaRPr lang="en-US" sz="230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Third-Party Intervention</a:t>
            </a:r>
            <a:br>
              <a:rPr lang="en-US" dirty="0"/>
            </a:br>
            <a:r>
              <a:rPr lang="en-US" sz="3600" b="0" i="1" dirty="0"/>
              <a:t>First Pass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77788" y="2209800"/>
            <a:ext cx="8610600" cy="609600"/>
            <a:chOff x="-77788" y="2209800"/>
            <a:chExt cx="8610600" cy="609600"/>
          </a:xfrm>
        </p:grpSpPr>
        <p:sp>
          <p:nvSpPr>
            <p:cNvPr id="6" name="Rectangle 5"/>
            <p:cNvSpPr/>
            <p:nvPr/>
          </p:nvSpPr>
          <p:spPr>
            <a:xfrm>
              <a:off x="-77788" y="2209800"/>
              <a:ext cx="8610600" cy="609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0812" y="2222212"/>
              <a:ext cx="7086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$404,000</a:t>
              </a:r>
              <a:r>
                <a:rPr lang="en-US" sz="3200" dirty="0">
                  <a:solidFill>
                    <a:schemeClr val="bg1"/>
                  </a:solidFill>
                </a:rPr>
                <a:t> Updated/Placed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-77788" y="2998650"/>
            <a:ext cx="8610600" cy="612912"/>
            <a:chOff x="-77788" y="2998650"/>
            <a:chExt cx="8610600" cy="612912"/>
          </a:xfrm>
        </p:grpSpPr>
        <p:sp>
          <p:nvSpPr>
            <p:cNvPr id="7" name="Rectangle 6"/>
            <p:cNvSpPr/>
            <p:nvPr/>
          </p:nvSpPr>
          <p:spPr>
            <a:xfrm>
              <a:off x="-77788" y="3001962"/>
              <a:ext cx="8610600" cy="609600"/>
            </a:xfrm>
            <a:prstGeom prst="rect">
              <a:avLst/>
            </a:prstGeom>
            <a:solidFill>
              <a:srgbClr val="77BF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0812" y="2998650"/>
              <a:ext cx="7086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$236,500</a:t>
              </a:r>
              <a:r>
                <a:rPr lang="en-US" sz="3200" dirty="0">
                  <a:solidFill>
                    <a:schemeClr val="bg1"/>
                  </a:solidFill>
                </a:rPr>
                <a:t> Balance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77788" y="3794124"/>
            <a:ext cx="8610600" cy="609600"/>
            <a:chOff x="-77788" y="3794124"/>
            <a:chExt cx="8610600" cy="609600"/>
          </a:xfrm>
        </p:grpSpPr>
        <p:sp>
          <p:nvSpPr>
            <p:cNvPr id="8" name="Rectangle 7"/>
            <p:cNvSpPr/>
            <p:nvPr/>
          </p:nvSpPr>
          <p:spPr>
            <a:xfrm>
              <a:off x="-77788" y="3794124"/>
              <a:ext cx="8610600" cy="609600"/>
            </a:xfrm>
            <a:prstGeom prst="rect">
              <a:avLst/>
            </a:prstGeom>
            <a:solidFill>
              <a:srgbClr val="2470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0812" y="3806536"/>
              <a:ext cx="7086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$167,500</a:t>
              </a:r>
              <a:r>
                <a:rPr lang="en-US" sz="3200" dirty="0">
                  <a:solidFill>
                    <a:schemeClr val="bg1"/>
                  </a:solidFill>
                </a:rPr>
                <a:t> cleared in 4 months!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77788" y="4582974"/>
            <a:ext cx="8610600" cy="609600"/>
            <a:chOff x="-77788" y="4582974"/>
            <a:chExt cx="8610600" cy="609600"/>
          </a:xfrm>
        </p:grpSpPr>
        <p:sp>
          <p:nvSpPr>
            <p:cNvPr id="9" name="Rectangle 8"/>
            <p:cNvSpPr/>
            <p:nvPr/>
          </p:nvSpPr>
          <p:spPr>
            <a:xfrm>
              <a:off x="-77788" y="4582974"/>
              <a:ext cx="8610600" cy="609600"/>
            </a:xfrm>
            <a:prstGeom prst="rect">
              <a:avLst/>
            </a:prstGeom>
            <a:solidFill>
              <a:srgbClr val="6364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0812" y="4582974"/>
              <a:ext cx="822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$243,859</a:t>
              </a:r>
              <a:r>
                <a:rPr lang="en-US" sz="3200" dirty="0">
                  <a:solidFill>
                    <a:schemeClr val="bg1"/>
                  </a:solidFill>
                </a:rPr>
                <a:t> - current over 1 year A/R balance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657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Benefits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5561012" y="1600201"/>
            <a:ext cx="6018372" cy="4800599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2400" dirty="0"/>
              <a:t>Much easier for students with balance due from prior terms to enroll – </a:t>
            </a:r>
            <a:r>
              <a:rPr lang="en-US" sz="2400" b="1" dirty="0"/>
              <a:t>increases student retention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2400" dirty="0"/>
              <a:t>Flexible payment plans to fit into each student’s budget – </a:t>
            </a:r>
            <a:r>
              <a:rPr lang="en-US" sz="2400" b="1" dirty="0"/>
              <a:t>buys students time to get back on track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2400" dirty="0"/>
              <a:t>Maintains positive relationships with alumni by keeping them out of the collections process - </a:t>
            </a:r>
            <a:r>
              <a:rPr lang="en-US" sz="2400" b="1" dirty="0"/>
              <a:t>increases donor potential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endParaRPr lang="en-US" sz="2400" dirty="0"/>
          </a:p>
          <a:p>
            <a:pPr marL="0" indent="0">
              <a:lnSpc>
                <a:spcPct val="114000"/>
              </a:lnSpc>
              <a:spcAft>
                <a:spcPts val="1200"/>
              </a:spcAft>
              <a:buNone/>
            </a:pP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2133600"/>
            <a:ext cx="4343400" cy="54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1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where does KUMC go from here?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Short Term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09441" y="2292349"/>
            <a:ext cx="5385514" cy="3833813"/>
          </a:xfrm>
        </p:spPr>
        <p:txBody>
          <a:bodyPr/>
          <a:lstStyle/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dirty="0"/>
              <a:t>Current students are easier to contact (timing and consistency)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dirty="0"/>
              <a:t>Use “save late fees” as the incentive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dirty="0"/>
              <a:t>Focus on no enrollment holds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Long Term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191754" y="2292349"/>
            <a:ext cx="5387630" cy="3833814"/>
          </a:xfrm>
        </p:spPr>
        <p:txBody>
          <a:bodyPr/>
          <a:lstStyle/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dirty="0"/>
              <a:t>Automatic placement of accounts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dirty="0"/>
              <a:t>Increased contact with debtors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dirty="0"/>
              <a:t>Focus on restoring enrollment and protecting credit report</a:t>
            </a:r>
          </a:p>
          <a:p>
            <a:pPr marL="0" indent="0">
              <a:lnSpc>
                <a:spcPct val="114000"/>
              </a:lnSpc>
              <a:spcAft>
                <a:spcPts val="12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82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 of student retention</a:t>
            </a:r>
          </a:p>
        </p:txBody>
      </p:sp>
    </p:spTree>
    <p:extLst>
      <p:ext uri="{BB962C8B-B14F-4D97-AF65-F5344CB8AC3E}">
        <p14:creationId xmlns:p14="http://schemas.microsoft.com/office/powerpoint/2010/main" val="1596019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468" y="274638"/>
            <a:ext cx="9220200" cy="624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43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Student Engagement Best Practices</a:t>
            </a:r>
            <a:br>
              <a:rPr lang="en-US" dirty="0"/>
            </a:br>
            <a:r>
              <a:rPr lang="en-US" sz="3100" b="0" i="1" dirty="0"/>
              <a:t>Financial Aid &amp; Admissions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78664250"/>
              </p:ext>
            </p:extLst>
          </p:nvPr>
        </p:nvGraphicFramePr>
        <p:xfrm>
          <a:off x="411892" y="1403404"/>
          <a:ext cx="1159063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087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B08E0C-5BF6-45A6-B3BA-CE4F440BE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F7B08E0C-5BF6-45A6-B3BA-CE4F440BE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FF5782C-4C0A-4070-893C-B9112D61F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DFF5782C-4C0A-4070-893C-B9112D61F5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1789C3-8E33-431E-B168-85BB50D07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091789C3-8E33-431E-B168-85BB50D07C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F5A62BB-E983-4A01-AB6E-E4E4B1845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DF5A62BB-E983-4A01-AB6E-E4E4B18456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AF8483-C29A-4F1E-96AB-8ED509F53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BFAF8483-C29A-4F1E-96AB-8ED509F53B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who here has the time?</a:t>
            </a:r>
          </a:p>
        </p:txBody>
      </p:sp>
    </p:spTree>
    <p:extLst>
      <p:ext uri="{BB962C8B-B14F-4D97-AF65-F5344CB8AC3E}">
        <p14:creationId xmlns:p14="http://schemas.microsoft.com/office/powerpoint/2010/main" val="2750299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Process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844" y="1500344"/>
            <a:ext cx="859756" cy="29443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93603" y="3142756"/>
            <a:ext cx="1961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Joe has a $2,000 balance for the fall semester.</a:t>
            </a:r>
          </a:p>
        </p:txBody>
      </p:sp>
      <p:sp>
        <p:nvSpPr>
          <p:cNvPr id="8" name="Freeform 7"/>
          <p:cNvSpPr/>
          <p:nvPr/>
        </p:nvSpPr>
        <p:spPr>
          <a:xfrm>
            <a:off x="3132112" y="4465930"/>
            <a:ext cx="3884676" cy="1553870"/>
          </a:xfrm>
          <a:custGeom>
            <a:avLst/>
            <a:gdLst>
              <a:gd name="connsiteX0" fmla="*/ 0 w 3998155"/>
              <a:gd name="connsiteY0" fmla="*/ 0 h 1599262"/>
              <a:gd name="connsiteX1" fmla="*/ 3198524 w 3998155"/>
              <a:gd name="connsiteY1" fmla="*/ 0 h 1599262"/>
              <a:gd name="connsiteX2" fmla="*/ 3998155 w 3998155"/>
              <a:gd name="connsiteY2" fmla="*/ 799631 h 1599262"/>
              <a:gd name="connsiteX3" fmla="*/ 3198524 w 3998155"/>
              <a:gd name="connsiteY3" fmla="*/ 1599262 h 1599262"/>
              <a:gd name="connsiteX4" fmla="*/ 0 w 3998155"/>
              <a:gd name="connsiteY4" fmla="*/ 1599262 h 1599262"/>
              <a:gd name="connsiteX5" fmla="*/ 799631 w 3998155"/>
              <a:gd name="connsiteY5" fmla="*/ 799631 h 1599262"/>
              <a:gd name="connsiteX6" fmla="*/ 0 w 3998155"/>
              <a:gd name="connsiteY6" fmla="*/ 0 h 159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8155" h="1599262">
                <a:moveTo>
                  <a:pt x="0" y="0"/>
                </a:moveTo>
                <a:lnTo>
                  <a:pt x="3198524" y="0"/>
                </a:lnTo>
                <a:lnTo>
                  <a:pt x="3998155" y="799631"/>
                </a:lnTo>
                <a:lnTo>
                  <a:pt x="3198524" y="1599262"/>
                </a:lnTo>
                <a:lnTo>
                  <a:pt x="0" y="1599262"/>
                </a:lnTo>
                <a:lnTo>
                  <a:pt x="799631" y="799631"/>
                </a:lnTo>
                <a:lnTo>
                  <a:pt x="0" y="0"/>
                </a:lnTo>
                <a:close/>
              </a:path>
            </a:pathLst>
          </a:custGeom>
          <a:solidFill>
            <a:srgbClr val="003C71"/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939649" tIns="46673" rIns="846304" bIns="46673" numCol="1" spcCol="1270" anchor="ctr" anchorCtr="0">
            <a:noAutofit/>
          </a:bodyPr>
          <a:lstStyle/>
          <a:p>
            <a:pPr marL="0" marR="0" lvl="0" indent="0" algn="ctr" defTabSz="15557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Fall 2018</a:t>
            </a:r>
          </a:p>
        </p:txBody>
      </p:sp>
      <p:sp>
        <p:nvSpPr>
          <p:cNvPr id="9" name="Freeform 8"/>
          <p:cNvSpPr/>
          <p:nvPr/>
        </p:nvSpPr>
        <p:spPr>
          <a:xfrm>
            <a:off x="7377291" y="4465929"/>
            <a:ext cx="3884678" cy="1553871"/>
          </a:xfrm>
          <a:custGeom>
            <a:avLst/>
            <a:gdLst>
              <a:gd name="connsiteX0" fmla="*/ 0 w 3998155"/>
              <a:gd name="connsiteY0" fmla="*/ 0 h 1599262"/>
              <a:gd name="connsiteX1" fmla="*/ 3198524 w 3998155"/>
              <a:gd name="connsiteY1" fmla="*/ 0 h 1599262"/>
              <a:gd name="connsiteX2" fmla="*/ 3998155 w 3998155"/>
              <a:gd name="connsiteY2" fmla="*/ 799631 h 1599262"/>
              <a:gd name="connsiteX3" fmla="*/ 3198524 w 3998155"/>
              <a:gd name="connsiteY3" fmla="*/ 1599262 h 1599262"/>
              <a:gd name="connsiteX4" fmla="*/ 0 w 3998155"/>
              <a:gd name="connsiteY4" fmla="*/ 1599262 h 1599262"/>
              <a:gd name="connsiteX5" fmla="*/ 799631 w 3998155"/>
              <a:gd name="connsiteY5" fmla="*/ 799631 h 1599262"/>
              <a:gd name="connsiteX6" fmla="*/ 0 w 3998155"/>
              <a:gd name="connsiteY6" fmla="*/ 0 h 159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8155" h="1599262">
                <a:moveTo>
                  <a:pt x="0" y="0"/>
                </a:moveTo>
                <a:lnTo>
                  <a:pt x="3198524" y="0"/>
                </a:lnTo>
                <a:lnTo>
                  <a:pt x="3998155" y="799631"/>
                </a:lnTo>
                <a:lnTo>
                  <a:pt x="3198524" y="1599262"/>
                </a:lnTo>
                <a:lnTo>
                  <a:pt x="0" y="1599262"/>
                </a:lnTo>
                <a:lnTo>
                  <a:pt x="799631" y="799631"/>
                </a:lnTo>
                <a:lnTo>
                  <a:pt x="0" y="0"/>
                </a:lnTo>
                <a:close/>
              </a:path>
            </a:pathLst>
          </a:custGeom>
          <a:solidFill>
            <a:srgbClr val="003C71"/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939649" tIns="46673" rIns="846304" bIns="46673" numCol="1" spcCol="1270" anchor="ctr" anchorCtr="0">
            <a:noAutofit/>
          </a:bodyPr>
          <a:lstStyle/>
          <a:p>
            <a:pPr marL="0" marR="0" lvl="0" indent="0" algn="ctr" defTabSz="15557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Spring 2019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037" y="1500344"/>
            <a:ext cx="860532" cy="29470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73765" y="2834979"/>
            <a:ext cx="19616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Joe can’t pay, so he is sent to collections in the spring &amp; can’t graduate.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2191" y="1975130"/>
            <a:ext cx="1961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This is Joe.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Joe is enrolled and graduating Spring 2019.</a:t>
            </a:r>
          </a:p>
        </p:txBody>
      </p:sp>
    </p:spTree>
    <p:extLst>
      <p:ext uri="{BB962C8B-B14F-4D97-AF65-F5344CB8AC3E}">
        <p14:creationId xmlns:p14="http://schemas.microsoft.com/office/powerpoint/2010/main" val="73059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  <p:bldP spid="12" grpId="0"/>
      <p:bldP spid="12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</a:t>
            </a:r>
            <a:r>
              <a:rPr lang="en-US" dirty="0" err="1"/>
              <a:t>RecoverySelect</a:t>
            </a:r>
            <a:r>
              <a:rPr lang="en-US" dirty="0"/>
              <a:t> work?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97" y="1295400"/>
            <a:ext cx="10461430" cy="512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400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Customizable Payment Plans</a:t>
            </a:r>
          </a:p>
        </p:txBody>
      </p:sp>
      <p:grpSp>
        <p:nvGrpSpPr>
          <p:cNvPr id="5" name="Google Shape;944;p63"/>
          <p:cNvGrpSpPr/>
          <p:nvPr/>
        </p:nvGrpSpPr>
        <p:grpSpPr>
          <a:xfrm>
            <a:off x="1261959" y="1622517"/>
            <a:ext cx="9742793" cy="4285911"/>
            <a:chOff x="140164" y="480561"/>
            <a:chExt cx="8496578" cy="3737694"/>
          </a:xfrm>
        </p:grpSpPr>
        <p:pic>
          <p:nvPicPr>
            <p:cNvPr id="6" name="Google Shape;945;p63"/>
            <p:cNvPicPr preferRelativeResize="0"/>
            <p:nvPr/>
          </p:nvPicPr>
          <p:blipFill rotWithShape="1">
            <a:blip r:embed="rId2">
              <a:alphaModFix/>
            </a:blip>
            <a:srcRect l="8348" t="30901" r="7870" b="11511"/>
            <a:stretch/>
          </p:blipFill>
          <p:spPr>
            <a:xfrm>
              <a:off x="140164" y="480561"/>
              <a:ext cx="8496578" cy="37376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946;p63"/>
            <p:cNvSpPr/>
            <p:nvPr/>
          </p:nvSpPr>
          <p:spPr>
            <a:xfrm>
              <a:off x="6714500" y="3563042"/>
              <a:ext cx="293676" cy="10011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947;p63"/>
            <p:cNvSpPr/>
            <p:nvPr/>
          </p:nvSpPr>
          <p:spPr>
            <a:xfrm>
              <a:off x="5318426" y="3563042"/>
              <a:ext cx="293676" cy="10011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48;p63"/>
            <p:cNvSpPr/>
            <p:nvPr/>
          </p:nvSpPr>
          <p:spPr>
            <a:xfrm>
              <a:off x="2480672" y="3570831"/>
              <a:ext cx="293676" cy="10011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949;p63"/>
            <p:cNvSpPr/>
            <p:nvPr/>
          </p:nvSpPr>
          <p:spPr>
            <a:xfrm>
              <a:off x="3874520" y="3570831"/>
              <a:ext cx="293676" cy="10011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950;p63"/>
            <p:cNvSpPr txBox="1"/>
            <p:nvPr/>
          </p:nvSpPr>
          <p:spPr>
            <a:xfrm>
              <a:off x="6627738" y="3502045"/>
              <a:ext cx="463874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$70.00</a:t>
              </a:r>
              <a:endParaRPr sz="8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951;p63"/>
            <p:cNvSpPr txBox="1"/>
            <p:nvPr/>
          </p:nvSpPr>
          <p:spPr>
            <a:xfrm>
              <a:off x="5231664" y="3510356"/>
              <a:ext cx="463874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$55.00</a:t>
              </a:r>
              <a:endParaRPr sz="8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952;p63"/>
            <p:cNvSpPr txBox="1"/>
            <p:nvPr/>
          </p:nvSpPr>
          <p:spPr>
            <a:xfrm>
              <a:off x="2389040" y="3519982"/>
              <a:ext cx="463874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$25.00</a:t>
              </a:r>
              <a:endPara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953;p63"/>
            <p:cNvSpPr txBox="1"/>
            <p:nvPr/>
          </p:nvSpPr>
          <p:spPr>
            <a:xfrm>
              <a:off x="3796236" y="3517172"/>
              <a:ext cx="463874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$40.00</a:t>
              </a:r>
              <a:endParaRPr sz="8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32532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Convenient Access and Payments</a:t>
            </a:r>
          </a:p>
        </p:txBody>
      </p:sp>
      <p:grpSp>
        <p:nvGrpSpPr>
          <p:cNvPr id="5" name="Google Shape;927;p62"/>
          <p:cNvGrpSpPr/>
          <p:nvPr/>
        </p:nvGrpSpPr>
        <p:grpSpPr>
          <a:xfrm>
            <a:off x="7999412" y="1452276"/>
            <a:ext cx="2362480" cy="4850959"/>
            <a:chOff x="6172200" y="1371600"/>
            <a:chExt cx="2441333" cy="5012871"/>
          </a:xfrm>
        </p:grpSpPr>
        <p:pic>
          <p:nvPicPr>
            <p:cNvPr id="6" name="Google Shape;928;p6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172200" y="1371600"/>
              <a:ext cx="2441333" cy="50128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929;p62" descr="C:\Users\christina_weitzel.NB-36\Desktop\Image-1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278440" y="1896835"/>
              <a:ext cx="2228851" cy="396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930;p62" descr="C:\Users\christina_weitzel.NB-36\Desktop\Image-1 (1).jpg"/>
            <p:cNvPicPr preferRelativeResize="0"/>
            <p:nvPr/>
          </p:nvPicPr>
          <p:blipFill rotWithShape="1">
            <a:blip r:embed="rId4">
              <a:alphaModFix/>
            </a:blip>
            <a:srcRect l="5767" t="3572" r="8519" b="92143"/>
            <a:stretch/>
          </p:blipFill>
          <p:spPr>
            <a:xfrm>
              <a:off x="6316436" y="2043978"/>
              <a:ext cx="1966288" cy="1747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" name="Google Shape;932;p62"/>
          <p:cNvGrpSpPr/>
          <p:nvPr/>
        </p:nvGrpSpPr>
        <p:grpSpPr>
          <a:xfrm>
            <a:off x="4722812" y="1452276"/>
            <a:ext cx="2362480" cy="4850959"/>
            <a:chOff x="3454658" y="672047"/>
            <a:chExt cx="2007707" cy="4122492"/>
          </a:xfrm>
        </p:grpSpPr>
        <p:pic>
          <p:nvPicPr>
            <p:cNvPr id="10" name="Google Shape;933;p6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454658" y="672047"/>
              <a:ext cx="2007707" cy="41224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934;p6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535782" y="1103991"/>
              <a:ext cx="1832965" cy="32586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oogle Shape;935;p62"/>
          <p:cNvGrpSpPr/>
          <p:nvPr/>
        </p:nvGrpSpPr>
        <p:grpSpPr>
          <a:xfrm>
            <a:off x="1457519" y="1452273"/>
            <a:ext cx="2362480" cy="4850959"/>
            <a:chOff x="589792" y="672047"/>
            <a:chExt cx="2007707" cy="4122492"/>
          </a:xfrm>
        </p:grpSpPr>
        <p:pic>
          <p:nvPicPr>
            <p:cNvPr id="13" name="Google Shape;936;p6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89792" y="672047"/>
              <a:ext cx="2007707" cy="41224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937;p6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11415" y="1103990"/>
              <a:ext cx="1807691" cy="325860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969490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what does this mean for Joe?</a:t>
            </a:r>
          </a:p>
        </p:txBody>
      </p:sp>
      <p:sp>
        <p:nvSpPr>
          <p:cNvPr id="5" name="Freeform 4"/>
          <p:cNvSpPr/>
          <p:nvPr/>
        </p:nvSpPr>
        <p:spPr>
          <a:xfrm>
            <a:off x="3748491" y="2128925"/>
            <a:ext cx="597553" cy="699025"/>
          </a:xfrm>
          <a:custGeom>
            <a:avLst/>
            <a:gdLst>
              <a:gd name="connsiteX0" fmla="*/ 0 w 473754"/>
              <a:gd name="connsiteY0" fmla="*/ 110841 h 554203"/>
              <a:gd name="connsiteX1" fmla="*/ 236877 w 473754"/>
              <a:gd name="connsiteY1" fmla="*/ 110841 h 554203"/>
              <a:gd name="connsiteX2" fmla="*/ 236877 w 473754"/>
              <a:gd name="connsiteY2" fmla="*/ 0 h 554203"/>
              <a:gd name="connsiteX3" fmla="*/ 473754 w 473754"/>
              <a:gd name="connsiteY3" fmla="*/ 277102 h 554203"/>
              <a:gd name="connsiteX4" fmla="*/ 236877 w 473754"/>
              <a:gd name="connsiteY4" fmla="*/ 554203 h 554203"/>
              <a:gd name="connsiteX5" fmla="*/ 236877 w 473754"/>
              <a:gd name="connsiteY5" fmla="*/ 443362 h 554203"/>
              <a:gd name="connsiteX6" fmla="*/ 0 w 473754"/>
              <a:gd name="connsiteY6" fmla="*/ 443362 h 554203"/>
              <a:gd name="connsiteX7" fmla="*/ 0 w 473754"/>
              <a:gd name="connsiteY7" fmla="*/ 110841 h 55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3754" h="554203">
                <a:moveTo>
                  <a:pt x="0" y="110841"/>
                </a:moveTo>
                <a:lnTo>
                  <a:pt x="236877" y="110841"/>
                </a:lnTo>
                <a:lnTo>
                  <a:pt x="236877" y="0"/>
                </a:lnTo>
                <a:lnTo>
                  <a:pt x="473754" y="277102"/>
                </a:lnTo>
                <a:lnTo>
                  <a:pt x="236877" y="554203"/>
                </a:lnTo>
                <a:lnTo>
                  <a:pt x="236877" y="443362"/>
                </a:lnTo>
                <a:lnTo>
                  <a:pt x="0" y="443362"/>
                </a:lnTo>
                <a:lnTo>
                  <a:pt x="0" y="11084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spcFirstLastPara="0" vert="horz" wrap="square" lIns="0" tIns="110841" rIns="142126" bIns="110841" numCol="1" spcCol="1270" anchor="ctr" anchorCtr="0">
            <a:noAutofit/>
          </a:bodyPr>
          <a:lstStyle/>
          <a:p>
            <a:pPr marL="0" marR="0" lvl="0" indent="0" algn="ctr" defTabSz="533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657106" y="2220732"/>
            <a:ext cx="597553" cy="699025"/>
          </a:xfrm>
          <a:custGeom>
            <a:avLst/>
            <a:gdLst>
              <a:gd name="connsiteX0" fmla="*/ 0 w 473754"/>
              <a:gd name="connsiteY0" fmla="*/ 110841 h 554203"/>
              <a:gd name="connsiteX1" fmla="*/ 236877 w 473754"/>
              <a:gd name="connsiteY1" fmla="*/ 110841 h 554203"/>
              <a:gd name="connsiteX2" fmla="*/ 236877 w 473754"/>
              <a:gd name="connsiteY2" fmla="*/ 0 h 554203"/>
              <a:gd name="connsiteX3" fmla="*/ 473754 w 473754"/>
              <a:gd name="connsiteY3" fmla="*/ 277102 h 554203"/>
              <a:gd name="connsiteX4" fmla="*/ 236877 w 473754"/>
              <a:gd name="connsiteY4" fmla="*/ 554203 h 554203"/>
              <a:gd name="connsiteX5" fmla="*/ 236877 w 473754"/>
              <a:gd name="connsiteY5" fmla="*/ 443362 h 554203"/>
              <a:gd name="connsiteX6" fmla="*/ 0 w 473754"/>
              <a:gd name="connsiteY6" fmla="*/ 443362 h 554203"/>
              <a:gd name="connsiteX7" fmla="*/ 0 w 473754"/>
              <a:gd name="connsiteY7" fmla="*/ 110841 h 55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3754" h="554203">
                <a:moveTo>
                  <a:pt x="0" y="110841"/>
                </a:moveTo>
                <a:lnTo>
                  <a:pt x="236877" y="110841"/>
                </a:lnTo>
                <a:lnTo>
                  <a:pt x="236877" y="0"/>
                </a:lnTo>
                <a:lnTo>
                  <a:pt x="473754" y="277102"/>
                </a:lnTo>
                <a:lnTo>
                  <a:pt x="236877" y="554203"/>
                </a:lnTo>
                <a:lnTo>
                  <a:pt x="236877" y="443362"/>
                </a:lnTo>
                <a:lnTo>
                  <a:pt x="0" y="443362"/>
                </a:lnTo>
                <a:lnTo>
                  <a:pt x="0" y="11084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spcFirstLastPara="0" vert="horz" wrap="square" lIns="0" tIns="110841" rIns="142126" bIns="110841" numCol="1" spcCol="1270" anchor="ctr" anchorCtr="0">
            <a:noAutofit/>
          </a:bodyPr>
          <a:lstStyle/>
          <a:p>
            <a:pPr marL="0" marR="0" lvl="0" indent="0" algn="ctr" defTabSz="533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657105" y="4876800"/>
            <a:ext cx="597554" cy="699026"/>
          </a:xfrm>
          <a:custGeom>
            <a:avLst/>
            <a:gdLst>
              <a:gd name="connsiteX0" fmla="*/ 0 w 473754"/>
              <a:gd name="connsiteY0" fmla="*/ 110841 h 554203"/>
              <a:gd name="connsiteX1" fmla="*/ 236877 w 473754"/>
              <a:gd name="connsiteY1" fmla="*/ 110841 h 554203"/>
              <a:gd name="connsiteX2" fmla="*/ 236877 w 473754"/>
              <a:gd name="connsiteY2" fmla="*/ 0 h 554203"/>
              <a:gd name="connsiteX3" fmla="*/ 473754 w 473754"/>
              <a:gd name="connsiteY3" fmla="*/ 277102 h 554203"/>
              <a:gd name="connsiteX4" fmla="*/ 236877 w 473754"/>
              <a:gd name="connsiteY4" fmla="*/ 554203 h 554203"/>
              <a:gd name="connsiteX5" fmla="*/ 236877 w 473754"/>
              <a:gd name="connsiteY5" fmla="*/ 443362 h 554203"/>
              <a:gd name="connsiteX6" fmla="*/ 0 w 473754"/>
              <a:gd name="connsiteY6" fmla="*/ 443362 h 554203"/>
              <a:gd name="connsiteX7" fmla="*/ 0 w 473754"/>
              <a:gd name="connsiteY7" fmla="*/ 110841 h 55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3754" h="554203">
                <a:moveTo>
                  <a:pt x="473754" y="443362"/>
                </a:moveTo>
                <a:lnTo>
                  <a:pt x="236877" y="443362"/>
                </a:lnTo>
                <a:lnTo>
                  <a:pt x="236877" y="554203"/>
                </a:lnTo>
                <a:lnTo>
                  <a:pt x="0" y="277101"/>
                </a:lnTo>
                <a:lnTo>
                  <a:pt x="236877" y="0"/>
                </a:lnTo>
                <a:lnTo>
                  <a:pt x="236877" y="110841"/>
                </a:lnTo>
                <a:lnTo>
                  <a:pt x="473754" y="110841"/>
                </a:lnTo>
                <a:lnTo>
                  <a:pt x="473754" y="4433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spcFirstLastPara="0" vert="horz" wrap="square" lIns="142126" tIns="110841" rIns="1" bIns="110842" numCol="1" spcCol="1270" anchor="ctr" anchorCtr="0">
            <a:noAutofit/>
          </a:bodyPr>
          <a:lstStyle/>
          <a:p>
            <a:pPr marL="0" marR="0" lvl="0" indent="0" algn="ctr" defTabSz="533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0412" y="1384531"/>
            <a:ext cx="2818648" cy="2031308"/>
            <a:chOff x="464676" y="700082"/>
            <a:chExt cx="2234689" cy="1610468"/>
          </a:xfrm>
        </p:grpSpPr>
        <p:sp>
          <p:nvSpPr>
            <p:cNvPr id="9" name="Freeform 8"/>
            <p:cNvSpPr/>
            <p:nvPr/>
          </p:nvSpPr>
          <p:spPr>
            <a:xfrm>
              <a:off x="464676" y="969737"/>
              <a:ext cx="2234689" cy="1340813"/>
            </a:xfrm>
            <a:custGeom>
              <a:avLst/>
              <a:gdLst>
                <a:gd name="connsiteX0" fmla="*/ 0 w 2234689"/>
                <a:gd name="connsiteY0" fmla="*/ 134081 h 1340813"/>
                <a:gd name="connsiteX1" fmla="*/ 134081 w 2234689"/>
                <a:gd name="connsiteY1" fmla="*/ 0 h 1340813"/>
                <a:gd name="connsiteX2" fmla="*/ 2100608 w 2234689"/>
                <a:gd name="connsiteY2" fmla="*/ 0 h 1340813"/>
                <a:gd name="connsiteX3" fmla="*/ 2234689 w 2234689"/>
                <a:gd name="connsiteY3" fmla="*/ 134081 h 1340813"/>
                <a:gd name="connsiteX4" fmla="*/ 2234689 w 2234689"/>
                <a:gd name="connsiteY4" fmla="*/ 1206732 h 1340813"/>
                <a:gd name="connsiteX5" fmla="*/ 2100608 w 2234689"/>
                <a:gd name="connsiteY5" fmla="*/ 1340813 h 1340813"/>
                <a:gd name="connsiteX6" fmla="*/ 134081 w 2234689"/>
                <a:gd name="connsiteY6" fmla="*/ 1340813 h 1340813"/>
                <a:gd name="connsiteX7" fmla="*/ 0 w 2234689"/>
                <a:gd name="connsiteY7" fmla="*/ 1206732 h 1340813"/>
                <a:gd name="connsiteX8" fmla="*/ 0 w 2234689"/>
                <a:gd name="connsiteY8" fmla="*/ 134081 h 1340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4689" h="1340813">
                  <a:moveTo>
                    <a:pt x="0" y="134081"/>
                  </a:moveTo>
                  <a:cubicBezTo>
                    <a:pt x="0" y="60030"/>
                    <a:pt x="60030" y="0"/>
                    <a:pt x="134081" y="0"/>
                  </a:cubicBezTo>
                  <a:lnTo>
                    <a:pt x="2100608" y="0"/>
                  </a:lnTo>
                  <a:cubicBezTo>
                    <a:pt x="2174659" y="0"/>
                    <a:pt x="2234689" y="60030"/>
                    <a:pt x="2234689" y="134081"/>
                  </a:cubicBezTo>
                  <a:lnTo>
                    <a:pt x="2234689" y="1206732"/>
                  </a:lnTo>
                  <a:cubicBezTo>
                    <a:pt x="2234689" y="1280783"/>
                    <a:pt x="2174659" y="1340813"/>
                    <a:pt x="2100608" y="1340813"/>
                  </a:cubicBezTo>
                  <a:lnTo>
                    <a:pt x="134081" y="1340813"/>
                  </a:lnTo>
                  <a:cubicBezTo>
                    <a:pt x="60030" y="1340813"/>
                    <a:pt x="0" y="1280783"/>
                    <a:pt x="0" y="1206732"/>
                  </a:cubicBezTo>
                  <a:lnTo>
                    <a:pt x="0" y="134081"/>
                  </a:lnTo>
                  <a:close/>
                </a:path>
              </a:pathLst>
            </a:custGeom>
            <a:solidFill>
              <a:srgbClr val="14487E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96421" tIns="96421" rIns="96421" bIns="96421" numCol="1" spcCol="1270" anchor="ctr" anchorCtr="0">
              <a:noAutofit/>
            </a:bodyPr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Joe has a $2,000 balance for the fall semester.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7372" y="700082"/>
              <a:ext cx="2149296" cy="268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Fall 2018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15475" y="1384531"/>
            <a:ext cx="2818648" cy="2031308"/>
            <a:chOff x="3593242" y="700082"/>
            <a:chExt cx="2234689" cy="1610468"/>
          </a:xfrm>
        </p:grpSpPr>
        <p:sp>
          <p:nvSpPr>
            <p:cNvPr id="12" name="Freeform 11"/>
            <p:cNvSpPr/>
            <p:nvPr/>
          </p:nvSpPr>
          <p:spPr>
            <a:xfrm>
              <a:off x="3593242" y="969737"/>
              <a:ext cx="2234689" cy="1340813"/>
            </a:xfrm>
            <a:custGeom>
              <a:avLst/>
              <a:gdLst>
                <a:gd name="connsiteX0" fmla="*/ 0 w 2234689"/>
                <a:gd name="connsiteY0" fmla="*/ 134081 h 1340813"/>
                <a:gd name="connsiteX1" fmla="*/ 134081 w 2234689"/>
                <a:gd name="connsiteY1" fmla="*/ 0 h 1340813"/>
                <a:gd name="connsiteX2" fmla="*/ 2100608 w 2234689"/>
                <a:gd name="connsiteY2" fmla="*/ 0 h 1340813"/>
                <a:gd name="connsiteX3" fmla="*/ 2234689 w 2234689"/>
                <a:gd name="connsiteY3" fmla="*/ 134081 h 1340813"/>
                <a:gd name="connsiteX4" fmla="*/ 2234689 w 2234689"/>
                <a:gd name="connsiteY4" fmla="*/ 1206732 h 1340813"/>
                <a:gd name="connsiteX5" fmla="*/ 2100608 w 2234689"/>
                <a:gd name="connsiteY5" fmla="*/ 1340813 h 1340813"/>
                <a:gd name="connsiteX6" fmla="*/ 134081 w 2234689"/>
                <a:gd name="connsiteY6" fmla="*/ 1340813 h 1340813"/>
                <a:gd name="connsiteX7" fmla="*/ 0 w 2234689"/>
                <a:gd name="connsiteY7" fmla="*/ 1206732 h 1340813"/>
                <a:gd name="connsiteX8" fmla="*/ 0 w 2234689"/>
                <a:gd name="connsiteY8" fmla="*/ 134081 h 1340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4689" h="1340813">
                  <a:moveTo>
                    <a:pt x="0" y="134081"/>
                  </a:moveTo>
                  <a:cubicBezTo>
                    <a:pt x="0" y="60030"/>
                    <a:pt x="60030" y="0"/>
                    <a:pt x="134081" y="0"/>
                  </a:cubicBezTo>
                  <a:lnTo>
                    <a:pt x="2100608" y="0"/>
                  </a:lnTo>
                  <a:cubicBezTo>
                    <a:pt x="2174659" y="0"/>
                    <a:pt x="2234689" y="60030"/>
                    <a:pt x="2234689" y="134081"/>
                  </a:cubicBezTo>
                  <a:lnTo>
                    <a:pt x="2234689" y="1206732"/>
                  </a:lnTo>
                  <a:cubicBezTo>
                    <a:pt x="2234689" y="1280783"/>
                    <a:pt x="2174659" y="1340813"/>
                    <a:pt x="2100608" y="1340813"/>
                  </a:cubicBezTo>
                  <a:lnTo>
                    <a:pt x="134081" y="1340813"/>
                  </a:lnTo>
                  <a:cubicBezTo>
                    <a:pt x="60030" y="1340813"/>
                    <a:pt x="0" y="1280783"/>
                    <a:pt x="0" y="1206732"/>
                  </a:cubicBezTo>
                  <a:lnTo>
                    <a:pt x="0" y="134081"/>
                  </a:lnTo>
                  <a:close/>
                </a:path>
              </a:pathLst>
            </a:custGeom>
            <a:solidFill>
              <a:srgbClr val="14487E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96421" tIns="96421" rIns="96421" bIns="96421" numCol="1" spcCol="1270" anchor="ctr" anchorCtr="0">
              <a:noAutofit/>
            </a:bodyPr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Joe is past due, his account is assigned to ECSI &amp; Joe sets up a payment plan.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93242" y="700082"/>
              <a:ext cx="2149296" cy="268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Fall 2018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577641" y="1384531"/>
            <a:ext cx="2818648" cy="2031308"/>
            <a:chOff x="6721808" y="700082"/>
            <a:chExt cx="2234689" cy="1610468"/>
          </a:xfrm>
        </p:grpSpPr>
        <p:sp>
          <p:nvSpPr>
            <p:cNvPr id="15" name="Freeform 14"/>
            <p:cNvSpPr/>
            <p:nvPr/>
          </p:nvSpPr>
          <p:spPr>
            <a:xfrm>
              <a:off x="6721808" y="969737"/>
              <a:ext cx="2234689" cy="1340813"/>
            </a:xfrm>
            <a:custGeom>
              <a:avLst/>
              <a:gdLst>
                <a:gd name="connsiteX0" fmla="*/ 0 w 2234689"/>
                <a:gd name="connsiteY0" fmla="*/ 134081 h 1340813"/>
                <a:gd name="connsiteX1" fmla="*/ 134081 w 2234689"/>
                <a:gd name="connsiteY1" fmla="*/ 0 h 1340813"/>
                <a:gd name="connsiteX2" fmla="*/ 2100608 w 2234689"/>
                <a:gd name="connsiteY2" fmla="*/ 0 h 1340813"/>
                <a:gd name="connsiteX3" fmla="*/ 2234689 w 2234689"/>
                <a:gd name="connsiteY3" fmla="*/ 134081 h 1340813"/>
                <a:gd name="connsiteX4" fmla="*/ 2234689 w 2234689"/>
                <a:gd name="connsiteY4" fmla="*/ 1206732 h 1340813"/>
                <a:gd name="connsiteX5" fmla="*/ 2100608 w 2234689"/>
                <a:gd name="connsiteY5" fmla="*/ 1340813 h 1340813"/>
                <a:gd name="connsiteX6" fmla="*/ 134081 w 2234689"/>
                <a:gd name="connsiteY6" fmla="*/ 1340813 h 1340813"/>
                <a:gd name="connsiteX7" fmla="*/ 0 w 2234689"/>
                <a:gd name="connsiteY7" fmla="*/ 1206732 h 1340813"/>
                <a:gd name="connsiteX8" fmla="*/ 0 w 2234689"/>
                <a:gd name="connsiteY8" fmla="*/ 134081 h 1340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4689" h="1340813">
                  <a:moveTo>
                    <a:pt x="0" y="134081"/>
                  </a:moveTo>
                  <a:cubicBezTo>
                    <a:pt x="0" y="60030"/>
                    <a:pt x="60030" y="0"/>
                    <a:pt x="134081" y="0"/>
                  </a:cubicBezTo>
                  <a:lnTo>
                    <a:pt x="2100608" y="0"/>
                  </a:lnTo>
                  <a:cubicBezTo>
                    <a:pt x="2174659" y="0"/>
                    <a:pt x="2234689" y="60030"/>
                    <a:pt x="2234689" y="134081"/>
                  </a:cubicBezTo>
                  <a:lnTo>
                    <a:pt x="2234689" y="1206732"/>
                  </a:lnTo>
                  <a:cubicBezTo>
                    <a:pt x="2234689" y="1280783"/>
                    <a:pt x="2174659" y="1340813"/>
                    <a:pt x="2100608" y="1340813"/>
                  </a:cubicBezTo>
                  <a:lnTo>
                    <a:pt x="134081" y="1340813"/>
                  </a:lnTo>
                  <a:cubicBezTo>
                    <a:pt x="60030" y="1340813"/>
                    <a:pt x="0" y="1280783"/>
                    <a:pt x="0" y="1206732"/>
                  </a:cubicBezTo>
                  <a:lnTo>
                    <a:pt x="0" y="134081"/>
                  </a:lnTo>
                  <a:close/>
                </a:path>
              </a:pathLst>
            </a:custGeom>
            <a:solidFill>
              <a:srgbClr val="14487E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96421" tIns="96421" rIns="96421" bIns="96421" numCol="1" spcCol="1270" anchor="ctr" anchorCtr="0">
              <a:noAutofit/>
            </a:bodyPr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Additional $2,000 spring balance is rolled into Joe’s ECSI payment plan.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64504" y="700082"/>
              <a:ext cx="2149296" cy="268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Spring 2019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577641" y="4489254"/>
            <a:ext cx="2818648" cy="2029741"/>
            <a:chOff x="6721808" y="2961531"/>
            <a:chExt cx="2234689" cy="1609226"/>
          </a:xfrm>
        </p:grpSpPr>
        <p:sp>
          <p:nvSpPr>
            <p:cNvPr id="18" name="Freeform 17"/>
            <p:cNvSpPr/>
            <p:nvPr/>
          </p:nvSpPr>
          <p:spPr>
            <a:xfrm>
              <a:off x="6721808" y="2961531"/>
              <a:ext cx="2234689" cy="1340813"/>
            </a:xfrm>
            <a:custGeom>
              <a:avLst/>
              <a:gdLst>
                <a:gd name="connsiteX0" fmla="*/ 0 w 2234689"/>
                <a:gd name="connsiteY0" fmla="*/ 134081 h 1340813"/>
                <a:gd name="connsiteX1" fmla="*/ 134081 w 2234689"/>
                <a:gd name="connsiteY1" fmla="*/ 0 h 1340813"/>
                <a:gd name="connsiteX2" fmla="*/ 2100608 w 2234689"/>
                <a:gd name="connsiteY2" fmla="*/ 0 h 1340813"/>
                <a:gd name="connsiteX3" fmla="*/ 2234689 w 2234689"/>
                <a:gd name="connsiteY3" fmla="*/ 134081 h 1340813"/>
                <a:gd name="connsiteX4" fmla="*/ 2234689 w 2234689"/>
                <a:gd name="connsiteY4" fmla="*/ 1206732 h 1340813"/>
                <a:gd name="connsiteX5" fmla="*/ 2100608 w 2234689"/>
                <a:gd name="connsiteY5" fmla="*/ 1340813 h 1340813"/>
                <a:gd name="connsiteX6" fmla="*/ 134081 w 2234689"/>
                <a:gd name="connsiteY6" fmla="*/ 1340813 h 1340813"/>
                <a:gd name="connsiteX7" fmla="*/ 0 w 2234689"/>
                <a:gd name="connsiteY7" fmla="*/ 1206732 h 1340813"/>
                <a:gd name="connsiteX8" fmla="*/ 0 w 2234689"/>
                <a:gd name="connsiteY8" fmla="*/ 134081 h 1340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4689" h="1340813">
                  <a:moveTo>
                    <a:pt x="0" y="134081"/>
                  </a:moveTo>
                  <a:cubicBezTo>
                    <a:pt x="0" y="60030"/>
                    <a:pt x="60030" y="0"/>
                    <a:pt x="134081" y="0"/>
                  </a:cubicBezTo>
                  <a:lnTo>
                    <a:pt x="2100608" y="0"/>
                  </a:lnTo>
                  <a:cubicBezTo>
                    <a:pt x="2174659" y="0"/>
                    <a:pt x="2234689" y="60030"/>
                    <a:pt x="2234689" y="134081"/>
                  </a:cubicBezTo>
                  <a:lnTo>
                    <a:pt x="2234689" y="1206732"/>
                  </a:lnTo>
                  <a:cubicBezTo>
                    <a:pt x="2234689" y="1280783"/>
                    <a:pt x="2174659" y="1340813"/>
                    <a:pt x="2100608" y="1340813"/>
                  </a:cubicBezTo>
                  <a:lnTo>
                    <a:pt x="134081" y="1340813"/>
                  </a:lnTo>
                  <a:cubicBezTo>
                    <a:pt x="60030" y="1340813"/>
                    <a:pt x="0" y="1280783"/>
                    <a:pt x="0" y="1206732"/>
                  </a:cubicBezTo>
                  <a:lnTo>
                    <a:pt x="0" y="134081"/>
                  </a:lnTo>
                  <a:close/>
                </a:path>
              </a:pathLst>
            </a:custGeom>
            <a:solidFill>
              <a:srgbClr val="14487E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96421" tIns="96421" rIns="96421" bIns="96421" numCol="1" spcCol="1270" anchor="ctr" anchorCtr="0">
              <a:noAutofit/>
            </a:bodyPr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Joe is allowed to graduate with a hold on his transcript &amp; diploma.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64505" y="4302344"/>
              <a:ext cx="2191992" cy="268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Spring 2019 Graduation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15475" y="4489254"/>
            <a:ext cx="2818648" cy="2029741"/>
            <a:chOff x="3593242" y="2961531"/>
            <a:chExt cx="2234689" cy="1609226"/>
          </a:xfrm>
        </p:grpSpPr>
        <p:sp>
          <p:nvSpPr>
            <p:cNvPr id="21" name="Freeform 20"/>
            <p:cNvSpPr/>
            <p:nvPr/>
          </p:nvSpPr>
          <p:spPr>
            <a:xfrm>
              <a:off x="3593242" y="2961531"/>
              <a:ext cx="2234689" cy="1340813"/>
            </a:xfrm>
            <a:custGeom>
              <a:avLst/>
              <a:gdLst>
                <a:gd name="connsiteX0" fmla="*/ 0 w 2234689"/>
                <a:gd name="connsiteY0" fmla="*/ 134081 h 1340813"/>
                <a:gd name="connsiteX1" fmla="*/ 134081 w 2234689"/>
                <a:gd name="connsiteY1" fmla="*/ 0 h 1340813"/>
                <a:gd name="connsiteX2" fmla="*/ 2100608 w 2234689"/>
                <a:gd name="connsiteY2" fmla="*/ 0 h 1340813"/>
                <a:gd name="connsiteX3" fmla="*/ 2234689 w 2234689"/>
                <a:gd name="connsiteY3" fmla="*/ 134081 h 1340813"/>
                <a:gd name="connsiteX4" fmla="*/ 2234689 w 2234689"/>
                <a:gd name="connsiteY4" fmla="*/ 1206732 h 1340813"/>
                <a:gd name="connsiteX5" fmla="*/ 2100608 w 2234689"/>
                <a:gd name="connsiteY5" fmla="*/ 1340813 h 1340813"/>
                <a:gd name="connsiteX6" fmla="*/ 134081 w 2234689"/>
                <a:gd name="connsiteY6" fmla="*/ 1340813 h 1340813"/>
                <a:gd name="connsiteX7" fmla="*/ 0 w 2234689"/>
                <a:gd name="connsiteY7" fmla="*/ 1206732 h 1340813"/>
                <a:gd name="connsiteX8" fmla="*/ 0 w 2234689"/>
                <a:gd name="connsiteY8" fmla="*/ 134081 h 1340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4689" h="1340813">
                  <a:moveTo>
                    <a:pt x="0" y="134081"/>
                  </a:moveTo>
                  <a:cubicBezTo>
                    <a:pt x="0" y="60030"/>
                    <a:pt x="60030" y="0"/>
                    <a:pt x="134081" y="0"/>
                  </a:cubicBezTo>
                  <a:lnTo>
                    <a:pt x="2100608" y="0"/>
                  </a:lnTo>
                  <a:cubicBezTo>
                    <a:pt x="2174659" y="0"/>
                    <a:pt x="2234689" y="60030"/>
                    <a:pt x="2234689" y="134081"/>
                  </a:cubicBezTo>
                  <a:lnTo>
                    <a:pt x="2234689" y="1206732"/>
                  </a:lnTo>
                  <a:cubicBezTo>
                    <a:pt x="2234689" y="1280783"/>
                    <a:pt x="2174659" y="1340813"/>
                    <a:pt x="2100608" y="1340813"/>
                  </a:cubicBezTo>
                  <a:lnTo>
                    <a:pt x="134081" y="1340813"/>
                  </a:lnTo>
                  <a:cubicBezTo>
                    <a:pt x="60030" y="1340813"/>
                    <a:pt x="0" y="1280783"/>
                    <a:pt x="0" y="1206732"/>
                  </a:cubicBezTo>
                  <a:lnTo>
                    <a:pt x="0" y="134081"/>
                  </a:lnTo>
                  <a:close/>
                </a:path>
              </a:pathLst>
            </a:custGeom>
            <a:solidFill>
              <a:srgbClr val="14487E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96421" tIns="96421" rIns="96421" bIns="96421" numCol="1" spcCol="1270" anchor="ctr" anchorCtr="0">
              <a:noAutofit/>
            </a:bodyPr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Joe pays his balance in full and receives his diploma &amp; transcripts.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35938" y="4302344"/>
              <a:ext cx="2149296" cy="268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Balance Paid in Full</a:t>
              </a:r>
            </a:p>
          </p:txBody>
        </p:sp>
      </p:grpSp>
      <p:sp>
        <p:nvSpPr>
          <p:cNvPr id="23" name="Freeform 22"/>
          <p:cNvSpPr/>
          <p:nvPr/>
        </p:nvSpPr>
        <p:spPr>
          <a:xfrm>
            <a:off x="9637451" y="3722852"/>
            <a:ext cx="699025" cy="597554"/>
          </a:xfrm>
          <a:custGeom>
            <a:avLst/>
            <a:gdLst>
              <a:gd name="connsiteX0" fmla="*/ 0 w 473754"/>
              <a:gd name="connsiteY0" fmla="*/ 110841 h 554203"/>
              <a:gd name="connsiteX1" fmla="*/ 236877 w 473754"/>
              <a:gd name="connsiteY1" fmla="*/ 110841 h 554203"/>
              <a:gd name="connsiteX2" fmla="*/ 236877 w 473754"/>
              <a:gd name="connsiteY2" fmla="*/ 0 h 554203"/>
              <a:gd name="connsiteX3" fmla="*/ 473754 w 473754"/>
              <a:gd name="connsiteY3" fmla="*/ 277102 h 554203"/>
              <a:gd name="connsiteX4" fmla="*/ 236877 w 473754"/>
              <a:gd name="connsiteY4" fmla="*/ 554203 h 554203"/>
              <a:gd name="connsiteX5" fmla="*/ 236877 w 473754"/>
              <a:gd name="connsiteY5" fmla="*/ 443362 h 554203"/>
              <a:gd name="connsiteX6" fmla="*/ 0 w 473754"/>
              <a:gd name="connsiteY6" fmla="*/ 443362 h 554203"/>
              <a:gd name="connsiteX7" fmla="*/ 0 w 473754"/>
              <a:gd name="connsiteY7" fmla="*/ 110841 h 55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3754" h="554203">
                <a:moveTo>
                  <a:pt x="379003" y="1"/>
                </a:moveTo>
                <a:lnTo>
                  <a:pt x="379003" y="277102"/>
                </a:lnTo>
                <a:lnTo>
                  <a:pt x="473754" y="277102"/>
                </a:lnTo>
                <a:lnTo>
                  <a:pt x="236877" y="554202"/>
                </a:lnTo>
                <a:lnTo>
                  <a:pt x="0" y="277102"/>
                </a:lnTo>
                <a:lnTo>
                  <a:pt x="94751" y="277102"/>
                </a:lnTo>
                <a:lnTo>
                  <a:pt x="94751" y="1"/>
                </a:lnTo>
                <a:lnTo>
                  <a:pt x="379003" y="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spcFirstLastPara="0" vert="horz" wrap="square" lIns="110842" tIns="0" rIns="110841" bIns="142127" numCol="1" spcCol="1270" anchor="ctr" anchorCtr="0">
            <a:noAutofit/>
          </a:bodyPr>
          <a:lstStyle/>
          <a:p>
            <a:pPr marL="0" marR="0" lvl="0" indent="0" algn="ctr" defTabSz="533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638" y="3633859"/>
            <a:ext cx="1074317" cy="2919341"/>
          </a:xfrm>
          <a:prstGeom prst="rect">
            <a:avLst/>
          </a:prstGeom>
        </p:spPr>
      </p:pic>
      <p:sp>
        <p:nvSpPr>
          <p:cNvPr id="25" name="Freeform 24"/>
          <p:cNvSpPr/>
          <p:nvPr/>
        </p:nvSpPr>
        <p:spPr>
          <a:xfrm>
            <a:off x="3594937" y="4744016"/>
            <a:ext cx="597554" cy="699026"/>
          </a:xfrm>
          <a:custGeom>
            <a:avLst/>
            <a:gdLst>
              <a:gd name="connsiteX0" fmla="*/ 0 w 473754"/>
              <a:gd name="connsiteY0" fmla="*/ 110841 h 554203"/>
              <a:gd name="connsiteX1" fmla="*/ 236877 w 473754"/>
              <a:gd name="connsiteY1" fmla="*/ 110841 h 554203"/>
              <a:gd name="connsiteX2" fmla="*/ 236877 w 473754"/>
              <a:gd name="connsiteY2" fmla="*/ 0 h 554203"/>
              <a:gd name="connsiteX3" fmla="*/ 473754 w 473754"/>
              <a:gd name="connsiteY3" fmla="*/ 277102 h 554203"/>
              <a:gd name="connsiteX4" fmla="*/ 236877 w 473754"/>
              <a:gd name="connsiteY4" fmla="*/ 554203 h 554203"/>
              <a:gd name="connsiteX5" fmla="*/ 236877 w 473754"/>
              <a:gd name="connsiteY5" fmla="*/ 443362 h 554203"/>
              <a:gd name="connsiteX6" fmla="*/ 0 w 473754"/>
              <a:gd name="connsiteY6" fmla="*/ 443362 h 554203"/>
              <a:gd name="connsiteX7" fmla="*/ 0 w 473754"/>
              <a:gd name="connsiteY7" fmla="*/ 110841 h 55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3754" h="554203">
                <a:moveTo>
                  <a:pt x="473754" y="443362"/>
                </a:moveTo>
                <a:lnTo>
                  <a:pt x="236877" y="443362"/>
                </a:lnTo>
                <a:lnTo>
                  <a:pt x="236877" y="554203"/>
                </a:lnTo>
                <a:lnTo>
                  <a:pt x="0" y="277101"/>
                </a:lnTo>
                <a:lnTo>
                  <a:pt x="236877" y="0"/>
                </a:lnTo>
                <a:lnTo>
                  <a:pt x="236877" y="110841"/>
                </a:lnTo>
                <a:lnTo>
                  <a:pt x="473754" y="110841"/>
                </a:lnTo>
                <a:lnTo>
                  <a:pt x="473754" y="4433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spcFirstLastPara="0" vert="horz" wrap="square" lIns="142126" tIns="110841" rIns="1" bIns="110842" numCol="1" spcCol="1270" anchor="ctr" anchorCtr="0">
            <a:noAutofit/>
          </a:bodyPr>
          <a:lstStyle/>
          <a:p>
            <a:pPr marL="0" marR="0" lvl="0" indent="0" algn="ctr" defTabSz="533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957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3" grpId="0" animBg="1"/>
      <p:bldP spid="2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152400"/>
            <a:ext cx="10969943" cy="1143000"/>
          </a:xfrm>
        </p:spPr>
        <p:txBody>
          <a:bodyPr/>
          <a:lstStyle/>
          <a:p>
            <a:r>
              <a:rPr lang="en-US" dirty="0" err="1"/>
              <a:t>RecoverySelect</a:t>
            </a:r>
            <a:r>
              <a:rPr lang="en-US" dirty="0"/>
              <a:t> Re-Enrollment Revenue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12810" y="4945779"/>
            <a:ext cx="10574219" cy="1604871"/>
            <a:chOff x="5452843" y="5072766"/>
            <a:chExt cx="5936315" cy="1338791"/>
          </a:xfrm>
        </p:grpSpPr>
        <p:sp>
          <p:nvSpPr>
            <p:cNvPr id="6" name="Freeform 5"/>
            <p:cNvSpPr/>
            <p:nvPr/>
          </p:nvSpPr>
          <p:spPr>
            <a:xfrm>
              <a:off x="5452844" y="5072766"/>
              <a:ext cx="5936314" cy="1338791"/>
            </a:xfrm>
            <a:custGeom>
              <a:avLst/>
              <a:gdLst>
                <a:gd name="connsiteX0" fmla="*/ 0 w 5936314"/>
                <a:gd name="connsiteY0" fmla="*/ 0 h 1338791"/>
                <a:gd name="connsiteX1" fmla="*/ 5936314 w 5936314"/>
                <a:gd name="connsiteY1" fmla="*/ 0 h 1338791"/>
                <a:gd name="connsiteX2" fmla="*/ 5936314 w 5936314"/>
                <a:gd name="connsiteY2" fmla="*/ 1338791 h 1338791"/>
                <a:gd name="connsiteX3" fmla="*/ 0 w 5936314"/>
                <a:gd name="connsiteY3" fmla="*/ 1338791 h 1338791"/>
                <a:gd name="connsiteX4" fmla="*/ 0 w 5936314"/>
                <a:gd name="connsiteY4" fmla="*/ 0 h 133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6314" h="1338791">
                  <a:moveTo>
                    <a:pt x="0" y="0"/>
                  </a:moveTo>
                  <a:lnTo>
                    <a:pt x="5936314" y="0"/>
                  </a:lnTo>
                  <a:lnTo>
                    <a:pt x="5936314" y="1338791"/>
                  </a:lnTo>
                  <a:lnTo>
                    <a:pt x="0" y="1338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BF4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912" tIns="184912" rIns="184912" bIns="800756" numCol="1" spcCol="1270" anchor="ctr" anchorCtr="0">
              <a:noAutofit/>
            </a:bodyPr>
            <a:lstStyle/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dirty="0">
                  <a:solidFill>
                    <a:prstClr val="white"/>
                  </a:solidFill>
                  <a:cs typeface="Arial" panose="020B0604020202020204" pitchFamily="34" charset="0"/>
                </a:rPr>
                <a:t>50 Students x $20,000 tuition =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5452843" y="5768938"/>
              <a:ext cx="5936315" cy="615844"/>
            </a:xfrm>
            <a:custGeom>
              <a:avLst/>
              <a:gdLst>
                <a:gd name="connsiteX0" fmla="*/ 0 w 5936314"/>
                <a:gd name="connsiteY0" fmla="*/ 0 h 615844"/>
                <a:gd name="connsiteX1" fmla="*/ 5936314 w 5936314"/>
                <a:gd name="connsiteY1" fmla="*/ 0 h 615844"/>
                <a:gd name="connsiteX2" fmla="*/ 5936314 w 5936314"/>
                <a:gd name="connsiteY2" fmla="*/ 615844 h 615844"/>
                <a:gd name="connsiteX3" fmla="*/ 0 w 5936314"/>
                <a:gd name="connsiteY3" fmla="*/ 615844 h 615844"/>
                <a:gd name="connsiteX4" fmla="*/ 0 w 5936314"/>
                <a:gd name="connsiteY4" fmla="*/ 0 h 6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6314" h="615844">
                  <a:moveTo>
                    <a:pt x="0" y="0"/>
                  </a:moveTo>
                  <a:lnTo>
                    <a:pt x="5936314" y="0"/>
                  </a:lnTo>
                  <a:lnTo>
                    <a:pt x="5936314" y="615844"/>
                  </a:lnTo>
                  <a:lnTo>
                    <a:pt x="0" y="615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>
              <a:solidFill>
                <a:srgbClr val="77BF4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696" tIns="41910" rIns="234696" bIns="41910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$1,000,000</a:t>
              </a:r>
            </a:p>
          </p:txBody>
        </p:sp>
      </p:grpSp>
      <p:sp>
        <p:nvSpPr>
          <p:cNvPr id="8" name="Freeform 7"/>
          <p:cNvSpPr/>
          <p:nvPr/>
        </p:nvSpPr>
        <p:spPr>
          <a:xfrm>
            <a:off x="912811" y="3068726"/>
            <a:ext cx="10574219" cy="1879627"/>
          </a:xfrm>
          <a:custGeom>
            <a:avLst/>
            <a:gdLst>
              <a:gd name="connsiteX0" fmla="*/ 0 w 5936314"/>
              <a:gd name="connsiteY0" fmla="*/ 721145 h 2059061"/>
              <a:gd name="connsiteX1" fmla="*/ 2710774 w 5936314"/>
              <a:gd name="connsiteY1" fmla="*/ 721145 h 2059061"/>
              <a:gd name="connsiteX2" fmla="*/ 2710774 w 5936314"/>
              <a:gd name="connsiteY2" fmla="*/ 514765 h 2059061"/>
              <a:gd name="connsiteX3" fmla="*/ 2453392 w 5936314"/>
              <a:gd name="connsiteY3" fmla="*/ 514765 h 2059061"/>
              <a:gd name="connsiteX4" fmla="*/ 2968157 w 5936314"/>
              <a:gd name="connsiteY4" fmla="*/ 0 h 2059061"/>
              <a:gd name="connsiteX5" fmla="*/ 3482922 w 5936314"/>
              <a:gd name="connsiteY5" fmla="*/ 514765 h 2059061"/>
              <a:gd name="connsiteX6" fmla="*/ 3225540 w 5936314"/>
              <a:gd name="connsiteY6" fmla="*/ 514765 h 2059061"/>
              <a:gd name="connsiteX7" fmla="*/ 3225540 w 5936314"/>
              <a:gd name="connsiteY7" fmla="*/ 721145 h 2059061"/>
              <a:gd name="connsiteX8" fmla="*/ 5936314 w 5936314"/>
              <a:gd name="connsiteY8" fmla="*/ 721145 h 2059061"/>
              <a:gd name="connsiteX9" fmla="*/ 5936314 w 5936314"/>
              <a:gd name="connsiteY9" fmla="*/ 2059061 h 2059061"/>
              <a:gd name="connsiteX10" fmla="*/ 0 w 5936314"/>
              <a:gd name="connsiteY10" fmla="*/ 2059061 h 2059061"/>
              <a:gd name="connsiteX11" fmla="*/ 0 w 5936314"/>
              <a:gd name="connsiteY11" fmla="*/ 721145 h 205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36314" h="2059061">
                <a:moveTo>
                  <a:pt x="5936314" y="1337916"/>
                </a:moveTo>
                <a:lnTo>
                  <a:pt x="3225540" y="1337916"/>
                </a:lnTo>
                <a:lnTo>
                  <a:pt x="3225540" y="1544296"/>
                </a:lnTo>
                <a:lnTo>
                  <a:pt x="3482922" y="1544296"/>
                </a:lnTo>
                <a:lnTo>
                  <a:pt x="2968157" y="2059060"/>
                </a:lnTo>
                <a:lnTo>
                  <a:pt x="2453392" y="1544296"/>
                </a:lnTo>
                <a:lnTo>
                  <a:pt x="2710774" y="1544296"/>
                </a:lnTo>
                <a:lnTo>
                  <a:pt x="2710774" y="1337916"/>
                </a:lnTo>
                <a:lnTo>
                  <a:pt x="0" y="1337916"/>
                </a:lnTo>
                <a:lnTo>
                  <a:pt x="0" y="1"/>
                </a:lnTo>
                <a:lnTo>
                  <a:pt x="5936314" y="1"/>
                </a:lnTo>
                <a:lnTo>
                  <a:pt x="5936314" y="1337916"/>
                </a:lnTo>
                <a:close/>
              </a:path>
            </a:pathLst>
          </a:custGeom>
          <a:solidFill>
            <a:srgbClr val="2470B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912" tIns="184913" rIns="184913" bIns="906057" numCol="1" spcCol="1270" anchor="ctr" anchorCtr="0">
            <a:noAutofit/>
          </a:bodyPr>
          <a:lstStyle/>
          <a:p>
            <a:pPr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50 Students (or 10%)</a:t>
            </a:r>
            <a:r>
              <a:rPr lang="en-US" sz="26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</a:p>
          <a:p>
            <a:pPr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prstClr val="white"/>
                </a:solidFill>
                <a:cs typeface="Arial" panose="020B0604020202020204" pitchFamily="34" charset="0"/>
              </a:rPr>
              <a:t>re-enroll for one year</a:t>
            </a:r>
          </a:p>
        </p:txBody>
      </p:sp>
      <p:sp>
        <p:nvSpPr>
          <p:cNvPr id="9" name="Freeform 8"/>
          <p:cNvSpPr/>
          <p:nvPr/>
        </p:nvSpPr>
        <p:spPr>
          <a:xfrm>
            <a:off x="912812" y="1219200"/>
            <a:ext cx="10574217" cy="1849526"/>
          </a:xfrm>
          <a:custGeom>
            <a:avLst/>
            <a:gdLst>
              <a:gd name="connsiteX0" fmla="*/ 0 w 5936314"/>
              <a:gd name="connsiteY0" fmla="*/ 721145 h 2059061"/>
              <a:gd name="connsiteX1" fmla="*/ 2710774 w 5936314"/>
              <a:gd name="connsiteY1" fmla="*/ 721145 h 2059061"/>
              <a:gd name="connsiteX2" fmla="*/ 2710774 w 5936314"/>
              <a:gd name="connsiteY2" fmla="*/ 514765 h 2059061"/>
              <a:gd name="connsiteX3" fmla="*/ 2453392 w 5936314"/>
              <a:gd name="connsiteY3" fmla="*/ 514765 h 2059061"/>
              <a:gd name="connsiteX4" fmla="*/ 2968157 w 5936314"/>
              <a:gd name="connsiteY4" fmla="*/ 0 h 2059061"/>
              <a:gd name="connsiteX5" fmla="*/ 3482922 w 5936314"/>
              <a:gd name="connsiteY5" fmla="*/ 514765 h 2059061"/>
              <a:gd name="connsiteX6" fmla="*/ 3225540 w 5936314"/>
              <a:gd name="connsiteY6" fmla="*/ 514765 h 2059061"/>
              <a:gd name="connsiteX7" fmla="*/ 3225540 w 5936314"/>
              <a:gd name="connsiteY7" fmla="*/ 721145 h 2059061"/>
              <a:gd name="connsiteX8" fmla="*/ 5936314 w 5936314"/>
              <a:gd name="connsiteY8" fmla="*/ 721145 h 2059061"/>
              <a:gd name="connsiteX9" fmla="*/ 5936314 w 5936314"/>
              <a:gd name="connsiteY9" fmla="*/ 2059061 h 2059061"/>
              <a:gd name="connsiteX10" fmla="*/ 0 w 5936314"/>
              <a:gd name="connsiteY10" fmla="*/ 2059061 h 2059061"/>
              <a:gd name="connsiteX11" fmla="*/ 0 w 5936314"/>
              <a:gd name="connsiteY11" fmla="*/ 721145 h 205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36314" h="2059061">
                <a:moveTo>
                  <a:pt x="5936314" y="1337916"/>
                </a:moveTo>
                <a:lnTo>
                  <a:pt x="3225540" y="1337916"/>
                </a:lnTo>
                <a:lnTo>
                  <a:pt x="3225540" y="1544296"/>
                </a:lnTo>
                <a:lnTo>
                  <a:pt x="3482922" y="1544296"/>
                </a:lnTo>
                <a:lnTo>
                  <a:pt x="2968157" y="2059060"/>
                </a:lnTo>
                <a:lnTo>
                  <a:pt x="2453392" y="1544296"/>
                </a:lnTo>
                <a:lnTo>
                  <a:pt x="2710774" y="1544296"/>
                </a:lnTo>
                <a:lnTo>
                  <a:pt x="2710774" y="1337916"/>
                </a:lnTo>
                <a:lnTo>
                  <a:pt x="0" y="1337916"/>
                </a:lnTo>
                <a:lnTo>
                  <a:pt x="0" y="1"/>
                </a:lnTo>
                <a:lnTo>
                  <a:pt x="5936314" y="1"/>
                </a:lnTo>
                <a:lnTo>
                  <a:pt x="5936314" y="1337916"/>
                </a:lnTo>
                <a:close/>
              </a:path>
            </a:pathLst>
          </a:custGeom>
          <a:solidFill>
            <a:srgbClr val="00468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912" tIns="184913" rIns="184912" bIns="906058" numCol="1" spcCol="1270" anchor="ctr" anchorCtr="0">
            <a:noAutofit/>
          </a:bodyPr>
          <a:lstStyle/>
          <a:p>
            <a:pPr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500 Students</a:t>
            </a:r>
          </a:p>
          <a:p>
            <a:pPr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prstClr val="white"/>
                </a:solidFill>
                <a:cs typeface="Arial" panose="020B0604020202020204" pitchFamily="34" charset="0"/>
              </a:rPr>
              <a:t>sent to ECSI</a:t>
            </a:r>
          </a:p>
        </p:txBody>
      </p:sp>
    </p:spTree>
    <p:extLst>
      <p:ext uri="{BB962C8B-B14F-4D97-AF65-F5344CB8AC3E}">
        <p14:creationId xmlns:p14="http://schemas.microsoft.com/office/powerpoint/2010/main" val="6268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2400"/>
            <a:ext cx="12188825" cy="7392314"/>
          </a:xfrm>
          <a:prstGeom prst="rect">
            <a:avLst/>
          </a:prstGeom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5713412" y="609600"/>
            <a:ext cx="5865972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Why Schools Say YES to RecoverySelect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6399212" y="2103437"/>
            <a:ext cx="5486400" cy="452596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spcBef>
                <a:spcPts val="1800"/>
              </a:spcBef>
              <a:spcAft>
                <a:spcPts val="1800"/>
              </a:spcAft>
              <a:buSzPct val="75000"/>
            </a:pPr>
            <a:r>
              <a:rPr lang="en-US" sz="4000" dirty="0"/>
              <a:t>Engagement, retention, &amp; revenue</a:t>
            </a:r>
          </a:p>
          <a:p>
            <a:pPr marL="457200" indent="-457200">
              <a:spcBef>
                <a:spcPts val="1800"/>
              </a:spcBef>
              <a:spcAft>
                <a:spcPts val="1800"/>
              </a:spcAft>
              <a:buSzPct val="75000"/>
            </a:pPr>
            <a:r>
              <a:rPr lang="en-US" sz="4000" dirty="0"/>
              <a:t>We do the grunt work, and you do what you were hired to do</a:t>
            </a:r>
          </a:p>
          <a:p>
            <a:pPr marL="457200" indent="-457200">
              <a:spcBef>
                <a:spcPts val="1800"/>
              </a:spcBef>
              <a:spcAft>
                <a:spcPts val="1800"/>
              </a:spcAft>
              <a:buSzPct val="75000"/>
            </a:pPr>
            <a:r>
              <a:rPr lang="en-US" sz="4000" dirty="0"/>
              <a:t>Fewer students going to collections</a:t>
            </a:r>
          </a:p>
        </p:txBody>
      </p:sp>
    </p:spTree>
    <p:extLst>
      <p:ext uri="{BB962C8B-B14F-4D97-AF65-F5344CB8AC3E}">
        <p14:creationId xmlns:p14="http://schemas.microsoft.com/office/powerpoint/2010/main" val="95290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98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receivables?</a:t>
            </a:r>
          </a:p>
        </p:txBody>
      </p:sp>
    </p:spTree>
    <p:extLst>
      <p:ext uri="{BB962C8B-B14F-4D97-AF65-F5344CB8AC3E}">
        <p14:creationId xmlns:p14="http://schemas.microsoft.com/office/powerpoint/2010/main" val="6308906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488706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570412" y="304800"/>
            <a:ext cx="4419600" cy="2438400"/>
            <a:chOff x="4570412" y="304800"/>
            <a:chExt cx="4419600" cy="2438400"/>
          </a:xfrm>
        </p:grpSpPr>
        <p:sp>
          <p:nvSpPr>
            <p:cNvPr id="7" name="Rounded Rectangular Callout 6"/>
            <p:cNvSpPr/>
            <p:nvPr/>
          </p:nvSpPr>
          <p:spPr>
            <a:xfrm>
              <a:off x="4570412" y="304800"/>
              <a:ext cx="4419600" cy="2438400"/>
            </a:xfrm>
            <a:prstGeom prst="wedgeRoundRectCallout">
              <a:avLst/>
            </a:prstGeom>
            <a:solidFill>
              <a:schemeClr val="bg1"/>
            </a:solidFill>
            <a:ln>
              <a:solidFill>
                <a:srgbClr val="7FA9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r="10182"/>
            <a:stretch/>
          </p:blipFill>
          <p:spPr>
            <a:xfrm>
              <a:off x="4722812" y="609600"/>
              <a:ext cx="4112896" cy="190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360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receivables good or bad?</a:t>
            </a:r>
          </a:p>
        </p:txBody>
      </p:sp>
    </p:spTree>
    <p:extLst>
      <p:ext uri="{BB962C8B-B14F-4D97-AF65-F5344CB8AC3E}">
        <p14:creationId xmlns:p14="http://schemas.microsoft.com/office/powerpoint/2010/main" val="892041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both?</a:t>
            </a:r>
          </a:p>
        </p:txBody>
      </p:sp>
    </p:spTree>
    <p:extLst>
      <p:ext uri="{BB962C8B-B14F-4D97-AF65-F5344CB8AC3E}">
        <p14:creationId xmlns:p14="http://schemas.microsoft.com/office/powerpoint/2010/main" val="1459837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good?</a:t>
            </a:r>
          </a:p>
        </p:txBody>
      </p:sp>
    </p:spTree>
    <p:extLst>
      <p:ext uri="{BB962C8B-B14F-4D97-AF65-F5344CB8AC3E}">
        <p14:creationId xmlns:p14="http://schemas.microsoft.com/office/powerpoint/2010/main" val="2768130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19200"/>
            <a:ext cx="11733212" cy="35051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1295401"/>
            <a:ext cx="10389379" cy="4114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Home</a:t>
            </a:r>
            <a:br>
              <a:rPr lang="en-US" dirty="0"/>
            </a:br>
            <a:r>
              <a:rPr lang="en-US" dirty="0"/>
              <a:t>second home</a:t>
            </a:r>
            <a:br>
              <a:rPr lang="en-US" dirty="0"/>
            </a:br>
            <a:r>
              <a:rPr lang="en-US" dirty="0"/>
              <a:t>vehicle</a:t>
            </a:r>
            <a:br>
              <a:rPr lang="en-US" dirty="0"/>
            </a:br>
            <a:r>
              <a:rPr lang="en-US" dirty="0"/>
              <a:t>vacation</a:t>
            </a:r>
            <a:br>
              <a:rPr lang="en-US" dirty="0"/>
            </a:br>
            <a:r>
              <a:rPr lang="en-US" dirty="0"/>
              <a:t>medical services</a:t>
            </a:r>
            <a:br>
              <a:rPr lang="en-US" dirty="0"/>
            </a:br>
            <a:r>
              <a:rPr lang="en-US" dirty="0"/>
              <a:t>higher education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55929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 Xeni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SI_PPT_Template" id="{54FF90A6-36BA-E147-8046-C379986257A7}" vid="{674AC4C6-16A7-DE48-98A8-4CA7DBD044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158141</TotalTime>
  <Words>742</Words>
  <Application>Microsoft Office PowerPoint</Application>
  <PresentationFormat>Custom</PresentationFormat>
  <Paragraphs>124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.AppleSystemUIFont</vt:lpstr>
      <vt:lpstr>Arial</vt:lpstr>
      <vt:lpstr>Arial Black</vt:lpstr>
      <vt:lpstr>Avenir</vt:lpstr>
      <vt:lpstr>AvenirNext LT Pro Regular</vt:lpstr>
      <vt:lpstr>Calibri</vt:lpstr>
      <vt:lpstr>Gill Sans</vt:lpstr>
      <vt:lpstr>Helvetica Neue</vt:lpstr>
      <vt:lpstr>ヒラギノ角ゴ Pro W3</vt:lpstr>
      <vt:lpstr>Title Slide Xenial</vt:lpstr>
      <vt:lpstr>Office Theme</vt:lpstr>
      <vt:lpstr>7_Office Theme</vt:lpstr>
      <vt:lpstr>The Future of Delinquent Accounts Receivable and Student Retention</vt:lpstr>
      <vt:lpstr>Introductions</vt:lpstr>
      <vt:lpstr>PowerPoint Presentation</vt:lpstr>
      <vt:lpstr>What are receivables?</vt:lpstr>
      <vt:lpstr>PowerPoint Presentation</vt:lpstr>
      <vt:lpstr>Are receivables good or bad?</vt:lpstr>
      <vt:lpstr>Or both?</vt:lpstr>
      <vt:lpstr>What’s good?</vt:lpstr>
      <vt:lpstr>Home second home vehicle vacation medical services higher education </vt:lpstr>
      <vt:lpstr>What’s bad?</vt:lpstr>
      <vt:lpstr>No money from sale risk of not being paid No money from sale risk to other assets no money from sale </vt:lpstr>
      <vt:lpstr>Who here has receivables?</vt:lpstr>
      <vt:lpstr>What role do receivables play at your institution?</vt:lpstr>
      <vt:lpstr>What does student retention have to do with receivables?</vt:lpstr>
      <vt:lpstr>How do receivables impact you?</vt:lpstr>
      <vt:lpstr>What could possibly go wrong?</vt:lpstr>
      <vt:lpstr>PowerPoint Presentation</vt:lpstr>
      <vt:lpstr>So, what can happen?</vt:lpstr>
      <vt:lpstr>What happens when things don’t go as planned? As with this 100+ year old Orange Osage tree.</vt:lpstr>
      <vt:lpstr>Or when receivables are not paid? </vt:lpstr>
      <vt:lpstr>PowerPoint Presentation</vt:lpstr>
      <vt:lpstr>PowerPoint Presentation</vt:lpstr>
      <vt:lpstr>Here’s what KUMC did</vt:lpstr>
      <vt:lpstr>Accounts Receivable at KUMC</vt:lpstr>
      <vt:lpstr>What did we need (and want) to do?</vt:lpstr>
      <vt:lpstr>Third-Party Intervention First Pass</vt:lpstr>
      <vt:lpstr>Other Benefits</vt:lpstr>
      <vt:lpstr>So, where does KUMC go from here?</vt:lpstr>
      <vt:lpstr>The future of student retention</vt:lpstr>
      <vt:lpstr>Student Engagement Best Practices Financial Aid &amp; Admissions</vt:lpstr>
      <vt:lpstr>So, who here has the time?</vt:lpstr>
      <vt:lpstr>Typical Process</vt:lpstr>
      <vt:lpstr>How does RecoverySelect work?</vt:lpstr>
      <vt:lpstr>Customizable Payment Plans</vt:lpstr>
      <vt:lpstr>Convenient Access and Payments</vt:lpstr>
      <vt:lpstr>So, what does this mean for Joe?</vt:lpstr>
      <vt:lpstr>RecoverySelect Re-Enrollment Revenue</vt:lpstr>
      <vt:lpstr>Why Schools Say YES to RecoverySelect</vt:lpstr>
      <vt:lpstr>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Winne</dc:creator>
  <cp:lastModifiedBy>Brown, Antoinette</cp:lastModifiedBy>
  <cp:revision>592</cp:revision>
  <cp:lastPrinted>2019-05-14T16:46:36Z</cp:lastPrinted>
  <dcterms:created xsi:type="dcterms:W3CDTF">2018-02-15T15:32:11Z</dcterms:created>
  <dcterms:modified xsi:type="dcterms:W3CDTF">2019-07-01T18:50:27Z</dcterms:modified>
</cp:coreProperties>
</file>