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5"/>
  </p:notesMasterIdLst>
  <p:sldIdLst>
    <p:sldId id="260" r:id="rId2"/>
    <p:sldId id="319" r:id="rId3"/>
    <p:sldId id="320" r:id="rId4"/>
    <p:sldId id="325" r:id="rId5"/>
    <p:sldId id="321" r:id="rId6"/>
    <p:sldId id="322" r:id="rId7"/>
    <p:sldId id="324" r:id="rId8"/>
    <p:sldId id="327" r:id="rId9"/>
    <p:sldId id="328" r:id="rId10"/>
    <p:sldId id="329" r:id="rId11"/>
    <p:sldId id="330" r:id="rId12"/>
    <p:sldId id="331" r:id="rId13"/>
    <p:sldId id="275" r:id="rId14"/>
  </p:sldIdLst>
  <p:sldSz cx="9144000" cy="5143500" type="screen16x9"/>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787" autoAdjust="0"/>
    <p:restoredTop sz="96400" autoAdjust="0"/>
  </p:normalViewPr>
  <p:slideViewPr>
    <p:cSldViewPr showGuides="1">
      <p:cViewPr varScale="1">
        <p:scale>
          <a:sx n="150" d="100"/>
          <a:sy n="150" d="100"/>
        </p:scale>
        <p:origin x="120" y="156"/>
      </p:cViewPr>
      <p:guideLst>
        <p:guide orient="horz" pos="162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75" d="100"/>
          <a:sy n="75" d="100"/>
        </p:scale>
        <p:origin x="3252" y="23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53" tIns="48327" rIns="96653" bIns="48327" rtlCol="0"/>
          <a:lstStyle>
            <a:lvl1pPr algn="l">
              <a:defRPr sz="1200"/>
            </a:lvl1pPr>
          </a:lstStyle>
          <a:p>
            <a:endParaRPr lang="en-US" dirty="0"/>
          </a:p>
        </p:txBody>
      </p:sp>
      <p:sp>
        <p:nvSpPr>
          <p:cNvPr id="3" name="Date Placeholder 2"/>
          <p:cNvSpPr>
            <a:spLocks noGrp="1"/>
          </p:cNvSpPr>
          <p:nvPr>
            <p:ph type="dt" idx="1"/>
          </p:nvPr>
        </p:nvSpPr>
        <p:spPr>
          <a:xfrm>
            <a:off x="4144011" y="0"/>
            <a:ext cx="3169920" cy="480060"/>
          </a:xfrm>
          <a:prstGeom prst="rect">
            <a:avLst/>
          </a:prstGeom>
        </p:spPr>
        <p:txBody>
          <a:bodyPr vert="horz" lIns="96653" tIns="48327" rIns="96653" bIns="48327" rtlCol="0"/>
          <a:lstStyle>
            <a:lvl1pPr algn="r">
              <a:defRPr sz="1200"/>
            </a:lvl1pPr>
          </a:lstStyle>
          <a:p>
            <a:fld id="{074F0418-B49E-470D-8779-F6319EB481E2}" type="datetimeFigureOut">
              <a:rPr lang="en-US" smtClean="0"/>
              <a:t>1/19/2021</a:t>
            </a:fld>
            <a:endParaRPr lang="en-US" dirty="0"/>
          </a:p>
        </p:txBody>
      </p:sp>
      <p:sp>
        <p:nvSpPr>
          <p:cNvPr id="4" name="Slide Image Placeholder 3"/>
          <p:cNvSpPr>
            <a:spLocks noGrp="1" noRot="1" noChangeAspect="1"/>
          </p:cNvSpPr>
          <p:nvPr>
            <p:ph type="sldImg" idx="2"/>
          </p:nvPr>
        </p:nvSpPr>
        <p:spPr>
          <a:xfrm>
            <a:off x="457200" y="719138"/>
            <a:ext cx="6400800" cy="3600450"/>
          </a:xfrm>
          <a:prstGeom prst="rect">
            <a:avLst/>
          </a:prstGeom>
          <a:noFill/>
          <a:ln w="12700">
            <a:solidFill>
              <a:prstClr val="black"/>
            </a:solidFill>
          </a:ln>
        </p:spPr>
        <p:txBody>
          <a:bodyPr vert="horz" lIns="96653" tIns="48327" rIns="96653" bIns="48327" rtlCol="0" anchor="ctr"/>
          <a:lstStyle/>
          <a:p>
            <a:endParaRPr lang="en-US"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53" tIns="48327" rIns="96653" bIns="48327"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8918"/>
            <a:ext cx="3169920" cy="480060"/>
          </a:xfrm>
          <a:prstGeom prst="rect">
            <a:avLst/>
          </a:prstGeom>
        </p:spPr>
        <p:txBody>
          <a:bodyPr vert="horz" lIns="96653" tIns="48327" rIns="96653" bIns="48327" rtlCol="0" anchor="b"/>
          <a:lstStyle>
            <a:lvl1pPr algn="l">
              <a:defRPr sz="1200"/>
            </a:lvl1pPr>
          </a:lstStyle>
          <a:p>
            <a:endParaRPr lang="en-US" dirty="0"/>
          </a:p>
        </p:txBody>
      </p:sp>
      <p:sp>
        <p:nvSpPr>
          <p:cNvPr id="7" name="Slide Number Placeholder 6"/>
          <p:cNvSpPr>
            <a:spLocks noGrp="1"/>
          </p:cNvSpPr>
          <p:nvPr>
            <p:ph type="sldNum" sz="quarter" idx="5"/>
          </p:nvPr>
        </p:nvSpPr>
        <p:spPr>
          <a:xfrm>
            <a:off x="4144011" y="9118918"/>
            <a:ext cx="3169920" cy="480060"/>
          </a:xfrm>
          <a:prstGeom prst="rect">
            <a:avLst/>
          </a:prstGeom>
        </p:spPr>
        <p:txBody>
          <a:bodyPr vert="horz" lIns="96653" tIns="48327" rIns="96653" bIns="48327" rtlCol="0" anchor="b"/>
          <a:lstStyle>
            <a:lvl1pPr algn="r">
              <a:defRPr sz="1200"/>
            </a:lvl1pPr>
          </a:lstStyle>
          <a:p>
            <a:fld id="{EE0ED436-C3B7-45BC-9377-FF0C25C591A7}" type="slidenum">
              <a:rPr lang="en-US" smtClean="0"/>
              <a:t>‹#›</a:t>
            </a:fld>
            <a:endParaRPr lang="en-US" dirty="0"/>
          </a:p>
        </p:txBody>
      </p:sp>
    </p:spTree>
    <p:extLst>
      <p:ext uri="{BB962C8B-B14F-4D97-AF65-F5344CB8AC3E}">
        <p14:creationId xmlns:p14="http://schemas.microsoft.com/office/powerpoint/2010/main" val="7812059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0ED436-C3B7-45BC-9377-FF0C25C591A7}" type="slidenum">
              <a:rPr lang="en-US" smtClean="0"/>
              <a:t>1</a:t>
            </a:fld>
            <a:endParaRPr lang="en-US" dirty="0"/>
          </a:p>
        </p:txBody>
      </p:sp>
    </p:spTree>
    <p:extLst>
      <p:ext uri="{BB962C8B-B14F-4D97-AF65-F5344CB8AC3E}">
        <p14:creationId xmlns:p14="http://schemas.microsoft.com/office/powerpoint/2010/main" val="17621092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31520" y="4485807"/>
            <a:ext cx="5852160" cy="5036695"/>
          </a:xfrm>
        </p:spPr>
        <p:txBody>
          <a:bodyPr/>
          <a:lstStyle/>
          <a:p>
            <a:endParaRPr lang="en-US" dirty="0"/>
          </a:p>
        </p:txBody>
      </p:sp>
      <p:sp>
        <p:nvSpPr>
          <p:cNvPr id="4" name="Slide Number Placeholder 3"/>
          <p:cNvSpPr>
            <a:spLocks noGrp="1"/>
          </p:cNvSpPr>
          <p:nvPr>
            <p:ph type="sldNum" sz="quarter" idx="10"/>
          </p:nvPr>
        </p:nvSpPr>
        <p:spPr/>
        <p:txBody>
          <a:bodyPr/>
          <a:lstStyle/>
          <a:p>
            <a:fld id="{EE0ED436-C3B7-45BC-9377-FF0C25C591A7}" type="slidenum">
              <a:rPr lang="en-US" smtClean="0"/>
              <a:t>10</a:t>
            </a:fld>
            <a:endParaRPr lang="en-US" dirty="0"/>
          </a:p>
        </p:txBody>
      </p:sp>
    </p:spTree>
    <p:extLst>
      <p:ext uri="{BB962C8B-B14F-4D97-AF65-F5344CB8AC3E}">
        <p14:creationId xmlns:p14="http://schemas.microsoft.com/office/powerpoint/2010/main" val="41825028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31520" y="4485807"/>
            <a:ext cx="5852160" cy="5036695"/>
          </a:xfrm>
        </p:spPr>
        <p:txBody>
          <a:bodyPr/>
          <a:lstStyle/>
          <a:p>
            <a:endParaRPr lang="en-US" dirty="0"/>
          </a:p>
        </p:txBody>
      </p:sp>
      <p:sp>
        <p:nvSpPr>
          <p:cNvPr id="4" name="Slide Number Placeholder 3"/>
          <p:cNvSpPr>
            <a:spLocks noGrp="1"/>
          </p:cNvSpPr>
          <p:nvPr>
            <p:ph type="sldNum" sz="quarter" idx="10"/>
          </p:nvPr>
        </p:nvSpPr>
        <p:spPr/>
        <p:txBody>
          <a:bodyPr/>
          <a:lstStyle/>
          <a:p>
            <a:fld id="{EE0ED436-C3B7-45BC-9377-FF0C25C591A7}" type="slidenum">
              <a:rPr lang="en-US" smtClean="0"/>
              <a:t>11</a:t>
            </a:fld>
            <a:endParaRPr lang="en-US" dirty="0"/>
          </a:p>
        </p:txBody>
      </p:sp>
    </p:spTree>
    <p:extLst>
      <p:ext uri="{BB962C8B-B14F-4D97-AF65-F5344CB8AC3E}">
        <p14:creationId xmlns:p14="http://schemas.microsoft.com/office/powerpoint/2010/main" val="24772098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31520" y="4485807"/>
            <a:ext cx="5852160" cy="5036695"/>
          </a:xfrm>
        </p:spPr>
        <p:txBody>
          <a:bodyPr/>
          <a:lstStyle/>
          <a:p>
            <a:endParaRPr lang="en-US" dirty="0"/>
          </a:p>
        </p:txBody>
      </p:sp>
      <p:sp>
        <p:nvSpPr>
          <p:cNvPr id="4" name="Slide Number Placeholder 3"/>
          <p:cNvSpPr>
            <a:spLocks noGrp="1"/>
          </p:cNvSpPr>
          <p:nvPr>
            <p:ph type="sldNum" sz="quarter" idx="10"/>
          </p:nvPr>
        </p:nvSpPr>
        <p:spPr/>
        <p:txBody>
          <a:bodyPr/>
          <a:lstStyle/>
          <a:p>
            <a:fld id="{EE0ED436-C3B7-45BC-9377-FF0C25C591A7}" type="slidenum">
              <a:rPr lang="en-US" smtClean="0"/>
              <a:t>12</a:t>
            </a:fld>
            <a:endParaRPr lang="en-US" dirty="0"/>
          </a:p>
        </p:txBody>
      </p:sp>
    </p:spTree>
    <p:extLst>
      <p:ext uri="{BB962C8B-B14F-4D97-AF65-F5344CB8AC3E}">
        <p14:creationId xmlns:p14="http://schemas.microsoft.com/office/powerpoint/2010/main" val="5741344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0ED436-C3B7-45BC-9377-FF0C25C591A7}" type="slidenum">
              <a:rPr lang="en-US" smtClean="0"/>
              <a:t>13</a:t>
            </a:fld>
            <a:endParaRPr lang="en-US" dirty="0"/>
          </a:p>
        </p:txBody>
      </p:sp>
    </p:spTree>
    <p:extLst>
      <p:ext uri="{BB962C8B-B14F-4D97-AF65-F5344CB8AC3E}">
        <p14:creationId xmlns:p14="http://schemas.microsoft.com/office/powerpoint/2010/main" val="12749082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31520" y="4485807"/>
            <a:ext cx="5852160" cy="5036695"/>
          </a:xfrm>
        </p:spPr>
        <p:txBody>
          <a:bodyPr/>
          <a:lstStyle/>
          <a:p>
            <a:endParaRPr lang="en-US" dirty="0"/>
          </a:p>
        </p:txBody>
      </p:sp>
      <p:sp>
        <p:nvSpPr>
          <p:cNvPr id="4" name="Slide Number Placeholder 3"/>
          <p:cNvSpPr>
            <a:spLocks noGrp="1"/>
          </p:cNvSpPr>
          <p:nvPr>
            <p:ph type="sldNum" sz="quarter" idx="10"/>
          </p:nvPr>
        </p:nvSpPr>
        <p:spPr/>
        <p:txBody>
          <a:bodyPr/>
          <a:lstStyle/>
          <a:p>
            <a:fld id="{EE0ED436-C3B7-45BC-9377-FF0C25C591A7}" type="slidenum">
              <a:rPr lang="en-US" smtClean="0"/>
              <a:t>2</a:t>
            </a:fld>
            <a:endParaRPr lang="en-US" dirty="0"/>
          </a:p>
        </p:txBody>
      </p:sp>
    </p:spTree>
    <p:extLst>
      <p:ext uri="{BB962C8B-B14F-4D97-AF65-F5344CB8AC3E}">
        <p14:creationId xmlns:p14="http://schemas.microsoft.com/office/powerpoint/2010/main" val="24717206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0ED436-C3B7-45BC-9377-FF0C25C591A7}" type="slidenum">
              <a:rPr lang="en-US" smtClean="0"/>
              <a:t>3</a:t>
            </a:fld>
            <a:endParaRPr lang="en-US" dirty="0"/>
          </a:p>
        </p:txBody>
      </p:sp>
    </p:spTree>
    <p:extLst>
      <p:ext uri="{BB962C8B-B14F-4D97-AF65-F5344CB8AC3E}">
        <p14:creationId xmlns:p14="http://schemas.microsoft.com/office/powerpoint/2010/main" val="652386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0ED436-C3B7-45BC-9377-FF0C25C591A7}" type="slidenum">
              <a:rPr lang="en-US" smtClean="0"/>
              <a:t>4</a:t>
            </a:fld>
            <a:endParaRPr lang="en-US" dirty="0"/>
          </a:p>
        </p:txBody>
      </p:sp>
    </p:spTree>
    <p:extLst>
      <p:ext uri="{BB962C8B-B14F-4D97-AF65-F5344CB8AC3E}">
        <p14:creationId xmlns:p14="http://schemas.microsoft.com/office/powerpoint/2010/main" val="33731142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E0ED436-C3B7-45BC-9377-FF0C25C591A7}" type="slidenum">
              <a:rPr lang="en-US" smtClean="0"/>
              <a:t>5</a:t>
            </a:fld>
            <a:endParaRPr lang="en-US" dirty="0"/>
          </a:p>
        </p:txBody>
      </p:sp>
    </p:spTree>
    <p:extLst>
      <p:ext uri="{BB962C8B-B14F-4D97-AF65-F5344CB8AC3E}">
        <p14:creationId xmlns:p14="http://schemas.microsoft.com/office/powerpoint/2010/main" val="18960487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E0ED436-C3B7-45BC-9377-FF0C25C591A7}" type="slidenum">
              <a:rPr lang="en-US" smtClean="0"/>
              <a:t>6</a:t>
            </a:fld>
            <a:endParaRPr lang="en-US" dirty="0"/>
          </a:p>
        </p:txBody>
      </p:sp>
    </p:spTree>
    <p:extLst>
      <p:ext uri="{BB962C8B-B14F-4D97-AF65-F5344CB8AC3E}">
        <p14:creationId xmlns:p14="http://schemas.microsoft.com/office/powerpoint/2010/main" val="16776571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31520" y="4485807"/>
            <a:ext cx="5852160" cy="5036695"/>
          </a:xfrm>
        </p:spPr>
        <p:txBody>
          <a:bodyPr/>
          <a:lstStyle/>
          <a:p>
            <a:endParaRPr lang="en-US" dirty="0"/>
          </a:p>
        </p:txBody>
      </p:sp>
      <p:sp>
        <p:nvSpPr>
          <p:cNvPr id="4" name="Slide Number Placeholder 3"/>
          <p:cNvSpPr>
            <a:spLocks noGrp="1"/>
          </p:cNvSpPr>
          <p:nvPr>
            <p:ph type="sldNum" sz="quarter" idx="10"/>
          </p:nvPr>
        </p:nvSpPr>
        <p:spPr/>
        <p:txBody>
          <a:bodyPr/>
          <a:lstStyle/>
          <a:p>
            <a:fld id="{EE0ED436-C3B7-45BC-9377-FF0C25C591A7}" type="slidenum">
              <a:rPr lang="en-US" smtClean="0"/>
              <a:t>7</a:t>
            </a:fld>
            <a:endParaRPr lang="en-US" dirty="0"/>
          </a:p>
        </p:txBody>
      </p:sp>
    </p:spTree>
    <p:extLst>
      <p:ext uri="{BB962C8B-B14F-4D97-AF65-F5344CB8AC3E}">
        <p14:creationId xmlns:p14="http://schemas.microsoft.com/office/powerpoint/2010/main" val="4979473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31520" y="4485807"/>
            <a:ext cx="5852160" cy="5036695"/>
          </a:xfrm>
        </p:spPr>
        <p:txBody>
          <a:bodyPr/>
          <a:lstStyle/>
          <a:p>
            <a:endParaRPr lang="en-US" dirty="0"/>
          </a:p>
        </p:txBody>
      </p:sp>
      <p:sp>
        <p:nvSpPr>
          <p:cNvPr id="4" name="Slide Number Placeholder 3"/>
          <p:cNvSpPr>
            <a:spLocks noGrp="1"/>
          </p:cNvSpPr>
          <p:nvPr>
            <p:ph type="sldNum" sz="quarter" idx="10"/>
          </p:nvPr>
        </p:nvSpPr>
        <p:spPr/>
        <p:txBody>
          <a:bodyPr/>
          <a:lstStyle/>
          <a:p>
            <a:fld id="{EE0ED436-C3B7-45BC-9377-FF0C25C591A7}" type="slidenum">
              <a:rPr lang="en-US" smtClean="0"/>
              <a:t>8</a:t>
            </a:fld>
            <a:endParaRPr lang="en-US" dirty="0"/>
          </a:p>
        </p:txBody>
      </p:sp>
    </p:spTree>
    <p:extLst>
      <p:ext uri="{BB962C8B-B14F-4D97-AF65-F5344CB8AC3E}">
        <p14:creationId xmlns:p14="http://schemas.microsoft.com/office/powerpoint/2010/main" val="23769955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31520" y="4485807"/>
            <a:ext cx="5852160" cy="5036695"/>
          </a:xfrm>
        </p:spPr>
        <p:txBody>
          <a:bodyPr/>
          <a:lstStyle/>
          <a:p>
            <a:endParaRPr lang="en-US" dirty="0"/>
          </a:p>
        </p:txBody>
      </p:sp>
      <p:sp>
        <p:nvSpPr>
          <p:cNvPr id="4" name="Slide Number Placeholder 3"/>
          <p:cNvSpPr>
            <a:spLocks noGrp="1"/>
          </p:cNvSpPr>
          <p:nvPr>
            <p:ph type="sldNum" sz="quarter" idx="10"/>
          </p:nvPr>
        </p:nvSpPr>
        <p:spPr/>
        <p:txBody>
          <a:bodyPr/>
          <a:lstStyle/>
          <a:p>
            <a:fld id="{EE0ED436-C3B7-45BC-9377-FF0C25C591A7}" type="slidenum">
              <a:rPr lang="en-US" smtClean="0"/>
              <a:t>9</a:t>
            </a:fld>
            <a:endParaRPr lang="en-US" dirty="0"/>
          </a:p>
        </p:txBody>
      </p:sp>
    </p:spTree>
    <p:extLst>
      <p:ext uri="{BB962C8B-B14F-4D97-AF65-F5344CB8AC3E}">
        <p14:creationId xmlns:p14="http://schemas.microsoft.com/office/powerpoint/2010/main" val="18579067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12031"/>
            <a:ext cx="7772400" cy="1407319"/>
          </a:xfrm>
        </p:spPr>
        <p:txBody>
          <a:bodyPr>
            <a:normAutofit/>
          </a:bodyPr>
          <a:lstStyle>
            <a:lvl1pPr algn="l">
              <a:lnSpc>
                <a:spcPts val="3700"/>
              </a:lnSpc>
              <a:defRPr sz="4000"/>
            </a:lvl1pPr>
          </a:lstStyle>
          <a:p>
            <a:r>
              <a:rPr lang="en-US" dirty="0"/>
              <a:t>Click to edit Master title style</a:t>
            </a:r>
          </a:p>
        </p:txBody>
      </p:sp>
      <p:sp>
        <p:nvSpPr>
          <p:cNvPr id="4" name="Slide Number Placeholder 5"/>
          <p:cNvSpPr>
            <a:spLocks noGrp="1"/>
          </p:cNvSpPr>
          <p:nvPr>
            <p:ph type="sldNum" sz="quarter" idx="4"/>
          </p:nvPr>
        </p:nvSpPr>
        <p:spPr>
          <a:xfrm>
            <a:off x="6553200" y="4552950"/>
            <a:ext cx="2133600" cy="273844"/>
          </a:xfrm>
          <a:prstGeom prst="rect">
            <a:avLst/>
          </a:prstGeom>
        </p:spPr>
        <p:txBody>
          <a:bodyPr/>
          <a:lstStyle>
            <a:lvl1pPr algn="r">
              <a:defRPr sz="1200">
                <a:solidFill>
                  <a:schemeClr val="bg1"/>
                </a:solidFill>
              </a:defRPr>
            </a:lvl1pPr>
          </a:lstStyle>
          <a:p>
            <a:fld id="{A7EE2453-3BC3-4CDC-BBD4-144194DC3BDD}" type="slidenum">
              <a:rPr lang="en-US" smtClean="0"/>
              <a:pPr/>
              <a:t>‹#›</a:t>
            </a:fld>
            <a:endParaRPr lang="en-US" dirty="0"/>
          </a:p>
        </p:txBody>
      </p:sp>
      <p:sp>
        <p:nvSpPr>
          <p:cNvPr id="5" name="Subtitle 2"/>
          <p:cNvSpPr>
            <a:spLocks noGrp="1"/>
          </p:cNvSpPr>
          <p:nvPr>
            <p:ph type="subTitle" idx="1" hasCustomPrompt="1"/>
          </p:nvPr>
        </p:nvSpPr>
        <p:spPr>
          <a:xfrm>
            <a:off x="685800" y="3181350"/>
            <a:ext cx="7772400" cy="990600"/>
          </a:xfrm>
        </p:spPr>
        <p:txBody>
          <a:bodyPr>
            <a:normAutofit/>
          </a:bodyPr>
          <a:lstStyle>
            <a:lvl1pPr marL="0" indent="0" algn="l">
              <a:buNone/>
              <a:defRPr sz="1600">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U. T. System Board of Regents’ Meeting</a:t>
            </a:r>
          </a:p>
          <a:p>
            <a:r>
              <a:rPr lang="en-US" dirty="0"/>
              <a:t>Committee (if committee meeting)</a:t>
            </a:r>
          </a:p>
          <a:p>
            <a:r>
              <a:rPr lang="en-US" dirty="0"/>
              <a:t>Month Year</a:t>
            </a:r>
          </a:p>
        </p:txBody>
      </p:sp>
      <p:sp>
        <p:nvSpPr>
          <p:cNvPr id="6" name="Text Placeholder 5"/>
          <p:cNvSpPr>
            <a:spLocks noGrp="1"/>
          </p:cNvSpPr>
          <p:nvPr>
            <p:ph type="body" sz="quarter" idx="10" hasCustomPrompt="1"/>
          </p:nvPr>
        </p:nvSpPr>
        <p:spPr>
          <a:xfrm>
            <a:off x="685800" y="2419350"/>
            <a:ext cx="7772400" cy="609600"/>
          </a:xfrm>
        </p:spPr>
        <p:txBody>
          <a:bodyPr>
            <a:normAutofit/>
          </a:bodyPr>
          <a:lstStyle>
            <a:lvl1pPr marL="0" indent="0">
              <a:buNone/>
              <a:defRPr sz="2400">
                <a:solidFill>
                  <a:schemeClr val="accent1"/>
                </a:solidFill>
              </a:defRPr>
            </a:lvl1pPr>
          </a:lstStyle>
          <a:p>
            <a:pPr lvl="0"/>
            <a:r>
              <a:rPr lang="en-US" dirty="0"/>
              <a:t>Presenter, Job Title</a:t>
            </a:r>
          </a:p>
        </p:txBody>
      </p:sp>
    </p:spTree>
    <p:extLst>
      <p:ext uri="{BB962C8B-B14F-4D97-AF65-F5344CB8AC3E}">
        <p14:creationId xmlns:p14="http://schemas.microsoft.com/office/powerpoint/2010/main" val="20042557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09550"/>
            <a:ext cx="8229600" cy="914400"/>
          </a:xfrm>
        </p:spPr>
        <p:txBody>
          <a:bodyPr anchor="t">
            <a:normAutofit/>
          </a:bodyPr>
          <a:lstStyle>
            <a:lvl1pPr>
              <a:lnSpc>
                <a:spcPts val="3200"/>
              </a:lnSpc>
              <a:defRPr sz="2800">
                <a:solidFill>
                  <a:schemeClr val="bg2"/>
                </a:solidFill>
              </a:defRPr>
            </a:lvl1pPr>
          </a:lstStyle>
          <a:p>
            <a:r>
              <a:rPr lang="en-US" dirty="0"/>
              <a:t>Click to edit Master title</a:t>
            </a:r>
          </a:p>
        </p:txBody>
      </p:sp>
      <p:sp>
        <p:nvSpPr>
          <p:cNvPr id="3" name="Content Placeholder 2"/>
          <p:cNvSpPr>
            <a:spLocks noGrp="1"/>
          </p:cNvSpPr>
          <p:nvPr>
            <p:ph idx="1"/>
          </p:nvPr>
        </p:nvSpPr>
        <p:spPr>
          <a:xfrm>
            <a:off x="457200" y="1200150"/>
            <a:ext cx="8229600" cy="3200400"/>
          </a:xfrm>
        </p:spPr>
        <p:txBody>
          <a:bodyPr>
            <a:normAutofit/>
          </a:bodyPr>
          <a:lstStyle>
            <a:lvl1pPr>
              <a:defRPr sz="2400">
                <a:solidFill>
                  <a:schemeClr val="bg1">
                    <a:lumMod val="75000"/>
                    <a:lumOff val="25000"/>
                  </a:schemeClr>
                </a:solidFill>
              </a:defRPr>
            </a:lvl1pPr>
            <a:lvl2pPr>
              <a:defRPr sz="2000">
                <a:solidFill>
                  <a:schemeClr val="bg1">
                    <a:lumMod val="75000"/>
                    <a:lumOff val="25000"/>
                  </a:schemeClr>
                </a:solidFill>
              </a:defRPr>
            </a:lvl2pPr>
            <a:lvl3pPr>
              <a:defRPr sz="1800">
                <a:solidFill>
                  <a:schemeClr val="bg1">
                    <a:lumMod val="75000"/>
                    <a:lumOff val="25000"/>
                  </a:schemeClr>
                </a:solidFill>
              </a:defRPr>
            </a:lvl3pPr>
            <a:lvl4pPr>
              <a:defRPr sz="1600">
                <a:solidFill>
                  <a:schemeClr val="bg1">
                    <a:lumMod val="75000"/>
                    <a:lumOff val="25000"/>
                  </a:schemeClr>
                </a:solidFill>
              </a:defRPr>
            </a:lvl4pPr>
            <a:lvl5pPr>
              <a:defRPr sz="1600">
                <a:solidFill>
                  <a:schemeClr val="bg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Slide Number Placeholder 5"/>
          <p:cNvSpPr>
            <a:spLocks noGrp="1"/>
          </p:cNvSpPr>
          <p:nvPr>
            <p:ph type="sldNum" sz="quarter" idx="4"/>
          </p:nvPr>
        </p:nvSpPr>
        <p:spPr>
          <a:xfrm>
            <a:off x="6553200" y="4552950"/>
            <a:ext cx="2133600" cy="273844"/>
          </a:xfrm>
          <a:prstGeom prst="rect">
            <a:avLst/>
          </a:prstGeom>
        </p:spPr>
        <p:txBody>
          <a:bodyPr/>
          <a:lstStyle>
            <a:lvl1pPr algn="r">
              <a:defRPr>
                <a:solidFill>
                  <a:schemeClr val="tx1"/>
                </a:solidFill>
              </a:defRPr>
            </a:lvl1pPr>
          </a:lstStyle>
          <a:p>
            <a:fld id="{A7EE2453-3BC3-4CDC-BBD4-144194DC3BDD}" type="slidenum">
              <a:rPr lang="en-US" smtClean="0"/>
              <a:pPr/>
              <a:t>‹#›</a:t>
            </a:fld>
            <a:endParaRPr lang="en-US" dirty="0"/>
          </a:p>
        </p:txBody>
      </p:sp>
    </p:spTree>
    <p:extLst>
      <p:ext uri="{BB962C8B-B14F-4D97-AF65-F5344CB8AC3E}">
        <p14:creationId xmlns:p14="http://schemas.microsoft.com/office/powerpoint/2010/main" val="3655088449"/>
      </p:ext>
    </p:extLst>
  </p:cSld>
  <p:clrMapOvr>
    <a:overrideClrMapping bg1="dk1" tx1="lt1" bg2="dk2" tx2="lt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picTx" preserve="1">
  <p:cSld name="Horzitonal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3486150"/>
            <a:ext cx="8077200" cy="425054"/>
          </a:xfrm>
        </p:spPr>
        <p:txBody>
          <a:bodyPr anchor="b">
            <a:noAutofit/>
          </a:bodyPr>
          <a:lstStyle>
            <a:lvl1pPr algn="l">
              <a:defRPr sz="1800" b="1"/>
            </a:lvl1pPr>
          </a:lstStyle>
          <a:p>
            <a:r>
              <a:rPr lang="en-US" dirty="0"/>
              <a:t>Click to edit Master title style</a:t>
            </a:r>
          </a:p>
        </p:txBody>
      </p:sp>
      <p:sp>
        <p:nvSpPr>
          <p:cNvPr id="3" name="Picture Placeholder 2"/>
          <p:cNvSpPr>
            <a:spLocks noGrp="1"/>
          </p:cNvSpPr>
          <p:nvPr>
            <p:ph type="pic" idx="1"/>
          </p:nvPr>
        </p:nvSpPr>
        <p:spPr>
          <a:xfrm>
            <a:off x="457200" y="285750"/>
            <a:ext cx="8077199" cy="3086100"/>
          </a:xfrm>
        </p:spPr>
        <p:txBody>
          <a:bodyPr/>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457200" y="3911203"/>
            <a:ext cx="8077200" cy="4131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5"/>
          <p:cNvSpPr txBox="1">
            <a:spLocks/>
          </p:cNvSpPr>
          <p:nvPr userDrawn="1"/>
        </p:nvSpPr>
        <p:spPr>
          <a:xfrm>
            <a:off x="6553200" y="4552950"/>
            <a:ext cx="2133600" cy="273844"/>
          </a:xfrm>
          <a:prstGeom prst="rect">
            <a:avLst/>
          </a:prstGeom>
        </p:spPr>
        <p:txBody>
          <a:bodyPr/>
          <a:lstStyle>
            <a:defPPr>
              <a:defRPr lang="en-US"/>
            </a:defPPr>
            <a:lvl1pPr marL="0" algn="r" defTabSz="914400" rtl="0" eaLnBrk="1" latinLnBrk="0" hangingPunct="1">
              <a:defRPr sz="18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7EE2453-3BC3-4CDC-BBD4-144194DC3BDD}" type="slidenum">
              <a:rPr lang="en-US" smtClean="0">
                <a:solidFill>
                  <a:schemeClr val="bg1"/>
                </a:solidFill>
              </a:rPr>
              <a:pPr/>
              <a:t>‹#›</a:t>
            </a:fld>
            <a:endParaRPr lang="en-US" dirty="0">
              <a:solidFill>
                <a:schemeClr val="bg1"/>
              </a:solidFill>
            </a:endParaRPr>
          </a:p>
        </p:txBody>
      </p:sp>
    </p:spTree>
    <p:extLst>
      <p:ext uri="{BB962C8B-B14F-4D97-AF65-F5344CB8AC3E}">
        <p14:creationId xmlns:p14="http://schemas.microsoft.com/office/powerpoint/2010/main" val="30030225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picTx" preserve="1">
  <p:cSld name="Vertical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1000" y="1352550"/>
            <a:ext cx="2819400" cy="1219200"/>
          </a:xfrm>
        </p:spPr>
        <p:txBody>
          <a:bodyPr anchor="b">
            <a:noAutofit/>
          </a:bodyPr>
          <a:lstStyle>
            <a:lvl1pPr algn="l">
              <a:lnSpc>
                <a:spcPct val="100000"/>
              </a:lnSpc>
              <a:defRPr sz="1800" b="1"/>
            </a:lvl1pPr>
          </a:lstStyle>
          <a:p>
            <a:r>
              <a:rPr lang="en-US" dirty="0"/>
              <a:t>Click to edit Master title style</a:t>
            </a:r>
          </a:p>
        </p:txBody>
      </p:sp>
      <p:sp>
        <p:nvSpPr>
          <p:cNvPr id="3" name="Picture Placeholder 2"/>
          <p:cNvSpPr>
            <a:spLocks noGrp="1"/>
          </p:cNvSpPr>
          <p:nvPr>
            <p:ph type="pic" idx="1"/>
          </p:nvPr>
        </p:nvSpPr>
        <p:spPr>
          <a:xfrm>
            <a:off x="3429000" y="285750"/>
            <a:ext cx="5486400" cy="4114800"/>
          </a:xfrm>
        </p:spPr>
        <p:txBody>
          <a:bodyPr/>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381000" y="2724150"/>
            <a:ext cx="2819400" cy="1143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Slide Number Placeholder 5"/>
          <p:cNvSpPr txBox="1">
            <a:spLocks/>
          </p:cNvSpPr>
          <p:nvPr userDrawn="1"/>
        </p:nvSpPr>
        <p:spPr>
          <a:xfrm>
            <a:off x="6553200" y="4552950"/>
            <a:ext cx="2133600" cy="273844"/>
          </a:xfrm>
          <a:prstGeom prst="rect">
            <a:avLst/>
          </a:prstGeom>
        </p:spPr>
        <p:txBody>
          <a:bodyPr/>
          <a:lstStyle>
            <a:defPPr>
              <a:defRPr lang="en-US"/>
            </a:defPPr>
            <a:lvl1pPr marL="0" algn="r" defTabSz="914400" rtl="0" eaLnBrk="1" latinLnBrk="0" hangingPunct="1">
              <a:defRPr sz="18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7EE2453-3BC3-4CDC-BBD4-144194DC3BDD}" type="slidenum">
              <a:rPr lang="en-US" smtClean="0">
                <a:solidFill>
                  <a:schemeClr val="bg1"/>
                </a:solidFill>
              </a:rPr>
              <a:pPr/>
              <a:t>‹#›</a:t>
            </a:fld>
            <a:endParaRPr lang="en-US" dirty="0">
              <a:solidFill>
                <a:schemeClr val="bg1"/>
              </a:solidFill>
            </a:endParaRPr>
          </a:p>
        </p:txBody>
      </p:sp>
    </p:spTree>
    <p:extLst>
      <p:ext uri="{BB962C8B-B14F-4D97-AF65-F5344CB8AC3E}">
        <p14:creationId xmlns:p14="http://schemas.microsoft.com/office/powerpoint/2010/main" val="23097072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6" name="Slide Number Placeholder 5"/>
          <p:cNvSpPr>
            <a:spLocks noGrp="1"/>
          </p:cNvSpPr>
          <p:nvPr>
            <p:ph type="sldNum" sz="quarter" idx="12"/>
          </p:nvPr>
        </p:nvSpPr>
        <p:spPr>
          <a:xfrm>
            <a:off x="6553200" y="4552950"/>
            <a:ext cx="2133600" cy="273844"/>
          </a:xfrm>
          <a:prstGeom prst="rect">
            <a:avLst/>
          </a:prstGeom>
        </p:spPr>
        <p:txBody>
          <a:bodyPr/>
          <a:lstStyle>
            <a:lvl1pPr algn="r">
              <a:defRPr>
                <a:solidFill>
                  <a:schemeClr val="bg1"/>
                </a:solidFill>
              </a:defRPr>
            </a:lvl1pPr>
          </a:lstStyle>
          <a:p>
            <a:fld id="{A7EE2453-3BC3-4CDC-BBD4-144194DC3BDD}" type="slidenum">
              <a:rPr lang="en-US" smtClean="0"/>
              <a:pPr/>
              <a:t>‹#›</a:t>
            </a:fld>
            <a:endParaRPr lang="en-US" dirty="0"/>
          </a:p>
        </p:txBody>
      </p:sp>
    </p:spTree>
    <p:extLst>
      <p:ext uri="{BB962C8B-B14F-4D97-AF65-F5344CB8AC3E}">
        <p14:creationId xmlns:p14="http://schemas.microsoft.com/office/powerpoint/2010/main" val="38667438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457200" y="1200151"/>
            <a:ext cx="4038600" cy="320039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20039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5"/>
          <p:cNvSpPr>
            <a:spLocks noGrp="1"/>
          </p:cNvSpPr>
          <p:nvPr>
            <p:ph type="sldNum" sz="quarter" idx="4"/>
          </p:nvPr>
        </p:nvSpPr>
        <p:spPr>
          <a:xfrm>
            <a:off x="6553200" y="4552950"/>
            <a:ext cx="2133600" cy="273844"/>
          </a:xfrm>
          <a:prstGeom prst="rect">
            <a:avLst/>
          </a:prstGeom>
        </p:spPr>
        <p:txBody>
          <a:bodyPr/>
          <a:lstStyle>
            <a:lvl1pPr algn="r">
              <a:defRPr>
                <a:solidFill>
                  <a:schemeClr val="bg1"/>
                </a:solidFill>
              </a:defRPr>
            </a:lvl1pPr>
          </a:lstStyle>
          <a:p>
            <a:fld id="{A7EE2453-3BC3-4CDC-BBD4-144194DC3BDD}" type="slidenum">
              <a:rPr lang="en-US" smtClean="0"/>
              <a:pPr/>
              <a:t>‹#›</a:t>
            </a:fld>
            <a:endParaRPr lang="en-US" dirty="0"/>
          </a:p>
        </p:txBody>
      </p:sp>
    </p:spTree>
    <p:extLst>
      <p:ext uri="{BB962C8B-B14F-4D97-AF65-F5344CB8AC3E}">
        <p14:creationId xmlns:p14="http://schemas.microsoft.com/office/powerpoint/2010/main" val="9189102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lnSpc>
                <a:spcPct val="100000"/>
              </a:lnSpc>
              <a:defRPr sz="2000" b="1"/>
            </a:lvl1pPr>
          </a:lstStyle>
          <a:p>
            <a:r>
              <a:rPr lang="en-US" dirty="0"/>
              <a:t>Click to edit Master title style</a:t>
            </a:r>
          </a:p>
        </p:txBody>
      </p:sp>
      <p:sp>
        <p:nvSpPr>
          <p:cNvPr id="3" name="Content Placeholder 2"/>
          <p:cNvSpPr>
            <a:spLocks noGrp="1"/>
          </p:cNvSpPr>
          <p:nvPr>
            <p:ph idx="1"/>
          </p:nvPr>
        </p:nvSpPr>
        <p:spPr>
          <a:xfrm>
            <a:off x="3575050" y="204789"/>
            <a:ext cx="5111750" cy="41957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7"/>
            <a:ext cx="3008313" cy="3324223"/>
          </a:xfrm>
        </p:spPr>
        <p:txBody>
          <a:bodyP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8" name="Slide Number Placeholder 5"/>
          <p:cNvSpPr txBox="1">
            <a:spLocks/>
          </p:cNvSpPr>
          <p:nvPr userDrawn="1"/>
        </p:nvSpPr>
        <p:spPr>
          <a:xfrm>
            <a:off x="6553200" y="4552950"/>
            <a:ext cx="2133600" cy="273844"/>
          </a:xfrm>
          <a:prstGeom prst="rect">
            <a:avLst/>
          </a:prstGeom>
        </p:spPr>
        <p:txBody>
          <a:bodyPr/>
          <a:lstStyle>
            <a:defPPr>
              <a:defRPr lang="en-US"/>
            </a:defPPr>
            <a:lvl1pPr marL="0" algn="r" defTabSz="914400" rtl="0" eaLnBrk="1" latinLnBrk="0" hangingPunct="1">
              <a:defRPr sz="18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7EE2453-3BC3-4CDC-BBD4-144194DC3BDD}" type="slidenum">
              <a:rPr lang="en-US" smtClean="0">
                <a:solidFill>
                  <a:schemeClr val="bg1"/>
                </a:solidFill>
              </a:rPr>
              <a:pPr/>
              <a:t>‹#›</a:t>
            </a:fld>
            <a:endParaRPr lang="en-US" dirty="0">
              <a:solidFill>
                <a:schemeClr val="bg1"/>
              </a:solidFill>
            </a:endParaRPr>
          </a:p>
        </p:txBody>
      </p:sp>
    </p:spTree>
    <p:extLst>
      <p:ext uri="{BB962C8B-B14F-4D97-AF65-F5344CB8AC3E}">
        <p14:creationId xmlns:p14="http://schemas.microsoft.com/office/powerpoint/2010/main" val="32102695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a:xfrm>
            <a:off x="6553200" y="4552950"/>
            <a:ext cx="2133600" cy="273844"/>
          </a:xfrm>
          <a:prstGeom prst="rect">
            <a:avLst/>
          </a:prstGeom>
        </p:spPr>
        <p:txBody>
          <a:bodyPr/>
          <a:lstStyle>
            <a:lvl1pPr algn="r">
              <a:defRPr>
                <a:solidFill>
                  <a:schemeClr val="bg1"/>
                </a:solidFill>
              </a:defRPr>
            </a:lvl1pPr>
          </a:lstStyle>
          <a:p>
            <a:fld id="{A7EE2453-3BC3-4CDC-BBD4-144194DC3BDD}" type="slidenum">
              <a:rPr lang="en-US" smtClean="0"/>
              <a:pPr/>
              <a:t>‹#›</a:t>
            </a:fld>
            <a:endParaRPr lang="en-US" dirty="0"/>
          </a:p>
        </p:txBody>
      </p:sp>
    </p:spTree>
    <p:extLst>
      <p:ext uri="{BB962C8B-B14F-4D97-AF65-F5344CB8AC3E}">
        <p14:creationId xmlns:p14="http://schemas.microsoft.com/office/powerpoint/2010/main" val="8471520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jp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65000"/>
          </a:schemeClr>
        </a:solidFill>
        <a:effectLst/>
      </p:bgPr>
    </p:bg>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2" name="Title Placeholder 1"/>
          <p:cNvSpPr>
            <a:spLocks noGrp="1"/>
          </p:cNvSpPr>
          <p:nvPr>
            <p:ph type="title"/>
          </p:nvPr>
        </p:nvSpPr>
        <p:spPr>
          <a:xfrm>
            <a:off x="457200" y="133350"/>
            <a:ext cx="8229600" cy="1066800"/>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457200" y="1276350"/>
            <a:ext cx="8229600" cy="31242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6553200" y="4552950"/>
            <a:ext cx="2133600" cy="273844"/>
          </a:xfrm>
          <a:prstGeom prst="rect">
            <a:avLst/>
          </a:prstGeom>
        </p:spPr>
        <p:txBody>
          <a:bodyPr/>
          <a:lstStyle>
            <a:lvl1pPr algn="r">
              <a:defRPr sz="1200">
                <a:solidFill>
                  <a:schemeClr val="bg1"/>
                </a:solidFill>
                <a:latin typeface="Arial" pitchFamily="34" charset="0"/>
                <a:cs typeface="Arial" pitchFamily="34" charset="0"/>
              </a:defRPr>
            </a:lvl1pPr>
          </a:lstStyle>
          <a:p>
            <a:fld id="{A7EE2453-3BC3-4CDC-BBD4-144194DC3BDD}" type="slidenum">
              <a:rPr lang="en-US" smtClean="0"/>
              <a:pPr/>
              <a:t>‹#›</a:t>
            </a:fld>
            <a:endParaRPr lang="en-US" dirty="0"/>
          </a:p>
        </p:txBody>
      </p:sp>
    </p:spTree>
    <p:extLst>
      <p:ext uri="{BB962C8B-B14F-4D97-AF65-F5344CB8AC3E}">
        <p14:creationId xmlns:p14="http://schemas.microsoft.com/office/powerpoint/2010/main" val="26290499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7" r:id="rId3"/>
    <p:sldLayoutId id="2147483658" r:id="rId4"/>
    <p:sldLayoutId id="2147483654" r:id="rId5"/>
    <p:sldLayoutId id="2147483652" r:id="rId6"/>
    <p:sldLayoutId id="2147483656" r:id="rId7"/>
    <p:sldLayoutId id="2147483655" r:id="rId8"/>
  </p:sldLayoutIdLst>
  <p:hf hdr="0" ftr="0" dt="0"/>
  <p:txStyles>
    <p:titleStyle>
      <a:lvl1pPr algn="l" defTabSz="914400" rtl="0" eaLnBrk="1" latinLnBrk="0" hangingPunct="1">
        <a:lnSpc>
          <a:spcPts val="3200"/>
        </a:lnSpc>
        <a:spcBef>
          <a:spcPct val="0"/>
        </a:spcBef>
        <a:buNone/>
        <a:defRPr sz="3200" kern="1200">
          <a:solidFill>
            <a:schemeClr val="tx2"/>
          </a:solidFill>
          <a:latin typeface="Arial" pitchFamily="34" charset="0"/>
          <a:ea typeface="+mj-ea"/>
          <a:cs typeface="Arial" pitchFamily="34" charset="0"/>
        </a:defRPr>
      </a:lvl1pPr>
    </p:titleStyle>
    <p:bodyStyle>
      <a:lvl1pPr marL="342900" indent="-342900" algn="l" defTabSz="914400" rtl="0" eaLnBrk="1" latinLnBrk="0" hangingPunct="1">
        <a:spcBef>
          <a:spcPct val="20000"/>
        </a:spcBef>
        <a:buClr>
          <a:schemeClr val="accent1">
            <a:lumMod val="75000"/>
          </a:schemeClr>
        </a:buClr>
        <a:buFont typeface="Arial" pitchFamily="34" charset="0"/>
        <a:buChar char="•"/>
        <a:defRPr sz="2800" kern="1200">
          <a:solidFill>
            <a:schemeClr val="tx1">
              <a:lumMod val="75000"/>
              <a:lumOff val="25000"/>
            </a:schemeClr>
          </a:solidFill>
          <a:latin typeface="Arial" pitchFamily="34" charset="0"/>
          <a:ea typeface="+mn-ea"/>
          <a:cs typeface="Arial" pitchFamily="34" charset="0"/>
        </a:defRPr>
      </a:lvl1pPr>
      <a:lvl2pPr marL="742950" indent="-285750" algn="l" defTabSz="914400" rtl="0" eaLnBrk="1" latinLnBrk="0" hangingPunct="1">
        <a:spcBef>
          <a:spcPct val="20000"/>
        </a:spcBef>
        <a:buClr>
          <a:schemeClr val="accent1">
            <a:lumMod val="75000"/>
          </a:schemeClr>
        </a:buClr>
        <a:buFont typeface="Arial" pitchFamily="34" charset="0"/>
        <a:buChar char="–"/>
        <a:defRPr sz="2400" kern="1200">
          <a:solidFill>
            <a:schemeClr val="tx1">
              <a:lumMod val="75000"/>
              <a:lumOff val="25000"/>
            </a:schemeClr>
          </a:solidFill>
          <a:latin typeface="Arial" pitchFamily="34" charset="0"/>
          <a:ea typeface="+mn-ea"/>
          <a:cs typeface="Arial" pitchFamily="34" charset="0"/>
        </a:defRPr>
      </a:lvl2pPr>
      <a:lvl3pPr marL="1143000" indent="-228600" algn="l" defTabSz="914400" rtl="0" eaLnBrk="1" latinLnBrk="0" hangingPunct="1">
        <a:spcBef>
          <a:spcPct val="20000"/>
        </a:spcBef>
        <a:buClr>
          <a:schemeClr val="accent1">
            <a:lumMod val="75000"/>
          </a:schemeClr>
        </a:buClr>
        <a:buFont typeface="Arial" pitchFamily="34" charset="0"/>
        <a:buChar char="•"/>
        <a:defRPr sz="2000" kern="1200">
          <a:solidFill>
            <a:schemeClr val="tx1">
              <a:lumMod val="75000"/>
              <a:lumOff val="25000"/>
            </a:schemeClr>
          </a:solidFill>
          <a:latin typeface="Arial" pitchFamily="34" charset="0"/>
          <a:ea typeface="+mn-ea"/>
          <a:cs typeface="Arial" pitchFamily="34" charset="0"/>
        </a:defRPr>
      </a:lvl3pPr>
      <a:lvl4pPr marL="1600200" indent="-228600" algn="l" defTabSz="914400" rtl="0" eaLnBrk="1" latinLnBrk="0" hangingPunct="1">
        <a:spcBef>
          <a:spcPct val="20000"/>
        </a:spcBef>
        <a:buClr>
          <a:schemeClr val="accent1">
            <a:lumMod val="75000"/>
          </a:schemeClr>
        </a:buClr>
        <a:buFont typeface="Arial" pitchFamily="34" charset="0"/>
        <a:buChar char="–"/>
        <a:defRPr sz="1800" kern="1200">
          <a:solidFill>
            <a:schemeClr val="tx1">
              <a:lumMod val="75000"/>
              <a:lumOff val="25000"/>
            </a:schemeClr>
          </a:solidFill>
          <a:latin typeface="Arial" pitchFamily="34" charset="0"/>
          <a:ea typeface="+mn-ea"/>
          <a:cs typeface="Arial" pitchFamily="34" charset="0"/>
        </a:defRPr>
      </a:lvl4pPr>
      <a:lvl5pPr marL="2057400" indent="-228600" algn="l" defTabSz="914400" rtl="0" eaLnBrk="1" latinLnBrk="0" hangingPunct="1">
        <a:spcBef>
          <a:spcPct val="20000"/>
        </a:spcBef>
        <a:buClr>
          <a:schemeClr val="accent1">
            <a:lumMod val="75000"/>
          </a:schemeClr>
        </a:buClr>
        <a:buFont typeface="Arial" pitchFamily="34" charset="0"/>
        <a:buChar char="»"/>
        <a:defRPr sz="1800" kern="1200">
          <a:solidFill>
            <a:schemeClr val="tx1">
              <a:lumMod val="75000"/>
              <a:lumOff val="25000"/>
            </a:schemeClr>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42951"/>
            <a:ext cx="7772400" cy="1676400"/>
          </a:xfrm>
        </p:spPr>
        <p:txBody>
          <a:bodyPr>
            <a:normAutofit/>
          </a:bodyPr>
          <a:lstStyle/>
          <a:p>
            <a:r>
              <a:rPr lang="en-US" dirty="0"/>
              <a:t>U. T. System GASB 87/Planon Implementation</a:t>
            </a:r>
            <a:br>
              <a:rPr lang="en-US" dirty="0"/>
            </a:br>
            <a:endParaRPr lang="en-US" dirty="0"/>
          </a:p>
        </p:txBody>
      </p:sp>
      <p:sp>
        <p:nvSpPr>
          <p:cNvPr id="4" name="Text Placeholder 3"/>
          <p:cNvSpPr>
            <a:spLocks noGrp="1"/>
          </p:cNvSpPr>
          <p:nvPr>
            <p:ph type="body" sz="quarter" idx="10"/>
          </p:nvPr>
        </p:nvSpPr>
        <p:spPr>
          <a:xfrm>
            <a:off x="685800" y="2190750"/>
            <a:ext cx="7772400" cy="1143000"/>
          </a:xfrm>
        </p:spPr>
        <p:txBody>
          <a:bodyPr>
            <a:normAutofit/>
          </a:bodyPr>
          <a:lstStyle/>
          <a:p>
            <a:endParaRPr lang="en-US" dirty="0"/>
          </a:p>
          <a:p>
            <a:r>
              <a:rPr lang="en-US" dirty="0"/>
              <a:t>Dana Malone and Marili Cavazos</a:t>
            </a:r>
          </a:p>
        </p:txBody>
      </p:sp>
    </p:spTree>
    <p:extLst>
      <p:ext uri="{BB962C8B-B14F-4D97-AF65-F5344CB8AC3E}">
        <p14:creationId xmlns:p14="http://schemas.microsoft.com/office/powerpoint/2010/main" val="11101069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9550"/>
            <a:ext cx="8382000" cy="457199"/>
          </a:xfrm>
        </p:spPr>
        <p:txBody>
          <a:bodyPr>
            <a:noAutofit/>
          </a:bodyPr>
          <a:lstStyle/>
          <a:p>
            <a:r>
              <a:rPr lang="en-US" dirty="0"/>
              <a:t>GASB Statement No. 87, Leases</a:t>
            </a:r>
            <a:endParaRPr lang="en-US" i="1" dirty="0"/>
          </a:p>
        </p:txBody>
      </p:sp>
      <p:sp>
        <p:nvSpPr>
          <p:cNvPr id="3" name="Content Placeholder 2"/>
          <p:cNvSpPr>
            <a:spLocks noGrp="1"/>
          </p:cNvSpPr>
          <p:nvPr>
            <p:ph idx="1"/>
          </p:nvPr>
        </p:nvSpPr>
        <p:spPr>
          <a:xfrm>
            <a:off x="457200" y="819150"/>
            <a:ext cx="6629400" cy="3429000"/>
          </a:xfrm>
        </p:spPr>
        <p:txBody>
          <a:bodyPr>
            <a:normAutofit lnSpcReduction="10000"/>
          </a:bodyPr>
          <a:lstStyle/>
          <a:p>
            <a:r>
              <a:rPr lang="en-US" dirty="0"/>
              <a:t>Since we are audited, we had to prove to the auditors that our immaterial leases were in fact immaterial </a:t>
            </a:r>
          </a:p>
          <a:p>
            <a:r>
              <a:rPr lang="en-US" dirty="0"/>
              <a:t>We had Planon compute the NPV for each lease and flag any that fell under $100K as immaterial</a:t>
            </a:r>
          </a:p>
          <a:p>
            <a:r>
              <a:rPr lang="en-US" dirty="0"/>
              <a:t>Accounting entries are only produced for material leases, but we can run reports on immaterial leases for auditors</a:t>
            </a:r>
          </a:p>
        </p:txBody>
      </p:sp>
      <p:sp>
        <p:nvSpPr>
          <p:cNvPr id="4" name="Slide Number Placeholder 3"/>
          <p:cNvSpPr>
            <a:spLocks noGrp="1"/>
          </p:cNvSpPr>
          <p:nvPr>
            <p:ph type="sldNum" sz="quarter" idx="4"/>
          </p:nvPr>
        </p:nvSpPr>
        <p:spPr/>
        <p:txBody>
          <a:bodyPr/>
          <a:lstStyle/>
          <a:p>
            <a:fld id="{A7EE2453-3BC3-4CDC-BBD4-144194DC3BDD}" type="slidenum">
              <a:rPr lang="en-US" smtClean="0"/>
              <a:pPr/>
              <a:t>10</a:t>
            </a:fld>
            <a:endParaRPr lang="en-US" dirty="0"/>
          </a:p>
        </p:txBody>
      </p:sp>
    </p:spTree>
    <p:extLst>
      <p:ext uri="{BB962C8B-B14F-4D97-AF65-F5344CB8AC3E}">
        <p14:creationId xmlns:p14="http://schemas.microsoft.com/office/powerpoint/2010/main" val="8727284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9550"/>
            <a:ext cx="8382000" cy="457199"/>
          </a:xfrm>
        </p:spPr>
        <p:txBody>
          <a:bodyPr>
            <a:noAutofit/>
          </a:bodyPr>
          <a:lstStyle/>
          <a:p>
            <a:r>
              <a:rPr lang="en-US" dirty="0"/>
              <a:t>GASB Statement No. 87, Leases</a:t>
            </a:r>
            <a:endParaRPr lang="en-US" i="1" dirty="0"/>
          </a:p>
        </p:txBody>
      </p:sp>
      <p:sp>
        <p:nvSpPr>
          <p:cNvPr id="3" name="Content Placeholder 2"/>
          <p:cNvSpPr>
            <a:spLocks noGrp="1"/>
          </p:cNvSpPr>
          <p:nvPr>
            <p:ph idx="1"/>
          </p:nvPr>
        </p:nvSpPr>
        <p:spPr>
          <a:xfrm>
            <a:off x="457200" y="819150"/>
            <a:ext cx="6629400" cy="3429000"/>
          </a:xfrm>
        </p:spPr>
        <p:txBody>
          <a:bodyPr>
            <a:normAutofit lnSpcReduction="10000"/>
          </a:bodyPr>
          <a:lstStyle/>
          <a:p>
            <a:r>
              <a:rPr lang="en-US" dirty="0"/>
              <a:t>We close leases monthly in Planon to generate journal entries that interface with PeopleSoft</a:t>
            </a:r>
          </a:p>
          <a:p>
            <a:r>
              <a:rPr lang="en-US" dirty="0"/>
              <a:t>Now that GASB moved the effective date of GASB 87, we post and unpost monthly until next fiscal year</a:t>
            </a:r>
          </a:p>
          <a:p>
            <a:r>
              <a:rPr lang="en-US" dirty="0"/>
              <a:t>Don’t underestimate the time needed to be sure the interfaces work, because that took more time than anticipated</a:t>
            </a:r>
          </a:p>
        </p:txBody>
      </p:sp>
      <p:sp>
        <p:nvSpPr>
          <p:cNvPr id="4" name="Slide Number Placeholder 3"/>
          <p:cNvSpPr>
            <a:spLocks noGrp="1"/>
          </p:cNvSpPr>
          <p:nvPr>
            <p:ph type="sldNum" sz="quarter" idx="4"/>
          </p:nvPr>
        </p:nvSpPr>
        <p:spPr/>
        <p:txBody>
          <a:bodyPr/>
          <a:lstStyle/>
          <a:p>
            <a:fld id="{A7EE2453-3BC3-4CDC-BBD4-144194DC3BDD}" type="slidenum">
              <a:rPr lang="en-US" smtClean="0"/>
              <a:pPr/>
              <a:t>11</a:t>
            </a:fld>
            <a:endParaRPr lang="en-US" dirty="0"/>
          </a:p>
        </p:txBody>
      </p:sp>
    </p:spTree>
    <p:extLst>
      <p:ext uri="{BB962C8B-B14F-4D97-AF65-F5344CB8AC3E}">
        <p14:creationId xmlns:p14="http://schemas.microsoft.com/office/powerpoint/2010/main" val="29828921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9550"/>
            <a:ext cx="8382000" cy="457199"/>
          </a:xfrm>
        </p:spPr>
        <p:txBody>
          <a:bodyPr>
            <a:noAutofit/>
          </a:bodyPr>
          <a:lstStyle/>
          <a:p>
            <a:r>
              <a:rPr lang="en-US" dirty="0"/>
              <a:t>GASB Statement No. 87, Leases</a:t>
            </a:r>
            <a:endParaRPr lang="en-US" i="1" dirty="0"/>
          </a:p>
        </p:txBody>
      </p:sp>
      <p:sp>
        <p:nvSpPr>
          <p:cNvPr id="3" name="Content Placeholder 2"/>
          <p:cNvSpPr>
            <a:spLocks noGrp="1"/>
          </p:cNvSpPr>
          <p:nvPr>
            <p:ph idx="1"/>
          </p:nvPr>
        </p:nvSpPr>
        <p:spPr>
          <a:xfrm>
            <a:off x="457200" y="819150"/>
            <a:ext cx="6629400" cy="3429000"/>
          </a:xfrm>
        </p:spPr>
        <p:txBody>
          <a:bodyPr>
            <a:normAutofit fontScale="85000" lnSpcReduction="20000"/>
          </a:bodyPr>
          <a:lstStyle/>
          <a:p>
            <a:r>
              <a:rPr lang="en-US" dirty="0"/>
              <a:t>We benefitted by implementing the software early and allowing more time to practice lease modifications, applying options, and terminations</a:t>
            </a:r>
          </a:p>
          <a:p>
            <a:r>
              <a:rPr lang="en-US" dirty="0"/>
              <a:t>What was unanticipated was the amount time required for system maintenance (upgrades and refreshes). For other software like PeopleSoft, the IT department handles the maintenance. Our PM is on contract to handle this for us. This will be an issue with any software.</a:t>
            </a:r>
          </a:p>
          <a:p>
            <a:r>
              <a:rPr lang="en-US" dirty="0"/>
              <a:t>We also did not anticipate how much of Marili’s time would be required going forward for this GASB Statement.</a:t>
            </a:r>
          </a:p>
        </p:txBody>
      </p:sp>
      <p:sp>
        <p:nvSpPr>
          <p:cNvPr id="4" name="Slide Number Placeholder 3"/>
          <p:cNvSpPr>
            <a:spLocks noGrp="1"/>
          </p:cNvSpPr>
          <p:nvPr>
            <p:ph type="sldNum" sz="quarter" idx="4"/>
          </p:nvPr>
        </p:nvSpPr>
        <p:spPr/>
        <p:txBody>
          <a:bodyPr/>
          <a:lstStyle/>
          <a:p>
            <a:fld id="{A7EE2453-3BC3-4CDC-BBD4-144194DC3BDD}" type="slidenum">
              <a:rPr lang="en-US" smtClean="0"/>
              <a:pPr/>
              <a:t>12</a:t>
            </a:fld>
            <a:endParaRPr lang="en-US" dirty="0"/>
          </a:p>
        </p:txBody>
      </p:sp>
    </p:spTree>
    <p:extLst>
      <p:ext uri="{BB962C8B-B14F-4D97-AF65-F5344CB8AC3E}">
        <p14:creationId xmlns:p14="http://schemas.microsoft.com/office/powerpoint/2010/main" val="23499099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a:xfrm>
            <a:off x="466928" y="1352550"/>
            <a:ext cx="8229600" cy="1066800"/>
          </a:xfrm>
        </p:spPr>
        <p:txBody>
          <a:bodyPr>
            <a:normAutofit/>
          </a:bodyPr>
          <a:lstStyle/>
          <a:p>
            <a:pPr algn="ctr"/>
            <a:r>
              <a:rPr lang="en-US" sz="4000" dirty="0"/>
              <a:t>Questions? </a:t>
            </a:r>
          </a:p>
        </p:txBody>
      </p:sp>
      <p:sp>
        <p:nvSpPr>
          <p:cNvPr id="4" name="Slide Number Placeholder 3"/>
          <p:cNvSpPr>
            <a:spLocks noGrp="1"/>
          </p:cNvSpPr>
          <p:nvPr>
            <p:ph type="sldNum" sz="quarter" idx="12"/>
          </p:nvPr>
        </p:nvSpPr>
        <p:spPr/>
        <p:txBody>
          <a:bodyPr/>
          <a:lstStyle/>
          <a:p>
            <a:fld id="{A7EE2453-3BC3-4CDC-BBD4-144194DC3BDD}" type="slidenum">
              <a:rPr lang="en-US" smtClean="0"/>
              <a:pPr/>
              <a:t>13</a:t>
            </a:fld>
            <a:endParaRPr lang="en-US" dirty="0"/>
          </a:p>
        </p:txBody>
      </p:sp>
    </p:spTree>
    <p:extLst>
      <p:ext uri="{BB962C8B-B14F-4D97-AF65-F5344CB8AC3E}">
        <p14:creationId xmlns:p14="http://schemas.microsoft.com/office/powerpoint/2010/main" val="6472567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9550"/>
            <a:ext cx="8382000" cy="457199"/>
          </a:xfrm>
        </p:spPr>
        <p:txBody>
          <a:bodyPr>
            <a:noAutofit/>
          </a:bodyPr>
          <a:lstStyle/>
          <a:p>
            <a:r>
              <a:rPr lang="en-US" dirty="0"/>
              <a:t>GASB Statement No. 87, Leases</a:t>
            </a:r>
            <a:endParaRPr lang="en-US" i="1" dirty="0"/>
          </a:p>
        </p:txBody>
      </p:sp>
      <p:sp>
        <p:nvSpPr>
          <p:cNvPr id="3" name="Content Placeholder 2"/>
          <p:cNvSpPr>
            <a:spLocks noGrp="1"/>
          </p:cNvSpPr>
          <p:nvPr>
            <p:ph idx="1"/>
          </p:nvPr>
        </p:nvSpPr>
        <p:spPr>
          <a:xfrm>
            <a:off x="457200" y="819150"/>
            <a:ext cx="6629400" cy="3429000"/>
          </a:xfrm>
        </p:spPr>
        <p:txBody>
          <a:bodyPr>
            <a:normAutofit fontScale="92500"/>
          </a:bodyPr>
          <a:lstStyle/>
          <a:p>
            <a:r>
              <a:rPr lang="en-US" dirty="0"/>
              <a:t>First begin considering software that you will use</a:t>
            </a:r>
          </a:p>
          <a:p>
            <a:r>
              <a:rPr lang="en-US" dirty="0"/>
              <a:t>We ruled out PeopleSoft and other software solutions with no lessor side or those that would not be ready for our timeframe</a:t>
            </a:r>
          </a:p>
          <a:p>
            <a:r>
              <a:rPr lang="en-US" dirty="0"/>
              <a:t>We reviewed AMT, UGAAP, CCH and Planon in the RFP process because they were the only ones who responded to our RFP. </a:t>
            </a:r>
          </a:p>
          <a:p>
            <a:r>
              <a:rPr lang="en-US" dirty="0"/>
              <a:t>Downside of implementing software early is less options available</a:t>
            </a:r>
          </a:p>
        </p:txBody>
      </p:sp>
      <p:sp>
        <p:nvSpPr>
          <p:cNvPr id="4" name="Slide Number Placeholder 3"/>
          <p:cNvSpPr>
            <a:spLocks noGrp="1"/>
          </p:cNvSpPr>
          <p:nvPr>
            <p:ph type="sldNum" sz="quarter" idx="4"/>
          </p:nvPr>
        </p:nvSpPr>
        <p:spPr/>
        <p:txBody>
          <a:bodyPr/>
          <a:lstStyle/>
          <a:p>
            <a:fld id="{A7EE2453-3BC3-4CDC-BBD4-144194DC3BDD}" type="slidenum">
              <a:rPr lang="en-US" smtClean="0"/>
              <a:pPr/>
              <a:t>2</a:t>
            </a:fld>
            <a:endParaRPr lang="en-US" dirty="0"/>
          </a:p>
        </p:txBody>
      </p:sp>
    </p:spTree>
    <p:extLst>
      <p:ext uri="{BB962C8B-B14F-4D97-AF65-F5344CB8AC3E}">
        <p14:creationId xmlns:p14="http://schemas.microsoft.com/office/powerpoint/2010/main" val="23573137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D90FB1-A8E4-4057-8517-3CC4D89A1BC6}"/>
              </a:ext>
            </a:extLst>
          </p:cNvPr>
          <p:cNvSpPr>
            <a:spLocks noGrp="1"/>
          </p:cNvSpPr>
          <p:nvPr>
            <p:ph type="title"/>
          </p:nvPr>
        </p:nvSpPr>
        <p:spPr>
          <a:xfrm>
            <a:off x="457200" y="209550"/>
            <a:ext cx="8229600" cy="533400"/>
          </a:xfrm>
        </p:spPr>
        <p:txBody>
          <a:bodyPr/>
          <a:lstStyle/>
          <a:p>
            <a:r>
              <a:rPr lang="en-US" dirty="0"/>
              <a:t>GASB Statement No. 87, Leases</a:t>
            </a:r>
          </a:p>
        </p:txBody>
      </p:sp>
      <p:sp>
        <p:nvSpPr>
          <p:cNvPr id="3" name="Content Placeholder 2">
            <a:extLst>
              <a:ext uri="{FF2B5EF4-FFF2-40B4-BE49-F238E27FC236}">
                <a16:creationId xmlns:a16="http://schemas.microsoft.com/office/drawing/2014/main" id="{B42BD170-BCFC-441C-80E1-E84493B4EE5D}"/>
              </a:ext>
            </a:extLst>
          </p:cNvPr>
          <p:cNvSpPr>
            <a:spLocks noGrp="1"/>
          </p:cNvSpPr>
          <p:nvPr>
            <p:ph idx="1"/>
          </p:nvPr>
        </p:nvSpPr>
        <p:spPr>
          <a:xfrm>
            <a:off x="457200" y="819150"/>
            <a:ext cx="8229600" cy="3581400"/>
          </a:xfrm>
        </p:spPr>
        <p:txBody>
          <a:bodyPr>
            <a:normAutofit fontScale="92500"/>
          </a:bodyPr>
          <a:lstStyle/>
          <a:p>
            <a:r>
              <a:rPr lang="en-US" dirty="0"/>
              <a:t>Step #1 is identifying your population</a:t>
            </a:r>
          </a:p>
          <a:p>
            <a:r>
              <a:rPr lang="en-US" dirty="0"/>
              <a:t>We were fortunate enough at System Administration to have Content Navigator where all non-real estate contracts are stored</a:t>
            </a:r>
          </a:p>
          <a:p>
            <a:r>
              <a:rPr lang="en-US" dirty="0"/>
              <a:t>System Administration was also fortunate for all real estate contracts to go through Real Estate Office</a:t>
            </a:r>
          </a:p>
          <a:p>
            <a:r>
              <a:rPr lang="en-US" dirty="0"/>
              <a:t>Unfortunately, System Administration has lots of lessor leases</a:t>
            </a:r>
          </a:p>
          <a:p>
            <a:r>
              <a:rPr lang="en-US" dirty="0"/>
              <a:t>Institutions had a mixed bag of central and decentralized leases, which makes it harder to identify your population </a:t>
            </a:r>
          </a:p>
        </p:txBody>
      </p:sp>
      <p:sp>
        <p:nvSpPr>
          <p:cNvPr id="4" name="Slide Number Placeholder 3">
            <a:extLst>
              <a:ext uri="{FF2B5EF4-FFF2-40B4-BE49-F238E27FC236}">
                <a16:creationId xmlns:a16="http://schemas.microsoft.com/office/drawing/2014/main" id="{B58DC62B-5069-418F-B04C-54AB7A55A179}"/>
              </a:ext>
            </a:extLst>
          </p:cNvPr>
          <p:cNvSpPr>
            <a:spLocks noGrp="1"/>
          </p:cNvSpPr>
          <p:nvPr>
            <p:ph type="sldNum" sz="quarter" idx="4"/>
          </p:nvPr>
        </p:nvSpPr>
        <p:spPr/>
        <p:txBody>
          <a:bodyPr/>
          <a:lstStyle/>
          <a:p>
            <a:fld id="{A7EE2453-3BC3-4CDC-BBD4-144194DC3BDD}" type="slidenum">
              <a:rPr lang="en-US" smtClean="0"/>
              <a:pPr/>
              <a:t>3</a:t>
            </a:fld>
            <a:endParaRPr lang="en-US" dirty="0"/>
          </a:p>
        </p:txBody>
      </p:sp>
    </p:spTree>
    <p:extLst>
      <p:ext uri="{BB962C8B-B14F-4D97-AF65-F5344CB8AC3E}">
        <p14:creationId xmlns:p14="http://schemas.microsoft.com/office/powerpoint/2010/main" val="4429813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D90FB1-A8E4-4057-8517-3CC4D89A1BC6}"/>
              </a:ext>
            </a:extLst>
          </p:cNvPr>
          <p:cNvSpPr>
            <a:spLocks noGrp="1"/>
          </p:cNvSpPr>
          <p:nvPr>
            <p:ph type="title"/>
          </p:nvPr>
        </p:nvSpPr>
        <p:spPr>
          <a:xfrm>
            <a:off x="457200" y="209550"/>
            <a:ext cx="8229600" cy="533400"/>
          </a:xfrm>
        </p:spPr>
        <p:txBody>
          <a:bodyPr/>
          <a:lstStyle/>
          <a:p>
            <a:r>
              <a:rPr lang="en-US" dirty="0"/>
              <a:t>GASB Statement No. 87, Leases</a:t>
            </a:r>
          </a:p>
        </p:txBody>
      </p:sp>
      <p:sp>
        <p:nvSpPr>
          <p:cNvPr id="3" name="Content Placeholder 2">
            <a:extLst>
              <a:ext uri="{FF2B5EF4-FFF2-40B4-BE49-F238E27FC236}">
                <a16:creationId xmlns:a16="http://schemas.microsoft.com/office/drawing/2014/main" id="{B42BD170-BCFC-441C-80E1-E84493B4EE5D}"/>
              </a:ext>
            </a:extLst>
          </p:cNvPr>
          <p:cNvSpPr>
            <a:spLocks noGrp="1"/>
          </p:cNvSpPr>
          <p:nvPr>
            <p:ph idx="1"/>
          </p:nvPr>
        </p:nvSpPr>
        <p:spPr>
          <a:xfrm>
            <a:off x="457200" y="819150"/>
            <a:ext cx="8229600" cy="3581400"/>
          </a:xfrm>
        </p:spPr>
        <p:txBody>
          <a:bodyPr>
            <a:normAutofit fontScale="85000" lnSpcReduction="20000"/>
          </a:bodyPr>
          <a:lstStyle/>
          <a:p>
            <a:r>
              <a:rPr lang="en-US" dirty="0"/>
              <a:t>Once we identified our population, we broke it down into the following buckets</a:t>
            </a:r>
          </a:p>
          <a:p>
            <a:pPr lvl="1"/>
            <a:r>
              <a:rPr lang="en-US" dirty="0"/>
              <a:t>Commodities</a:t>
            </a:r>
          </a:p>
          <a:p>
            <a:pPr lvl="1"/>
            <a:r>
              <a:rPr lang="en-US" dirty="0"/>
              <a:t>Construction</a:t>
            </a:r>
          </a:p>
          <a:p>
            <a:pPr lvl="1"/>
            <a:r>
              <a:rPr lang="en-US" dirty="0"/>
              <a:t>Hotel Event</a:t>
            </a:r>
          </a:p>
          <a:p>
            <a:pPr lvl="1"/>
            <a:r>
              <a:rPr lang="en-US" dirty="0"/>
              <a:t>Insurance</a:t>
            </a:r>
          </a:p>
          <a:p>
            <a:pPr lvl="1"/>
            <a:r>
              <a:rPr lang="en-US" dirty="0"/>
              <a:t>Services (look for embedded leases)</a:t>
            </a:r>
          </a:p>
          <a:p>
            <a:pPr lvl="1"/>
            <a:r>
              <a:rPr lang="en-US" dirty="0">
                <a:solidFill>
                  <a:srgbClr val="FF0000"/>
                </a:solidFill>
              </a:rPr>
              <a:t>Leased equipment </a:t>
            </a:r>
          </a:p>
          <a:p>
            <a:pPr lvl="1"/>
            <a:r>
              <a:rPr lang="en-US" dirty="0">
                <a:solidFill>
                  <a:srgbClr val="FF0000"/>
                </a:solidFill>
              </a:rPr>
              <a:t>Leased space</a:t>
            </a:r>
          </a:p>
          <a:p>
            <a:pPr lvl="1"/>
            <a:r>
              <a:rPr lang="en-US" dirty="0">
                <a:solidFill>
                  <a:srgbClr val="FF0000"/>
                </a:solidFill>
              </a:rPr>
              <a:t>MOUs</a:t>
            </a:r>
          </a:p>
          <a:p>
            <a:pPr lvl="1"/>
            <a:r>
              <a:rPr lang="en-US" dirty="0">
                <a:solidFill>
                  <a:srgbClr val="FFC000"/>
                </a:solidFill>
              </a:rPr>
              <a:t>Online Data Service</a:t>
            </a:r>
          </a:p>
          <a:p>
            <a:pPr lvl="1"/>
            <a:r>
              <a:rPr lang="en-US" dirty="0">
                <a:solidFill>
                  <a:srgbClr val="FFC000"/>
                </a:solidFill>
              </a:rPr>
              <a:t>Software Cloud-Based</a:t>
            </a:r>
          </a:p>
          <a:p>
            <a:pPr lvl="1"/>
            <a:r>
              <a:rPr lang="en-US" dirty="0">
                <a:solidFill>
                  <a:srgbClr val="FFC000"/>
                </a:solidFill>
              </a:rPr>
              <a:t>Software PC Server Based</a:t>
            </a:r>
          </a:p>
        </p:txBody>
      </p:sp>
      <p:sp>
        <p:nvSpPr>
          <p:cNvPr id="4" name="Slide Number Placeholder 3">
            <a:extLst>
              <a:ext uri="{FF2B5EF4-FFF2-40B4-BE49-F238E27FC236}">
                <a16:creationId xmlns:a16="http://schemas.microsoft.com/office/drawing/2014/main" id="{B58DC62B-5069-418F-B04C-54AB7A55A179}"/>
              </a:ext>
            </a:extLst>
          </p:cNvPr>
          <p:cNvSpPr>
            <a:spLocks noGrp="1"/>
          </p:cNvSpPr>
          <p:nvPr>
            <p:ph type="sldNum" sz="quarter" idx="4"/>
          </p:nvPr>
        </p:nvSpPr>
        <p:spPr/>
        <p:txBody>
          <a:bodyPr/>
          <a:lstStyle/>
          <a:p>
            <a:fld id="{A7EE2453-3BC3-4CDC-BBD4-144194DC3BDD}" type="slidenum">
              <a:rPr lang="en-US" smtClean="0"/>
              <a:pPr/>
              <a:t>4</a:t>
            </a:fld>
            <a:endParaRPr lang="en-US" dirty="0"/>
          </a:p>
        </p:txBody>
      </p:sp>
    </p:spTree>
    <p:extLst>
      <p:ext uri="{BB962C8B-B14F-4D97-AF65-F5344CB8AC3E}">
        <p14:creationId xmlns:p14="http://schemas.microsoft.com/office/powerpoint/2010/main" val="38660182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8B2803-747F-46DB-BA2E-2BBF0AF7D40B}"/>
              </a:ext>
            </a:extLst>
          </p:cNvPr>
          <p:cNvSpPr>
            <a:spLocks noGrp="1"/>
          </p:cNvSpPr>
          <p:nvPr>
            <p:ph type="title"/>
          </p:nvPr>
        </p:nvSpPr>
        <p:spPr>
          <a:xfrm>
            <a:off x="457200" y="209550"/>
            <a:ext cx="8229600" cy="533400"/>
          </a:xfrm>
        </p:spPr>
        <p:txBody>
          <a:bodyPr/>
          <a:lstStyle/>
          <a:p>
            <a:r>
              <a:rPr lang="en-US" dirty="0"/>
              <a:t>GASB Statement No. 87, Leases</a:t>
            </a:r>
          </a:p>
        </p:txBody>
      </p:sp>
      <p:sp>
        <p:nvSpPr>
          <p:cNvPr id="3" name="Content Placeholder 2">
            <a:extLst>
              <a:ext uri="{FF2B5EF4-FFF2-40B4-BE49-F238E27FC236}">
                <a16:creationId xmlns:a16="http://schemas.microsoft.com/office/drawing/2014/main" id="{C8EB4559-4FF9-499B-961C-B264C47987CB}"/>
              </a:ext>
            </a:extLst>
          </p:cNvPr>
          <p:cNvSpPr>
            <a:spLocks noGrp="1"/>
          </p:cNvSpPr>
          <p:nvPr>
            <p:ph idx="1"/>
          </p:nvPr>
        </p:nvSpPr>
        <p:spPr>
          <a:xfrm>
            <a:off x="457200" y="742950"/>
            <a:ext cx="8229600" cy="3657600"/>
          </a:xfrm>
        </p:spPr>
        <p:txBody>
          <a:bodyPr>
            <a:normAutofit fontScale="85000" lnSpcReduction="20000"/>
          </a:bodyPr>
          <a:lstStyle/>
          <a:p>
            <a:r>
              <a:rPr lang="en-US" dirty="0"/>
              <a:t>UT System primarily has</a:t>
            </a:r>
          </a:p>
          <a:p>
            <a:pPr lvl="1"/>
            <a:r>
              <a:rPr lang="en-US" dirty="0"/>
              <a:t>Copiers</a:t>
            </a:r>
          </a:p>
          <a:p>
            <a:pPr lvl="1"/>
            <a:r>
              <a:rPr lang="en-US" dirty="0"/>
              <a:t>PC’s</a:t>
            </a:r>
          </a:p>
          <a:p>
            <a:pPr lvl="1"/>
            <a:r>
              <a:rPr lang="en-US" dirty="0"/>
              <a:t>Vehicles</a:t>
            </a:r>
          </a:p>
          <a:p>
            <a:pPr lvl="1"/>
            <a:r>
              <a:rPr lang="en-US" dirty="0"/>
              <a:t>Leased space – lessee and lessor </a:t>
            </a:r>
          </a:p>
          <a:p>
            <a:pPr lvl="1"/>
            <a:r>
              <a:rPr lang="en-US" dirty="0"/>
              <a:t>Ground Leases</a:t>
            </a:r>
          </a:p>
          <a:p>
            <a:pPr marL="342900" lvl="1" indent="-342900">
              <a:buFont typeface="Arial" pitchFamily="34" charset="0"/>
              <a:buChar char="•"/>
            </a:pPr>
            <a:r>
              <a:rPr lang="en-US" sz="2400" dirty="0"/>
              <a:t>Excluded leases due to following reasons</a:t>
            </a:r>
          </a:p>
          <a:p>
            <a:pPr lvl="1"/>
            <a:r>
              <a:rPr lang="en-US" dirty="0"/>
              <a:t>Month to Month/Year to Year leases - paragraph 12 cancellable leases</a:t>
            </a:r>
          </a:p>
          <a:p>
            <a:pPr lvl="1"/>
            <a:r>
              <a:rPr lang="en-US" dirty="0"/>
              <a:t>Leases based solely on usage – paragraph 22 based on usage excluded, example parking where amount changes based on usage (disclosure only)</a:t>
            </a:r>
          </a:p>
          <a:p>
            <a:pPr lvl="1"/>
            <a:r>
              <a:rPr lang="en-US" dirty="0"/>
              <a:t>Short-term leases – paragraph 16</a:t>
            </a:r>
          </a:p>
          <a:p>
            <a:pPr lvl="1"/>
            <a:r>
              <a:rPr lang="en-US" dirty="0"/>
              <a:t>MOUs with no term – indefinite</a:t>
            </a:r>
          </a:p>
          <a:p>
            <a:pPr lvl="1"/>
            <a:r>
              <a:rPr lang="en-US" dirty="0"/>
              <a:t>Interdepartmental leases</a:t>
            </a:r>
          </a:p>
          <a:p>
            <a:pPr lvl="1"/>
            <a:endParaRPr lang="en-US" dirty="0"/>
          </a:p>
        </p:txBody>
      </p:sp>
      <p:sp>
        <p:nvSpPr>
          <p:cNvPr id="4" name="Slide Number Placeholder 3">
            <a:extLst>
              <a:ext uri="{FF2B5EF4-FFF2-40B4-BE49-F238E27FC236}">
                <a16:creationId xmlns:a16="http://schemas.microsoft.com/office/drawing/2014/main" id="{EB7B614E-2BEE-443B-B974-BBB1ED82A1D4}"/>
              </a:ext>
            </a:extLst>
          </p:cNvPr>
          <p:cNvSpPr>
            <a:spLocks noGrp="1"/>
          </p:cNvSpPr>
          <p:nvPr>
            <p:ph type="sldNum" sz="quarter" idx="4"/>
          </p:nvPr>
        </p:nvSpPr>
        <p:spPr/>
        <p:txBody>
          <a:bodyPr/>
          <a:lstStyle/>
          <a:p>
            <a:fld id="{A7EE2453-3BC3-4CDC-BBD4-144194DC3BDD}" type="slidenum">
              <a:rPr lang="en-US" smtClean="0"/>
              <a:pPr/>
              <a:t>5</a:t>
            </a:fld>
            <a:endParaRPr lang="en-US" dirty="0"/>
          </a:p>
        </p:txBody>
      </p:sp>
    </p:spTree>
    <p:extLst>
      <p:ext uri="{BB962C8B-B14F-4D97-AF65-F5344CB8AC3E}">
        <p14:creationId xmlns:p14="http://schemas.microsoft.com/office/powerpoint/2010/main" val="19924096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FF3039-0499-4D18-8A9C-6F326327041E}"/>
              </a:ext>
            </a:extLst>
          </p:cNvPr>
          <p:cNvSpPr>
            <a:spLocks noGrp="1"/>
          </p:cNvSpPr>
          <p:nvPr>
            <p:ph type="title"/>
          </p:nvPr>
        </p:nvSpPr>
        <p:spPr>
          <a:xfrm>
            <a:off x="457200" y="209550"/>
            <a:ext cx="8229600" cy="533400"/>
          </a:xfrm>
        </p:spPr>
        <p:txBody>
          <a:bodyPr/>
          <a:lstStyle/>
          <a:p>
            <a:r>
              <a:rPr lang="en-US" dirty="0"/>
              <a:t>GASB Statement No. 87, Leases</a:t>
            </a:r>
          </a:p>
        </p:txBody>
      </p:sp>
      <p:sp>
        <p:nvSpPr>
          <p:cNvPr id="3" name="Content Placeholder 2">
            <a:extLst>
              <a:ext uri="{FF2B5EF4-FFF2-40B4-BE49-F238E27FC236}">
                <a16:creationId xmlns:a16="http://schemas.microsoft.com/office/drawing/2014/main" id="{AF2E16D7-65D1-4FFE-8F7A-0DE4FE2004E6}"/>
              </a:ext>
            </a:extLst>
          </p:cNvPr>
          <p:cNvSpPr>
            <a:spLocks noGrp="1"/>
          </p:cNvSpPr>
          <p:nvPr>
            <p:ph idx="1"/>
          </p:nvPr>
        </p:nvSpPr>
        <p:spPr>
          <a:xfrm>
            <a:off x="457200" y="742950"/>
            <a:ext cx="8229600" cy="3657600"/>
          </a:xfrm>
        </p:spPr>
        <p:txBody>
          <a:bodyPr>
            <a:normAutofit/>
          </a:bodyPr>
          <a:lstStyle/>
          <a:p>
            <a:r>
              <a:rPr lang="en-US" dirty="0"/>
              <a:t>Issues we identified with our leases</a:t>
            </a:r>
          </a:p>
          <a:p>
            <a:pPr lvl="1"/>
            <a:r>
              <a:rPr lang="en-US" dirty="0"/>
              <a:t>Embedded leases – example, buy coffee supplies get coffee machines free and buy sandwiches get vending cooler free</a:t>
            </a:r>
          </a:p>
          <a:p>
            <a:pPr lvl="1"/>
            <a:r>
              <a:rPr lang="en-US" dirty="0"/>
              <a:t>Parking revenues where number of staff and receipt varies monthly</a:t>
            </a:r>
          </a:p>
          <a:p>
            <a:pPr lvl="1"/>
            <a:r>
              <a:rPr lang="en-US" dirty="0"/>
              <a:t>Rental of copiers includes card reader software with separate software contract – included copiers, but not software due to exclusion</a:t>
            </a:r>
          </a:p>
        </p:txBody>
      </p:sp>
      <p:sp>
        <p:nvSpPr>
          <p:cNvPr id="4" name="Slide Number Placeholder 3">
            <a:extLst>
              <a:ext uri="{FF2B5EF4-FFF2-40B4-BE49-F238E27FC236}">
                <a16:creationId xmlns:a16="http://schemas.microsoft.com/office/drawing/2014/main" id="{5E55D327-E3AC-4D90-8883-5C54B34CB064}"/>
              </a:ext>
            </a:extLst>
          </p:cNvPr>
          <p:cNvSpPr>
            <a:spLocks noGrp="1"/>
          </p:cNvSpPr>
          <p:nvPr>
            <p:ph type="sldNum" sz="quarter" idx="4"/>
          </p:nvPr>
        </p:nvSpPr>
        <p:spPr/>
        <p:txBody>
          <a:bodyPr/>
          <a:lstStyle/>
          <a:p>
            <a:fld id="{A7EE2453-3BC3-4CDC-BBD4-144194DC3BDD}" type="slidenum">
              <a:rPr lang="en-US" smtClean="0"/>
              <a:pPr/>
              <a:t>6</a:t>
            </a:fld>
            <a:endParaRPr lang="en-US" dirty="0"/>
          </a:p>
        </p:txBody>
      </p:sp>
    </p:spTree>
    <p:extLst>
      <p:ext uri="{BB962C8B-B14F-4D97-AF65-F5344CB8AC3E}">
        <p14:creationId xmlns:p14="http://schemas.microsoft.com/office/powerpoint/2010/main" val="155230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9550"/>
            <a:ext cx="8382000" cy="457199"/>
          </a:xfrm>
        </p:spPr>
        <p:txBody>
          <a:bodyPr>
            <a:noAutofit/>
          </a:bodyPr>
          <a:lstStyle/>
          <a:p>
            <a:r>
              <a:rPr lang="en-US" dirty="0"/>
              <a:t>GASB Statement No. 87, Leases</a:t>
            </a:r>
            <a:endParaRPr lang="en-US" i="1" dirty="0"/>
          </a:p>
        </p:txBody>
      </p:sp>
      <p:sp>
        <p:nvSpPr>
          <p:cNvPr id="3" name="Content Placeholder 2"/>
          <p:cNvSpPr>
            <a:spLocks noGrp="1"/>
          </p:cNvSpPr>
          <p:nvPr>
            <p:ph idx="1"/>
          </p:nvPr>
        </p:nvSpPr>
        <p:spPr>
          <a:xfrm>
            <a:off x="457200" y="819150"/>
            <a:ext cx="6629400" cy="3429000"/>
          </a:xfrm>
        </p:spPr>
        <p:txBody>
          <a:bodyPr>
            <a:normAutofit lnSpcReduction="10000"/>
          </a:bodyPr>
          <a:lstStyle/>
          <a:p>
            <a:r>
              <a:rPr lang="en-US" dirty="0"/>
              <a:t>We created program codes (AKA chartfields) for all lease payments to help us distinguish between short-term and long-term leases </a:t>
            </a:r>
          </a:p>
          <a:p>
            <a:r>
              <a:rPr lang="en-US" dirty="0"/>
              <a:t>We query that information to make sure we had our entire population to validate that we had not missed any leases</a:t>
            </a:r>
          </a:p>
          <a:p>
            <a:r>
              <a:rPr lang="en-US" dirty="0"/>
              <a:t>This is also necessary to validate the lease payments being removed in the journal entries</a:t>
            </a:r>
          </a:p>
        </p:txBody>
      </p:sp>
      <p:sp>
        <p:nvSpPr>
          <p:cNvPr id="4" name="Slide Number Placeholder 3"/>
          <p:cNvSpPr>
            <a:spLocks noGrp="1"/>
          </p:cNvSpPr>
          <p:nvPr>
            <p:ph type="sldNum" sz="quarter" idx="4"/>
          </p:nvPr>
        </p:nvSpPr>
        <p:spPr/>
        <p:txBody>
          <a:bodyPr/>
          <a:lstStyle/>
          <a:p>
            <a:fld id="{A7EE2453-3BC3-4CDC-BBD4-144194DC3BDD}" type="slidenum">
              <a:rPr lang="en-US" smtClean="0"/>
              <a:pPr/>
              <a:t>7</a:t>
            </a:fld>
            <a:endParaRPr lang="en-US" dirty="0"/>
          </a:p>
        </p:txBody>
      </p:sp>
    </p:spTree>
    <p:extLst>
      <p:ext uri="{BB962C8B-B14F-4D97-AF65-F5344CB8AC3E}">
        <p14:creationId xmlns:p14="http://schemas.microsoft.com/office/powerpoint/2010/main" val="41163512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9550"/>
            <a:ext cx="8382000" cy="457199"/>
          </a:xfrm>
        </p:spPr>
        <p:txBody>
          <a:bodyPr>
            <a:noAutofit/>
          </a:bodyPr>
          <a:lstStyle/>
          <a:p>
            <a:r>
              <a:rPr lang="en-US" dirty="0"/>
              <a:t>GASB Statement No. 87, Leases</a:t>
            </a:r>
            <a:endParaRPr lang="en-US" i="1" dirty="0"/>
          </a:p>
        </p:txBody>
      </p:sp>
      <p:sp>
        <p:nvSpPr>
          <p:cNvPr id="3" name="Content Placeholder 2"/>
          <p:cNvSpPr>
            <a:spLocks noGrp="1"/>
          </p:cNvSpPr>
          <p:nvPr>
            <p:ph idx="1"/>
          </p:nvPr>
        </p:nvSpPr>
        <p:spPr>
          <a:xfrm>
            <a:off x="457200" y="819150"/>
            <a:ext cx="6629400" cy="3429000"/>
          </a:xfrm>
        </p:spPr>
        <p:txBody>
          <a:bodyPr>
            <a:normAutofit fontScale="92500"/>
          </a:bodyPr>
          <a:lstStyle/>
          <a:p>
            <a:r>
              <a:rPr lang="en-US" dirty="0"/>
              <a:t>While we have implemented many GASB Statements over the years, we have not implemented many software solutions, therefore we engaged a Project Manager that has worked on several software implementations to help us</a:t>
            </a:r>
          </a:p>
          <a:p>
            <a:r>
              <a:rPr lang="en-US" dirty="0"/>
              <a:t>This proved invaluable to keeping us and all the institutions on track – creation of dashboards</a:t>
            </a:r>
          </a:p>
          <a:p>
            <a:r>
              <a:rPr lang="en-US" dirty="0"/>
              <a:t>She also was very helpful in translating the IT lingo when dealing with software vendor</a:t>
            </a:r>
          </a:p>
        </p:txBody>
      </p:sp>
      <p:sp>
        <p:nvSpPr>
          <p:cNvPr id="4" name="Slide Number Placeholder 3"/>
          <p:cNvSpPr>
            <a:spLocks noGrp="1"/>
          </p:cNvSpPr>
          <p:nvPr>
            <p:ph type="sldNum" sz="quarter" idx="4"/>
          </p:nvPr>
        </p:nvSpPr>
        <p:spPr/>
        <p:txBody>
          <a:bodyPr/>
          <a:lstStyle/>
          <a:p>
            <a:fld id="{A7EE2453-3BC3-4CDC-BBD4-144194DC3BDD}" type="slidenum">
              <a:rPr lang="en-US" smtClean="0"/>
              <a:pPr/>
              <a:t>8</a:t>
            </a:fld>
            <a:endParaRPr lang="en-US" dirty="0"/>
          </a:p>
        </p:txBody>
      </p:sp>
    </p:spTree>
    <p:extLst>
      <p:ext uri="{BB962C8B-B14F-4D97-AF65-F5344CB8AC3E}">
        <p14:creationId xmlns:p14="http://schemas.microsoft.com/office/powerpoint/2010/main" val="41583483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9550"/>
            <a:ext cx="8382000" cy="457199"/>
          </a:xfrm>
        </p:spPr>
        <p:txBody>
          <a:bodyPr>
            <a:noAutofit/>
          </a:bodyPr>
          <a:lstStyle/>
          <a:p>
            <a:r>
              <a:rPr lang="en-US" dirty="0"/>
              <a:t>GASB Statement No. 87, Leases</a:t>
            </a:r>
            <a:endParaRPr lang="en-US" i="1" dirty="0"/>
          </a:p>
        </p:txBody>
      </p:sp>
      <p:sp>
        <p:nvSpPr>
          <p:cNvPr id="3" name="Content Placeholder 2"/>
          <p:cNvSpPr>
            <a:spLocks noGrp="1"/>
          </p:cNvSpPr>
          <p:nvPr>
            <p:ph idx="1"/>
          </p:nvPr>
        </p:nvSpPr>
        <p:spPr>
          <a:xfrm>
            <a:off x="457200" y="819150"/>
            <a:ext cx="6629400" cy="3429000"/>
          </a:xfrm>
        </p:spPr>
        <p:txBody>
          <a:bodyPr>
            <a:normAutofit fontScale="70000" lnSpcReduction="20000"/>
          </a:bodyPr>
          <a:lstStyle/>
          <a:p>
            <a:r>
              <a:rPr lang="en-US" dirty="0"/>
              <a:t>Once a software is picked, you must decide how contracts will be entered</a:t>
            </a:r>
          </a:p>
          <a:p>
            <a:r>
              <a:rPr lang="en-US" dirty="0"/>
              <a:t>Rather than enter each individual lease, we entered each lease including all assets on each schedule with same start and end date</a:t>
            </a:r>
          </a:p>
          <a:p>
            <a:r>
              <a:rPr lang="en-US" dirty="0"/>
              <a:t>This was done for ease, as well as vendors often charge based on volume</a:t>
            </a:r>
          </a:p>
          <a:p>
            <a:r>
              <a:rPr lang="en-US" dirty="0"/>
              <a:t>The Comptroller’s Office allows computing NPV based on individual leases or schedules</a:t>
            </a:r>
          </a:p>
          <a:p>
            <a:r>
              <a:rPr lang="en-US" dirty="0"/>
              <a:t>Obviously entering individual leases will lead to more immaterial leases</a:t>
            </a:r>
          </a:p>
          <a:p>
            <a:r>
              <a:rPr lang="en-US" dirty="0"/>
              <a:t>We also made the decision early on not to replicate the GASB 87 calculations into the PeopleSoft Asset Management System</a:t>
            </a:r>
          </a:p>
        </p:txBody>
      </p:sp>
      <p:sp>
        <p:nvSpPr>
          <p:cNvPr id="4" name="Slide Number Placeholder 3"/>
          <p:cNvSpPr>
            <a:spLocks noGrp="1"/>
          </p:cNvSpPr>
          <p:nvPr>
            <p:ph type="sldNum" sz="quarter" idx="4"/>
          </p:nvPr>
        </p:nvSpPr>
        <p:spPr/>
        <p:txBody>
          <a:bodyPr/>
          <a:lstStyle/>
          <a:p>
            <a:fld id="{A7EE2453-3BC3-4CDC-BBD4-144194DC3BDD}" type="slidenum">
              <a:rPr lang="en-US" smtClean="0"/>
              <a:pPr/>
              <a:t>9</a:t>
            </a:fld>
            <a:endParaRPr lang="en-US" dirty="0"/>
          </a:p>
        </p:txBody>
      </p:sp>
    </p:spTree>
    <p:extLst>
      <p:ext uri="{BB962C8B-B14F-4D97-AF65-F5344CB8AC3E}">
        <p14:creationId xmlns:p14="http://schemas.microsoft.com/office/powerpoint/2010/main" val="411370114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24789</TotalTime>
  <Words>839</Words>
  <Application>Microsoft Office PowerPoint</Application>
  <PresentationFormat>On-screen Show (16:9)</PresentationFormat>
  <Paragraphs>98</Paragraphs>
  <Slides>13</Slides>
  <Notes>13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Calibri</vt:lpstr>
      <vt:lpstr>Office Theme</vt:lpstr>
      <vt:lpstr>U. T. System GASB 87/Planon Implementation </vt:lpstr>
      <vt:lpstr>GASB Statement No. 87, Leases</vt:lpstr>
      <vt:lpstr>GASB Statement No. 87, Leases</vt:lpstr>
      <vt:lpstr>GASB Statement No. 87, Leases</vt:lpstr>
      <vt:lpstr>GASB Statement No. 87, Leases</vt:lpstr>
      <vt:lpstr>GASB Statement No. 87, Leases</vt:lpstr>
      <vt:lpstr>GASB Statement No. 87, Leases</vt:lpstr>
      <vt:lpstr>GASB Statement No. 87, Leases</vt:lpstr>
      <vt:lpstr>GASB Statement No. 87, Leases</vt:lpstr>
      <vt:lpstr>GASB Statement No. 87, Leases</vt:lpstr>
      <vt:lpstr>GASB Statement No. 87, Leases</vt:lpstr>
      <vt:lpstr>GASB Statement No. 87, Leases</vt:lpstr>
      <vt:lpstr>Questions? </vt:lpstr>
    </vt:vector>
  </TitlesOfParts>
  <Company>UTSYSTEM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mtrevino</dc:creator>
  <cp:lastModifiedBy>Malone, Dana</cp:lastModifiedBy>
  <cp:revision>612</cp:revision>
  <cp:lastPrinted>2019-07-02T12:43:59Z</cp:lastPrinted>
  <dcterms:created xsi:type="dcterms:W3CDTF">2012-07-24T16:25:50Z</dcterms:created>
  <dcterms:modified xsi:type="dcterms:W3CDTF">2021-01-19T17:15:36Z</dcterms:modified>
</cp:coreProperties>
</file>