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4">
  <p:sldMasterIdLst>
    <p:sldMasterId id="2147483672" r:id="rId1"/>
    <p:sldMasterId id="2147483684" r:id="rId2"/>
  </p:sldMasterIdLst>
  <p:notesMasterIdLst>
    <p:notesMasterId r:id="rId108"/>
  </p:notesMasterIdLst>
  <p:handoutMasterIdLst>
    <p:handoutMasterId r:id="rId109"/>
  </p:handoutMasterIdLst>
  <p:sldIdLst>
    <p:sldId id="373" r:id="rId3"/>
    <p:sldId id="357" r:id="rId4"/>
    <p:sldId id="262" r:id="rId5"/>
    <p:sldId id="263" r:id="rId6"/>
    <p:sldId id="264" r:id="rId7"/>
    <p:sldId id="258" r:id="rId8"/>
    <p:sldId id="266" r:id="rId9"/>
    <p:sldId id="267" r:id="rId10"/>
    <p:sldId id="364" r:id="rId11"/>
    <p:sldId id="270" r:id="rId12"/>
    <p:sldId id="341" r:id="rId13"/>
    <p:sldId id="366" r:id="rId14"/>
    <p:sldId id="367" r:id="rId15"/>
    <p:sldId id="368" r:id="rId16"/>
    <p:sldId id="369" r:id="rId17"/>
    <p:sldId id="370" r:id="rId18"/>
    <p:sldId id="359" r:id="rId19"/>
    <p:sldId id="268" r:id="rId20"/>
    <p:sldId id="269" r:id="rId21"/>
    <p:sldId id="271" r:id="rId22"/>
    <p:sldId id="265"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4" r:id="rId44"/>
    <p:sldId id="295" r:id="rId45"/>
    <p:sldId id="296" r:id="rId46"/>
    <p:sldId id="297" r:id="rId47"/>
    <p:sldId id="298" r:id="rId48"/>
    <p:sldId id="299" r:id="rId49"/>
    <p:sldId id="300" r:id="rId50"/>
    <p:sldId id="301" r:id="rId51"/>
    <p:sldId id="302" r:id="rId52"/>
    <p:sldId id="303" r:id="rId53"/>
    <p:sldId id="305" r:id="rId54"/>
    <p:sldId id="306" r:id="rId55"/>
    <p:sldId id="307" r:id="rId56"/>
    <p:sldId id="308" r:id="rId57"/>
    <p:sldId id="309" r:id="rId58"/>
    <p:sldId id="312" r:id="rId59"/>
    <p:sldId id="311" r:id="rId60"/>
    <p:sldId id="314" r:id="rId61"/>
    <p:sldId id="315" r:id="rId62"/>
    <p:sldId id="316" r:id="rId63"/>
    <p:sldId id="317" r:id="rId64"/>
    <p:sldId id="318" r:id="rId65"/>
    <p:sldId id="319" r:id="rId66"/>
    <p:sldId id="320" r:id="rId67"/>
    <p:sldId id="321" r:id="rId68"/>
    <p:sldId id="322" r:id="rId69"/>
    <p:sldId id="323" r:id="rId70"/>
    <p:sldId id="324" r:id="rId71"/>
    <p:sldId id="325" r:id="rId72"/>
    <p:sldId id="326" r:id="rId73"/>
    <p:sldId id="327" r:id="rId74"/>
    <p:sldId id="328" r:id="rId75"/>
    <p:sldId id="329" r:id="rId76"/>
    <p:sldId id="330" r:id="rId77"/>
    <p:sldId id="331" r:id="rId78"/>
    <p:sldId id="332" r:id="rId79"/>
    <p:sldId id="333" r:id="rId80"/>
    <p:sldId id="334" r:id="rId81"/>
    <p:sldId id="335" r:id="rId82"/>
    <p:sldId id="336" r:id="rId83"/>
    <p:sldId id="337" r:id="rId84"/>
    <p:sldId id="338" r:id="rId85"/>
    <p:sldId id="339" r:id="rId86"/>
    <p:sldId id="340" r:id="rId87"/>
    <p:sldId id="342" r:id="rId88"/>
    <p:sldId id="360" r:id="rId89"/>
    <p:sldId id="363" r:id="rId90"/>
    <p:sldId id="361" r:id="rId91"/>
    <p:sldId id="362" r:id="rId92"/>
    <p:sldId id="353" r:id="rId93"/>
    <p:sldId id="343" r:id="rId94"/>
    <p:sldId id="344" r:id="rId95"/>
    <p:sldId id="345" r:id="rId96"/>
    <p:sldId id="354" r:id="rId97"/>
    <p:sldId id="346" r:id="rId98"/>
    <p:sldId id="347" r:id="rId99"/>
    <p:sldId id="348" r:id="rId100"/>
    <p:sldId id="349" r:id="rId101"/>
    <p:sldId id="350" r:id="rId102"/>
    <p:sldId id="351" r:id="rId103"/>
    <p:sldId id="352" r:id="rId104"/>
    <p:sldId id="365" r:id="rId105"/>
    <p:sldId id="355" r:id="rId106"/>
    <p:sldId id="358" r:id="rId107"/>
  </p:sldIdLst>
  <p:sldSz cx="9144000" cy="6858000" type="screen4x3"/>
  <p:notesSz cx="7019925" cy="9305925"/>
  <p:custDataLst>
    <p:tags r:id="rId11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68" d="100"/>
          <a:sy n="68" d="100"/>
        </p:scale>
        <p:origin x="-82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12"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07" Type="http://schemas.openxmlformats.org/officeDocument/2006/relationships/slide" Target="slides/slide105.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87" Type="http://schemas.openxmlformats.org/officeDocument/2006/relationships/slide" Target="slides/slide85.xml"/><Relationship Id="rId102" Type="http://schemas.openxmlformats.org/officeDocument/2006/relationships/slide" Target="slides/slide100.xml"/><Relationship Id="rId110" Type="http://schemas.openxmlformats.org/officeDocument/2006/relationships/tags" Target="tags/tag1.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slide" Target="slides/slide93.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113"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slide" Target="slides/slide91.xml"/><Relationship Id="rId98" Type="http://schemas.openxmlformats.org/officeDocument/2006/relationships/slide" Target="slides/slide9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103" Type="http://schemas.openxmlformats.org/officeDocument/2006/relationships/slide" Target="slides/slide101.xml"/><Relationship Id="rId108" Type="http://schemas.openxmlformats.org/officeDocument/2006/relationships/notesMaster" Target="notesMasters/notesMaster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1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6" Type="http://schemas.openxmlformats.org/officeDocument/2006/relationships/slide" Target="slides/slide104.xml"/><Relationship Id="rId114" Type="http://schemas.openxmlformats.org/officeDocument/2006/relationships/tableStyles" Target="tableStyles.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handoutMaster" Target="handoutMasters/handoutMaster1.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5296"/>
          </a:xfrm>
          <a:prstGeom prst="rect">
            <a:avLst/>
          </a:prstGeom>
        </p:spPr>
        <p:txBody>
          <a:bodyPr vert="horz" lIns="93287" tIns="46644" rIns="93287" bIns="46644" rtlCol="0"/>
          <a:lstStyle>
            <a:lvl1pPr algn="l">
              <a:defRPr sz="1200"/>
            </a:lvl1pPr>
          </a:lstStyle>
          <a:p>
            <a:endParaRPr lang="en-US" dirty="0"/>
          </a:p>
        </p:txBody>
      </p:sp>
      <p:sp>
        <p:nvSpPr>
          <p:cNvPr id="3" name="Date Placeholder 2"/>
          <p:cNvSpPr>
            <a:spLocks noGrp="1"/>
          </p:cNvSpPr>
          <p:nvPr>
            <p:ph type="dt" sz="quarter" idx="1"/>
          </p:nvPr>
        </p:nvSpPr>
        <p:spPr>
          <a:xfrm>
            <a:off x="3976333" y="0"/>
            <a:ext cx="3041968" cy="465296"/>
          </a:xfrm>
          <a:prstGeom prst="rect">
            <a:avLst/>
          </a:prstGeom>
        </p:spPr>
        <p:txBody>
          <a:bodyPr vert="horz" lIns="93287" tIns="46644" rIns="93287" bIns="46644" rtlCol="0"/>
          <a:lstStyle>
            <a:lvl1pPr algn="r">
              <a:defRPr sz="1200"/>
            </a:lvl1pPr>
          </a:lstStyle>
          <a:p>
            <a:fld id="{81D84F50-7D04-4DF4-BBA7-C4F560D3D8A4}" type="datetimeFigureOut">
              <a:rPr lang="en-US" smtClean="0"/>
              <a:t>6/17/2014</a:t>
            </a:fld>
            <a:endParaRPr lang="en-US" dirty="0"/>
          </a:p>
        </p:txBody>
      </p:sp>
      <p:sp>
        <p:nvSpPr>
          <p:cNvPr id="4" name="Footer Placeholder 3"/>
          <p:cNvSpPr>
            <a:spLocks noGrp="1"/>
          </p:cNvSpPr>
          <p:nvPr>
            <p:ph type="ftr" sz="quarter" idx="2"/>
          </p:nvPr>
        </p:nvSpPr>
        <p:spPr>
          <a:xfrm>
            <a:off x="0" y="8839014"/>
            <a:ext cx="3041968" cy="465296"/>
          </a:xfrm>
          <a:prstGeom prst="rect">
            <a:avLst/>
          </a:prstGeom>
        </p:spPr>
        <p:txBody>
          <a:bodyPr vert="horz" lIns="93287" tIns="46644" rIns="93287" bIns="4664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6333" y="8839014"/>
            <a:ext cx="3041968" cy="465296"/>
          </a:xfrm>
          <a:prstGeom prst="rect">
            <a:avLst/>
          </a:prstGeom>
        </p:spPr>
        <p:txBody>
          <a:bodyPr vert="horz" lIns="93287" tIns="46644" rIns="93287" bIns="46644" rtlCol="0" anchor="b"/>
          <a:lstStyle>
            <a:lvl1pPr algn="r">
              <a:defRPr sz="1200"/>
            </a:lvl1pPr>
          </a:lstStyle>
          <a:p>
            <a:fld id="{55896948-6ECB-4F31-B640-21A7B1DC2508}" type="slidenum">
              <a:rPr lang="en-US" smtClean="0"/>
              <a:t>‹#›</a:t>
            </a:fld>
            <a:endParaRPr lang="en-US" dirty="0"/>
          </a:p>
        </p:txBody>
      </p:sp>
    </p:spTree>
    <p:extLst>
      <p:ext uri="{BB962C8B-B14F-4D97-AF65-F5344CB8AC3E}">
        <p14:creationId xmlns:p14="http://schemas.microsoft.com/office/powerpoint/2010/main" val="10404212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5296"/>
          </a:xfrm>
          <a:prstGeom prst="rect">
            <a:avLst/>
          </a:prstGeom>
        </p:spPr>
        <p:txBody>
          <a:bodyPr vert="horz" lIns="93287" tIns="46644" rIns="93287" bIns="46644" rtlCol="0"/>
          <a:lstStyle>
            <a:lvl1pPr algn="l">
              <a:defRPr sz="1200"/>
            </a:lvl1pPr>
          </a:lstStyle>
          <a:p>
            <a:endParaRPr lang="en-US" dirty="0"/>
          </a:p>
        </p:txBody>
      </p:sp>
      <p:sp>
        <p:nvSpPr>
          <p:cNvPr id="3" name="Date Placeholder 2"/>
          <p:cNvSpPr>
            <a:spLocks noGrp="1"/>
          </p:cNvSpPr>
          <p:nvPr>
            <p:ph type="dt" idx="1"/>
          </p:nvPr>
        </p:nvSpPr>
        <p:spPr>
          <a:xfrm>
            <a:off x="3976333" y="0"/>
            <a:ext cx="3041968" cy="465296"/>
          </a:xfrm>
          <a:prstGeom prst="rect">
            <a:avLst/>
          </a:prstGeom>
        </p:spPr>
        <p:txBody>
          <a:bodyPr vert="horz" lIns="93287" tIns="46644" rIns="93287" bIns="46644" rtlCol="0"/>
          <a:lstStyle>
            <a:lvl1pPr algn="r">
              <a:defRPr sz="1200"/>
            </a:lvl1pPr>
          </a:lstStyle>
          <a:p>
            <a:fld id="{522EDA14-5153-46F2-A241-FDED2F17A926}" type="datetimeFigureOut">
              <a:rPr lang="en-US" smtClean="0"/>
              <a:pPr/>
              <a:t>6/17/2014</a:t>
            </a:fld>
            <a:endParaRPr lang="en-US" dirty="0"/>
          </a:p>
        </p:txBody>
      </p:sp>
      <p:sp>
        <p:nvSpPr>
          <p:cNvPr id="4" name="Slide Image Placeholder 3"/>
          <p:cNvSpPr>
            <a:spLocks noGrp="1" noRot="1" noChangeAspect="1"/>
          </p:cNvSpPr>
          <p:nvPr>
            <p:ph type="sldImg" idx="2"/>
          </p:nvPr>
        </p:nvSpPr>
        <p:spPr>
          <a:xfrm>
            <a:off x="1184275" y="698500"/>
            <a:ext cx="4651375" cy="3489325"/>
          </a:xfrm>
          <a:prstGeom prst="rect">
            <a:avLst/>
          </a:prstGeom>
          <a:noFill/>
          <a:ln w="12700">
            <a:solidFill>
              <a:prstClr val="black"/>
            </a:solidFill>
          </a:ln>
        </p:spPr>
        <p:txBody>
          <a:bodyPr vert="horz" lIns="93287" tIns="46644" rIns="93287" bIns="46644" rtlCol="0" anchor="ctr"/>
          <a:lstStyle/>
          <a:p>
            <a:endParaRPr lang="en-US" dirty="0"/>
          </a:p>
        </p:txBody>
      </p:sp>
      <p:sp>
        <p:nvSpPr>
          <p:cNvPr id="5" name="Notes Placeholder 4"/>
          <p:cNvSpPr>
            <a:spLocks noGrp="1"/>
          </p:cNvSpPr>
          <p:nvPr>
            <p:ph type="body" sz="quarter" idx="3"/>
          </p:nvPr>
        </p:nvSpPr>
        <p:spPr>
          <a:xfrm>
            <a:off x="701993" y="4420315"/>
            <a:ext cx="5615940" cy="4187666"/>
          </a:xfrm>
          <a:prstGeom prst="rect">
            <a:avLst/>
          </a:prstGeom>
        </p:spPr>
        <p:txBody>
          <a:bodyPr vert="horz" lIns="93287" tIns="46644" rIns="93287" bIns="4664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9014"/>
            <a:ext cx="3041968" cy="465296"/>
          </a:xfrm>
          <a:prstGeom prst="rect">
            <a:avLst/>
          </a:prstGeom>
        </p:spPr>
        <p:txBody>
          <a:bodyPr vert="horz" lIns="93287" tIns="46644" rIns="93287" bIns="4664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6333" y="8839014"/>
            <a:ext cx="3041968" cy="465296"/>
          </a:xfrm>
          <a:prstGeom prst="rect">
            <a:avLst/>
          </a:prstGeom>
        </p:spPr>
        <p:txBody>
          <a:bodyPr vert="horz" lIns="93287" tIns="46644" rIns="93287" bIns="46644" rtlCol="0" anchor="b"/>
          <a:lstStyle>
            <a:lvl1pPr algn="r">
              <a:defRPr sz="1200"/>
            </a:lvl1pPr>
          </a:lstStyle>
          <a:p>
            <a:fld id="{6EC6832E-952B-4134-B819-504FC56FAA18}" type="slidenum">
              <a:rPr lang="en-US" smtClean="0"/>
              <a:pPr/>
              <a:t>‹#›</a:t>
            </a:fld>
            <a:endParaRPr lang="en-US" dirty="0"/>
          </a:p>
        </p:txBody>
      </p:sp>
    </p:spTree>
    <p:extLst>
      <p:ext uri="{BB962C8B-B14F-4D97-AF65-F5344CB8AC3E}">
        <p14:creationId xmlns:p14="http://schemas.microsoft.com/office/powerpoint/2010/main" val="39295882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Discuss the meaning</a:t>
            </a:r>
            <a:r>
              <a:rPr lang="en-US" baseline="0" dirty="0" smtClean="0"/>
              <a:t> of these statements. Elicit experiences to act courageously in adverse accounting environments</a:t>
            </a:r>
            <a:endParaRPr lang="en-US" dirty="0"/>
          </a:p>
        </p:txBody>
      </p:sp>
      <p:sp>
        <p:nvSpPr>
          <p:cNvPr id="4" name="Slide Number Placeholder 3"/>
          <p:cNvSpPr>
            <a:spLocks noGrp="1"/>
          </p:cNvSpPr>
          <p:nvPr>
            <p:ph type="sldNum" sz="quarter" idx="10"/>
          </p:nvPr>
        </p:nvSpPr>
        <p:spPr/>
        <p:txBody>
          <a:bodyPr/>
          <a:lstStyle/>
          <a:p>
            <a:fld id="{6EC6832E-952B-4134-B819-504FC56FAA18}" type="slidenum">
              <a:rPr lang="en-US" smtClean="0"/>
              <a:pPr/>
              <a:t>7</a:t>
            </a:fld>
            <a:endParaRPr lang="en-US" dirty="0"/>
          </a:p>
        </p:txBody>
      </p:sp>
    </p:spTree>
    <p:extLst>
      <p:ext uri="{BB962C8B-B14F-4D97-AF65-F5344CB8AC3E}">
        <p14:creationId xmlns:p14="http://schemas.microsoft.com/office/powerpoint/2010/main" val="42935302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EC6832E-952B-4134-B819-504FC56FAA18}" type="slidenum">
              <a:rPr lang="en-US" smtClean="0"/>
              <a:pPr/>
              <a:t>13</a:t>
            </a:fld>
            <a:endParaRPr lang="en-US" dirty="0"/>
          </a:p>
        </p:txBody>
      </p:sp>
    </p:spTree>
    <p:extLst>
      <p:ext uri="{BB962C8B-B14F-4D97-AF65-F5344CB8AC3E}">
        <p14:creationId xmlns:p14="http://schemas.microsoft.com/office/powerpoint/2010/main" val="22954256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EC6832E-952B-4134-B819-504FC56FAA18}" type="slidenum">
              <a:rPr lang="en-US" smtClean="0"/>
              <a:pPr/>
              <a:t>14</a:t>
            </a:fld>
            <a:endParaRPr lang="en-US" dirty="0"/>
          </a:p>
        </p:txBody>
      </p:sp>
    </p:spTree>
    <p:extLst>
      <p:ext uri="{BB962C8B-B14F-4D97-AF65-F5344CB8AC3E}">
        <p14:creationId xmlns:p14="http://schemas.microsoft.com/office/powerpoint/2010/main" val="2295425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EC6832E-952B-4134-B819-504FC56FAA18}" type="slidenum">
              <a:rPr lang="en-US" smtClean="0"/>
              <a:pPr/>
              <a:t>15</a:t>
            </a:fld>
            <a:endParaRPr lang="en-US" dirty="0"/>
          </a:p>
        </p:txBody>
      </p:sp>
    </p:spTree>
    <p:extLst>
      <p:ext uri="{BB962C8B-B14F-4D97-AF65-F5344CB8AC3E}">
        <p14:creationId xmlns:p14="http://schemas.microsoft.com/office/powerpoint/2010/main" val="22954256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EC6832E-952B-4134-B819-504FC56FAA18}" type="slidenum">
              <a:rPr lang="en-US" smtClean="0"/>
              <a:pPr/>
              <a:t>16</a:t>
            </a:fld>
            <a:endParaRPr lang="en-US" dirty="0"/>
          </a:p>
        </p:txBody>
      </p:sp>
    </p:spTree>
    <p:extLst>
      <p:ext uri="{BB962C8B-B14F-4D97-AF65-F5344CB8AC3E}">
        <p14:creationId xmlns:p14="http://schemas.microsoft.com/office/powerpoint/2010/main" val="22954256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EC6832E-952B-4134-B819-504FC56FAA18}" type="slidenum">
              <a:rPr lang="en-US" smtClean="0"/>
              <a:pPr/>
              <a:t>18</a:t>
            </a:fld>
            <a:endParaRPr lang="en-US" dirty="0"/>
          </a:p>
        </p:txBody>
      </p:sp>
    </p:spTree>
    <p:extLst>
      <p:ext uri="{BB962C8B-B14F-4D97-AF65-F5344CB8AC3E}">
        <p14:creationId xmlns:p14="http://schemas.microsoft.com/office/powerpoint/2010/main" val="22954256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5D13BBB-BD41-4B6E-AE9B-1B0AE2A3F549}" type="datetime1">
              <a:rPr lang="en-US" smtClean="0"/>
              <a:pPr/>
              <a:t>6/17/2014</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BF69B32-8990-4E61-80B1-A5FA0D1B9B5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41A933C-300B-4692-AE34-FA4581362186}" type="datetime1">
              <a:rPr lang="en-US" smtClean="0"/>
              <a:pPr/>
              <a:t>6/17/2014</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8BF69B32-8990-4E61-80B1-A5FA0D1B9B5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E03E10E-2C82-4559-BA49-FE0B399B2FBC}" type="datetime1">
              <a:rPr lang="en-US" smtClean="0"/>
              <a:pPr/>
              <a:t>6/17/2014</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8BF69B32-8990-4E61-80B1-A5FA0D1B9B55}"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432174" y="1966695"/>
            <a:ext cx="5026025" cy="1128229"/>
          </a:xfrm>
        </p:spPr>
        <p:txBody>
          <a:bodyPr anchor="t"/>
          <a:lstStyle>
            <a:lvl1pPr>
              <a:defRPr>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3432173" y="2879142"/>
            <a:ext cx="5026025" cy="2759658"/>
          </a:xfrm>
        </p:spPr>
        <p:txBody>
          <a:bodyPr/>
          <a:lstStyle>
            <a:lvl1pPr marL="0" indent="0" algn="l">
              <a:buNone/>
              <a:defRPr b="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422467" y="412923"/>
            <a:ext cx="1262084" cy="267177"/>
          </a:xfrm>
        </p:spPr>
        <p:txBody>
          <a:bodyPr/>
          <a:lstStyle>
            <a:lvl1pPr>
              <a:defRPr sz="1600"/>
            </a:lvl1pPr>
          </a:lstStyle>
          <a:p>
            <a:endParaRPr lang="en-US" dirty="0">
              <a:solidFill>
                <a:srgbClr val="74808B"/>
              </a:solidFill>
            </a:endParaRPr>
          </a:p>
        </p:txBody>
      </p:sp>
    </p:spTree>
    <p:extLst>
      <p:ext uri="{BB962C8B-B14F-4D97-AF65-F5344CB8AC3E}">
        <p14:creationId xmlns:p14="http://schemas.microsoft.com/office/powerpoint/2010/main" val="42200166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solidFill>
                <a:srgbClr val="74808B"/>
              </a:solidFill>
            </a:endParaRPr>
          </a:p>
        </p:txBody>
      </p:sp>
      <p:sp>
        <p:nvSpPr>
          <p:cNvPr id="6" name="Slide Number Placeholder 5"/>
          <p:cNvSpPr>
            <a:spLocks noGrp="1"/>
          </p:cNvSpPr>
          <p:nvPr>
            <p:ph type="sldNum" sz="quarter" idx="12"/>
          </p:nvPr>
        </p:nvSpPr>
        <p:spPr/>
        <p:txBody>
          <a:bodyPr/>
          <a:lstStyle/>
          <a:p>
            <a:fld id="{7EE43FA3-8D58-734E-BA2B-7C11C40F0AFE}" type="slidenum">
              <a:rPr lang="en-US" smtClean="0">
                <a:solidFill>
                  <a:srgbClr val="74808B"/>
                </a:solidFill>
              </a:rPr>
              <a:pPr/>
              <a:t>‹#›</a:t>
            </a:fld>
            <a:endParaRPr lang="en-US" dirty="0">
              <a:solidFill>
                <a:srgbClr val="74808B"/>
              </a:solidFill>
            </a:endParaRPr>
          </a:p>
        </p:txBody>
      </p:sp>
      <p:cxnSp>
        <p:nvCxnSpPr>
          <p:cNvPr id="7" name="Straight Connector 6"/>
          <p:cNvCxnSpPr/>
          <p:nvPr userDrawn="1"/>
        </p:nvCxnSpPr>
        <p:spPr>
          <a:xfrm>
            <a:off x="917575" y="1405655"/>
            <a:ext cx="7317666" cy="0"/>
          </a:xfrm>
          <a:prstGeom prst="line">
            <a:avLst/>
          </a:prstGeom>
          <a:ln w="12700">
            <a:solidFill>
              <a:schemeClr val="bg2"/>
            </a:solidFill>
          </a:ln>
        </p:spPr>
        <p:style>
          <a:lnRef idx="1">
            <a:schemeClr val="dk1"/>
          </a:lnRef>
          <a:fillRef idx="0">
            <a:schemeClr val="dk1"/>
          </a:fillRef>
          <a:effectRef idx="0">
            <a:schemeClr val="dk1"/>
          </a:effectRef>
          <a:fontRef idx="minor">
            <a:schemeClr val="tx1"/>
          </a:fontRef>
        </p:style>
      </p:cxnSp>
      <p:sp>
        <p:nvSpPr>
          <p:cNvPr id="10" name="Subtitle 2"/>
          <p:cNvSpPr>
            <a:spLocks noGrp="1"/>
          </p:cNvSpPr>
          <p:nvPr>
            <p:ph type="subTitle" idx="13" hasCustomPrompt="1"/>
          </p:nvPr>
        </p:nvSpPr>
        <p:spPr>
          <a:xfrm>
            <a:off x="330570" y="218720"/>
            <a:ext cx="5026025" cy="302095"/>
          </a:xfrm>
        </p:spPr>
        <p:txBody>
          <a:bodyPr>
            <a:normAutofit/>
          </a:bodyPr>
          <a:lstStyle>
            <a:lvl1pPr marL="0" indent="0" algn="l">
              <a:buNone/>
              <a:defRPr sz="1400" b="0" cap="all">
                <a:solidFill>
                  <a:srgbClr val="0046AD"/>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section head</a:t>
            </a:r>
            <a:endParaRPr lang="en-US" dirty="0"/>
          </a:p>
        </p:txBody>
      </p:sp>
    </p:spTree>
    <p:extLst>
      <p:ext uri="{BB962C8B-B14F-4D97-AF65-F5344CB8AC3E}">
        <p14:creationId xmlns:p14="http://schemas.microsoft.com/office/powerpoint/2010/main" val="32268904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Header">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solidFill>
                  <a:schemeClr val="bg1"/>
                </a:solidFill>
              </a:defRPr>
            </a:lvl1pPr>
          </a:lstStyle>
          <a:p>
            <a:endParaRPr lang="en-US" dirty="0">
              <a:solidFill>
                <a:prstClr val="white"/>
              </a:solidFill>
            </a:endParaRPr>
          </a:p>
        </p:txBody>
      </p:sp>
      <p:sp>
        <p:nvSpPr>
          <p:cNvPr id="7" name="Title 1"/>
          <p:cNvSpPr>
            <a:spLocks noGrp="1"/>
          </p:cNvSpPr>
          <p:nvPr>
            <p:ph type="ctrTitle"/>
          </p:nvPr>
        </p:nvSpPr>
        <p:spPr>
          <a:xfrm>
            <a:off x="3432174" y="1966695"/>
            <a:ext cx="5026025" cy="1128229"/>
          </a:xfrm>
        </p:spPr>
        <p:txBody>
          <a:bodyPr anchor="t"/>
          <a:lstStyle>
            <a:lvl1pPr>
              <a:defRPr>
                <a:solidFill>
                  <a:srgbClr val="FFFFFF"/>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36851427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600200"/>
            <a:ext cx="3581400" cy="4089819"/>
          </a:xfrm>
        </p:spPr>
        <p:txBody>
          <a:bodyPr/>
          <a:lstStyle>
            <a:lvl1pPr>
              <a:defRPr sz="1700"/>
            </a:lvl1pPr>
            <a:lvl2pPr>
              <a:defRPr sz="1500"/>
            </a:lvl2pPr>
            <a:lvl3pPr>
              <a:defRPr sz="1500"/>
            </a:lvl3pPr>
            <a:lvl4pPr>
              <a:defRPr sz="1500"/>
            </a:lvl4pPr>
            <a:lvl5pPr>
              <a:defRPr sz="13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3573463" cy="4089819"/>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800"/>
            </a:lvl1pPr>
            <a:lvl2pPr marL="1588" marR="0" indent="0" algn="l" defTabSz="457200" rtl="0" eaLnBrk="1" fontAlgn="auto" latinLnBrk="0" hangingPunct="1">
              <a:lnSpc>
                <a:spcPct val="100000"/>
              </a:lnSpc>
              <a:spcBef>
                <a:spcPct val="20000"/>
              </a:spcBef>
              <a:spcAft>
                <a:spcPts val="0"/>
              </a:spcAft>
              <a:buClrTx/>
              <a:buSzTx/>
              <a:buFont typeface="Arial"/>
              <a:buNone/>
              <a:tabLst/>
              <a:defRPr sz="2400"/>
            </a:lvl2pPr>
            <a:lvl3pPr marL="117475" marR="0" indent="-117475" algn="l" defTabSz="457200" rtl="0" eaLnBrk="1" fontAlgn="auto" latinLnBrk="0" hangingPunct="1">
              <a:lnSpc>
                <a:spcPct val="100000"/>
              </a:lnSpc>
              <a:spcBef>
                <a:spcPct val="20000"/>
              </a:spcBef>
              <a:spcAft>
                <a:spcPts val="0"/>
              </a:spcAft>
              <a:buClr>
                <a:srgbClr val="74808B"/>
              </a:buClr>
              <a:buSzTx/>
              <a:buFont typeface="Arial"/>
              <a:buChar char="•"/>
              <a:tabLst/>
              <a:defRPr sz="2000"/>
            </a:lvl3pPr>
            <a:lvl4pPr marL="400050" marR="0" indent="-166688" algn="l" defTabSz="457200" rtl="0" eaLnBrk="1" fontAlgn="auto" latinLnBrk="0" hangingPunct="1">
              <a:lnSpc>
                <a:spcPct val="100000"/>
              </a:lnSpc>
              <a:spcBef>
                <a:spcPct val="20000"/>
              </a:spcBef>
              <a:spcAft>
                <a:spcPts val="0"/>
              </a:spcAft>
              <a:buClr>
                <a:srgbClr val="74808B"/>
              </a:buClr>
              <a:buSzTx/>
              <a:buFont typeface="Arial"/>
              <a:buChar char="•"/>
              <a:tabLst/>
              <a:defRPr sz="1800"/>
            </a:lvl4pPr>
            <a:lvl5pPr marL="628650" marR="0" indent="-117475" algn="l" defTabSz="457200" rtl="0" eaLnBrk="1" fontAlgn="auto" latinLnBrk="0" hangingPunct="1">
              <a:lnSpc>
                <a:spcPct val="100000"/>
              </a:lnSpc>
              <a:spcBef>
                <a:spcPct val="20000"/>
              </a:spcBef>
              <a:spcAft>
                <a:spcPts val="0"/>
              </a:spcAft>
              <a:buClr>
                <a:srgbClr val="74808B"/>
              </a:buClr>
              <a:buSzTx/>
              <a:buFont typeface="Arial"/>
              <a:buChar char="•"/>
              <a:tabLst/>
              <a:defRPr sz="1800"/>
            </a:lvl5pPr>
            <a:lvl6pPr>
              <a:defRPr sz="1800"/>
            </a:lvl6pPr>
            <a:lvl7pPr>
              <a:defRPr sz="1800"/>
            </a:lvl7pPr>
            <a:lvl8pPr>
              <a:defRPr sz="1800"/>
            </a:lvl8pPr>
            <a:lvl9pPr>
              <a:defRPr sz="1800"/>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1700" b="1" i="0" u="none" strike="noStrike" kern="1200" cap="none" spc="0" normalizeH="0" baseline="0" noProof="0" smtClean="0">
                <a:ln>
                  <a:noFill/>
                </a:ln>
                <a:solidFill>
                  <a:prstClr val="black"/>
                </a:solidFill>
                <a:effectLst/>
                <a:uLnTx/>
                <a:uFillTx/>
                <a:latin typeface="+mn-lt"/>
                <a:ea typeface="+mn-ea"/>
                <a:cs typeface="+mn-cs"/>
              </a:rPr>
              <a:t>Click to edit Master text styles</a:t>
            </a:r>
          </a:p>
          <a:p>
            <a:pPr marL="0" marR="0" lvl="1" indent="0" algn="l" defTabSz="457200" rtl="0" eaLnBrk="1" fontAlgn="auto" latinLnBrk="0" hangingPunct="1">
              <a:lnSpc>
                <a:spcPct val="100000"/>
              </a:lnSpc>
              <a:spcBef>
                <a:spcPct val="20000"/>
              </a:spcBef>
              <a:spcAft>
                <a:spcPts val="0"/>
              </a:spcAft>
              <a:buClrTx/>
              <a:buSzTx/>
              <a:buFont typeface="Arial"/>
              <a:buNone/>
              <a:tabLst/>
              <a:defRPr/>
            </a:pPr>
            <a:r>
              <a:rPr kumimoji="0" lang="en-US" sz="1700" b="1" i="0" u="none" strike="noStrike" kern="1200" cap="none" spc="0" normalizeH="0" baseline="0" noProof="0" smtClean="0">
                <a:ln>
                  <a:noFill/>
                </a:ln>
                <a:solidFill>
                  <a:prstClr val="black"/>
                </a:solidFill>
                <a:effectLst/>
                <a:uLnTx/>
                <a:uFillTx/>
                <a:latin typeface="+mn-lt"/>
                <a:ea typeface="+mn-ea"/>
                <a:cs typeface="+mn-cs"/>
              </a:rPr>
              <a:t>Second level</a:t>
            </a:r>
          </a:p>
          <a:p>
            <a:pPr marL="0" marR="0" lvl="2" indent="0" algn="l" defTabSz="457200" rtl="0" eaLnBrk="1" fontAlgn="auto" latinLnBrk="0" hangingPunct="1">
              <a:lnSpc>
                <a:spcPct val="100000"/>
              </a:lnSpc>
              <a:spcBef>
                <a:spcPct val="20000"/>
              </a:spcBef>
              <a:spcAft>
                <a:spcPts val="0"/>
              </a:spcAft>
              <a:buClrTx/>
              <a:buSzTx/>
              <a:buFont typeface="Arial"/>
              <a:buNone/>
              <a:tabLst/>
              <a:defRPr/>
            </a:pPr>
            <a:r>
              <a:rPr kumimoji="0" lang="en-US" sz="1700" b="1" i="0" u="none" strike="noStrike" kern="1200" cap="none" spc="0" normalizeH="0" baseline="0" noProof="0" smtClean="0">
                <a:ln>
                  <a:noFill/>
                </a:ln>
                <a:solidFill>
                  <a:prstClr val="black"/>
                </a:solidFill>
                <a:effectLst/>
                <a:uLnTx/>
                <a:uFillTx/>
                <a:latin typeface="+mn-lt"/>
                <a:ea typeface="+mn-ea"/>
                <a:cs typeface="+mn-cs"/>
              </a:rPr>
              <a:t>Third level</a:t>
            </a:r>
          </a:p>
          <a:p>
            <a:pPr marL="0" marR="0" lvl="3" indent="0" algn="l" defTabSz="457200" rtl="0" eaLnBrk="1" fontAlgn="auto" latinLnBrk="0" hangingPunct="1">
              <a:lnSpc>
                <a:spcPct val="100000"/>
              </a:lnSpc>
              <a:spcBef>
                <a:spcPct val="20000"/>
              </a:spcBef>
              <a:spcAft>
                <a:spcPts val="0"/>
              </a:spcAft>
              <a:buClrTx/>
              <a:buSzTx/>
              <a:buFont typeface="Arial"/>
              <a:buNone/>
              <a:tabLst/>
              <a:defRPr/>
            </a:pPr>
            <a:r>
              <a:rPr kumimoji="0" lang="en-US" sz="1700" b="1" i="0" u="none" strike="noStrike" kern="1200" cap="none" spc="0" normalizeH="0" baseline="0" noProof="0" smtClean="0">
                <a:ln>
                  <a:noFill/>
                </a:ln>
                <a:solidFill>
                  <a:prstClr val="black"/>
                </a:solidFill>
                <a:effectLst/>
                <a:uLnTx/>
                <a:uFillTx/>
                <a:latin typeface="+mn-lt"/>
                <a:ea typeface="+mn-ea"/>
                <a:cs typeface="+mn-cs"/>
              </a:rPr>
              <a:t>Fourth level</a:t>
            </a:r>
          </a:p>
          <a:p>
            <a:pPr marL="0" marR="0" lvl="4" indent="0" algn="l" defTabSz="457200" rtl="0" eaLnBrk="1" fontAlgn="auto" latinLnBrk="0" hangingPunct="1">
              <a:lnSpc>
                <a:spcPct val="100000"/>
              </a:lnSpc>
              <a:spcBef>
                <a:spcPct val="20000"/>
              </a:spcBef>
              <a:spcAft>
                <a:spcPts val="0"/>
              </a:spcAft>
              <a:buClrTx/>
              <a:buSzTx/>
              <a:buFont typeface="Arial"/>
              <a:buNone/>
              <a:tabLst/>
              <a:defRPr/>
            </a:pPr>
            <a:r>
              <a:rPr kumimoji="0" lang="en-US" sz="1700" b="1" i="0" u="none" strike="noStrike" kern="1200" cap="none" spc="0" normalizeH="0" baseline="0" noProof="0" smtClean="0">
                <a:ln>
                  <a:noFill/>
                </a:ln>
                <a:solidFill>
                  <a:prstClr val="black"/>
                </a:solidFill>
                <a:effectLst/>
                <a:uLnTx/>
                <a:uFillTx/>
                <a:latin typeface="+mn-lt"/>
                <a:ea typeface="+mn-ea"/>
                <a:cs typeface="+mn-cs"/>
              </a:rPr>
              <a:t>Fifth level</a:t>
            </a:r>
            <a:endParaRPr kumimoji="0" lang="en-US" sz="1300" b="0" i="0" u="none" strike="noStrike" kern="1200" cap="none" spc="0" normalizeH="0" baseline="0" noProof="0" dirty="0">
              <a:ln>
                <a:noFill/>
              </a:ln>
              <a:solidFill>
                <a:prstClr val="black"/>
              </a:solidFill>
              <a:effectLst/>
              <a:uLnTx/>
              <a:uFillTx/>
              <a:latin typeface="+mn-lt"/>
              <a:ea typeface="+mn-ea"/>
              <a:cs typeface="+mn-cs"/>
            </a:endParaRPr>
          </a:p>
        </p:txBody>
      </p:sp>
      <p:sp>
        <p:nvSpPr>
          <p:cNvPr id="5" name="Date Placeholder 4"/>
          <p:cNvSpPr>
            <a:spLocks noGrp="1"/>
          </p:cNvSpPr>
          <p:nvPr>
            <p:ph type="dt" sz="half" idx="10"/>
          </p:nvPr>
        </p:nvSpPr>
        <p:spPr/>
        <p:txBody>
          <a:bodyPr/>
          <a:lstStyle/>
          <a:p>
            <a:endParaRPr lang="en-US" dirty="0">
              <a:solidFill>
                <a:srgbClr val="74808B"/>
              </a:solidFill>
            </a:endParaRPr>
          </a:p>
        </p:txBody>
      </p:sp>
      <p:sp>
        <p:nvSpPr>
          <p:cNvPr id="7" name="Slide Number Placeholder 6"/>
          <p:cNvSpPr>
            <a:spLocks noGrp="1"/>
          </p:cNvSpPr>
          <p:nvPr>
            <p:ph type="sldNum" sz="quarter" idx="12"/>
          </p:nvPr>
        </p:nvSpPr>
        <p:spPr/>
        <p:txBody>
          <a:bodyPr/>
          <a:lstStyle/>
          <a:p>
            <a:fld id="{7EE43FA3-8D58-734E-BA2B-7C11C40F0AFE}" type="slidenum">
              <a:rPr lang="en-US" smtClean="0">
                <a:solidFill>
                  <a:srgbClr val="74808B"/>
                </a:solidFill>
              </a:rPr>
              <a:pPr/>
              <a:t>‹#›</a:t>
            </a:fld>
            <a:endParaRPr lang="en-US" dirty="0">
              <a:solidFill>
                <a:srgbClr val="74808B"/>
              </a:solidFill>
            </a:endParaRPr>
          </a:p>
        </p:txBody>
      </p:sp>
      <p:cxnSp>
        <p:nvCxnSpPr>
          <p:cNvPr id="8" name="Straight Connector 7"/>
          <p:cNvCxnSpPr/>
          <p:nvPr userDrawn="1"/>
        </p:nvCxnSpPr>
        <p:spPr>
          <a:xfrm>
            <a:off x="917575" y="1405655"/>
            <a:ext cx="7317666" cy="0"/>
          </a:xfrm>
          <a:prstGeom prst="line">
            <a:avLst/>
          </a:prstGeom>
          <a:ln w="12700">
            <a:solidFill>
              <a:schemeClr val="bg2"/>
            </a:solidFill>
          </a:ln>
        </p:spPr>
        <p:style>
          <a:lnRef idx="1">
            <a:schemeClr val="dk1"/>
          </a:lnRef>
          <a:fillRef idx="0">
            <a:schemeClr val="dk1"/>
          </a:fillRef>
          <a:effectRef idx="0">
            <a:schemeClr val="dk1"/>
          </a:effectRef>
          <a:fontRef idx="minor">
            <a:schemeClr val="tx1"/>
          </a:fontRef>
        </p:style>
      </p:cxnSp>
      <p:sp>
        <p:nvSpPr>
          <p:cNvPr id="10" name="Subtitle 2"/>
          <p:cNvSpPr>
            <a:spLocks noGrp="1"/>
          </p:cNvSpPr>
          <p:nvPr>
            <p:ph type="subTitle" idx="13" hasCustomPrompt="1"/>
          </p:nvPr>
        </p:nvSpPr>
        <p:spPr>
          <a:xfrm>
            <a:off x="330570" y="218720"/>
            <a:ext cx="5026025" cy="302095"/>
          </a:xfrm>
        </p:spPr>
        <p:txBody>
          <a:bodyPr>
            <a:normAutofit/>
          </a:bodyPr>
          <a:lstStyle>
            <a:lvl1pPr marL="0" indent="0" algn="l">
              <a:buNone/>
              <a:defRPr sz="1400" b="0" cap="all">
                <a:solidFill>
                  <a:srgbClr val="0046AD"/>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section head</a:t>
            </a:r>
            <a:endParaRPr lang="en-US" dirty="0"/>
          </a:p>
        </p:txBody>
      </p:sp>
    </p:spTree>
    <p:extLst>
      <p:ext uri="{BB962C8B-B14F-4D97-AF65-F5344CB8AC3E}">
        <p14:creationId xmlns:p14="http://schemas.microsoft.com/office/powerpoint/2010/main" val="14322217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solidFill>
                <a:srgbClr val="74808B"/>
              </a:solidFill>
            </a:endParaRPr>
          </a:p>
        </p:txBody>
      </p:sp>
      <p:sp>
        <p:nvSpPr>
          <p:cNvPr id="5" name="Slide Number Placeholder 4"/>
          <p:cNvSpPr>
            <a:spLocks noGrp="1"/>
          </p:cNvSpPr>
          <p:nvPr>
            <p:ph type="sldNum" sz="quarter" idx="12"/>
          </p:nvPr>
        </p:nvSpPr>
        <p:spPr/>
        <p:txBody>
          <a:bodyPr/>
          <a:lstStyle/>
          <a:p>
            <a:fld id="{7EE43FA3-8D58-734E-BA2B-7C11C40F0AFE}" type="slidenum">
              <a:rPr lang="en-US" smtClean="0">
                <a:solidFill>
                  <a:srgbClr val="74808B"/>
                </a:solidFill>
              </a:rPr>
              <a:pPr/>
              <a:t>‹#›</a:t>
            </a:fld>
            <a:endParaRPr lang="en-US" dirty="0">
              <a:solidFill>
                <a:srgbClr val="74808B"/>
              </a:solidFill>
            </a:endParaRPr>
          </a:p>
        </p:txBody>
      </p:sp>
      <p:cxnSp>
        <p:nvCxnSpPr>
          <p:cNvPr id="6" name="Straight Connector 5"/>
          <p:cNvCxnSpPr/>
          <p:nvPr userDrawn="1"/>
        </p:nvCxnSpPr>
        <p:spPr>
          <a:xfrm>
            <a:off x="917575" y="1405655"/>
            <a:ext cx="7317666" cy="0"/>
          </a:xfrm>
          <a:prstGeom prst="line">
            <a:avLst/>
          </a:prstGeom>
          <a:ln w="12700">
            <a:solidFill>
              <a:schemeClr val="bg2"/>
            </a:solidFill>
          </a:ln>
        </p:spPr>
        <p:style>
          <a:lnRef idx="1">
            <a:schemeClr val="dk1"/>
          </a:lnRef>
          <a:fillRef idx="0">
            <a:schemeClr val="dk1"/>
          </a:fillRef>
          <a:effectRef idx="0">
            <a:schemeClr val="dk1"/>
          </a:effectRef>
          <a:fontRef idx="minor">
            <a:schemeClr val="tx1"/>
          </a:fontRef>
        </p:style>
      </p:cxnSp>
      <p:sp>
        <p:nvSpPr>
          <p:cNvPr id="8" name="Subtitle 2"/>
          <p:cNvSpPr>
            <a:spLocks noGrp="1"/>
          </p:cNvSpPr>
          <p:nvPr>
            <p:ph type="subTitle" idx="13" hasCustomPrompt="1"/>
          </p:nvPr>
        </p:nvSpPr>
        <p:spPr>
          <a:xfrm>
            <a:off x="330570" y="218720"/>
            <a:ext cx="5026025" cy="302095"/>
          </a:xfrm>
        </p:spPr>
        <p:txBody>
          <a:bodyPr>
            <a:normAutofit/>
          </a:bodyPr>
          <a:lstStyle>
            <a:lvl1pPr marL="0" indent="0" algn="l">
              <a:buNone/>
              <a:defRPr sz="1400" b="0" cap="all">
                <a:solidFill>
                  <a:srgbClr val="0046AD"/>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section head</a:t>
            </a:r>
            <a:endParaRPr lang="en-US" dirty="0"/>
          </a:p>
        </p:txBody>
      </p:sp>
    </p:spTree>
    <p:extLst>
      <p:ext uri="{BB962C8B-B14F-4D97-AF65-F5344CB8AC3E}">
        <p14:creationId xmlns:p14="http://schemas.microsoft.com/office/powerpoint/2010/main" val="35919339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solidFill>
                <a:srgbClr val="74808B"/>
              </a:solidFill>
            </a:endParaRPr>
          </a:p>
        </p:txBody>
      </p:sp>
      <p:sp>
        <p:nvSpPr>
          <p:cNvPr id="4" name="Slide Number Placeholder 3"/>
          <p:cNvSpPr>
            <a:spLocks noGrp="1"/>
          </p:cNvSpPr>
          <p:nvPr>
            <p:ph type="sldNum" sz="quarter" idx="12"/>
          </p:nvPr>
        </p:nvSpPr>
        <p:spPr/>
        <p:txBody>
          <a:bodyPr/>
          <a:lstStyle/>
          <a:p>
            <a:fld id="{7EE43FA3-8D58-734E-BA2B-7C11C40F0AFE}" type="slidenum">
              <a:rPr lang="en-US" smtClean="0">
                <a:solidFill>
                  <a:srgbClr val="74808B"/>
                </a:solidFill>
              </a:rPr>
              <a:pPr/>
              <a:t>‹#›</a:t>
            </a:fld>
            <a:endParaRPr lang="en-US" dirty="0">
              <a:solidFill>
                <a:srgbClr val="74808B"/>
              </a:solidFill>
            </a:endParaRPr>
          </a:p>
        </p:txBody>
      </p:sp>
      <p:sp>
        <p:nvSpPr>
          <p:cNvPr id="5" name="Subtitle 2"/>
          <p:cNvSpPr>
            <a:spLocks noGrp="1"/>
          </p:cNvSpPr>
          <p:nvPr>
            <p:ph type="subTitle" idx="13" hasCustomPrompt="1"/>
          </p:nvPr>
        </p:nvSpPr>
        <p:spPr>
          <a:xfrm>
            <a:off x="330570" y="218720"/>
            <a:ext cx="5026025" cy="302095"/>
          </a:xfrm>
        </p:spPr>
        <p:txBody>
          <a:bodyPr>
            <a:normAutofit/>
          </a:bodyPr>
          <a:lstStyle>
            <a:lvl1pPr marL="0" indent="0" algn="l">
              <a:buNone/>
              <a:defRPr sz="1400" b="0" cap="all">
                <a:solidFill>
                  <a:srgbClr val="0046AD"/>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section head</a:t>
            </a:r>
            <a:endParaRPr lang="en-US" dirty="0"/>
          </a:p>
        </p:txBody>
      </p:sp>
    </p:spTree>
    <p:extLst>
      <p:ext uri="{BB962C8B-B14F-4D97-AF65-F5344CB8AC3E}">
        <p14:creationId xmlns:p14="http://schemas.microsoft.com/office/powerpoint/2010/main" val="18551762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39940"/>
            <a:ext cx="4660191" cy="4050079"/>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a:lvl1pPr>
            <a:lvl2pPr marL="1588" marR="0" indent="0" algn="l" defTabSz="457200" rtl="0" eaLnBrk="1" fontAlgn="auto" latinLnBrk="0" hangingPunct="1">
              <a:lnSpc>
                <a:spcPct val="100000"/>
              </a:lnSpc>
              <a:spcBef>
                <a:spcPct val="20000"/>
              </a:spcBef>
              <a:spcAft>
                <a:spcPts val="0"/>
              </a:spcAft>
              <a:buClrTx/>
              <a:buSzTx/>
              <a:buFont typeface="Arial"/>
              <a:buNone/>
              <a:tabLst/>
              <a:defRPr sz="2800"/>
            </a:lvl2pPr>
            <a:lvl3pPr marL="117475" marR="0" indent="-117475" algn="l" defTabSz="457200" rtl="0" eaLnBrk="1" fontAlgn="auto" latinLnBrk="0" hangingPunct="1">
              <a:lnSpc>
                <a:spcPct val="100000"/>
              </a:lnSpc>
              <a:spcBef>
                <a:spcPct val="20000"/>
              </a:spcBef>
              <a:spcAft>
                <a:spcPts val="0"/>
              </a:spcAft>
              <a:buClr>
                <a:srgbClr val="74808B"/>
              </a:buClr>
              <a:buSzTx/>
              <a:buFont typeface="Arial"/>
              <a:buChar char="•"/>
              <a:tabLst/>
              <a:defRPr sz="2400"/>
            </a:lvl3pPr>
            <a:lvl4pPr marL="400050" marR="0" indent="-166688" algn="l" defTabSz="457200" rtl="0" eaLnBrk="1" fontAlgn="auto" latinLnBrk="0" hangingPunct="1">
              <a:lnSpc>
                <a:spcPct val="100000"/>
              </a:lnSpc>
              <a:spcBef>
                <a:spcPct val="20000"/>
              </a:spcBef>
              <a:spcAft>
                <a:spcPts val="0"/>
              </a:spcAft>
              <a:buClr>
                <a:srgbClr val="74808B"/>
              </a:buClr>
              <a:buSzTx/>
              <a:buFont typeface="Arial"/>
              <a:buChar char="•"/>
              <a:tabLst/>
              <a:defRPr sz="2000"/>
            </a:lvl4pPr>
            <a:lvl5pPr marL="628650" marR="0" indent="-117475" algn="l" defTabSz="457200" rtl="0" eaLnBrk="1" fontAlgn="auto" latinLnBrk="0" hangingPunct="1">
              <a:lnSpc>
                <a:spcPct val="100000"/>
              </a:lnSpc>
              <a:spcBef>
                <a:spcPct val="20000"/>
              </a:spcBef>
              <a:spcAft>
                <a:spcPts val="0"/>
              </a:spcAft>
              <a:buClr>
                <a:srgbClr val="74808B"/>
              </a:buClr>
              <a:buSzTx/>
              <a:buFont typeface="Arial"/>
              <a:buChar char="•"/>
              <a:tabLst/>
              <a:defRPr sz="2000"/>
            </a:lvl5pPr>
            <a:lvl6pPr>
              <a:defRPr sz="2000"/>
            </a:lvl6pPr>
            <a:lvl7pPr>
              <a:defRPr sz="2000"/>
            </a:lvl7pPr>
            <a:lvl8pPr>
              <a:defRPr sz="2000"/>
            </a:lvl8pPr>
            <a:lvl9pPr>
              <a:defRPr sz="2000"/>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1700" b="1" i="0" u="none" strike="noStrike" kern="1200" cap="none" spc="0" normalizeH="0" baseline="0" noProof="0" smtClean="0">
                <a:ln>
                  <a:noFill/>
                </a:ln>
                <a:solidFill>
                  <a:prstClr val="black"/>
                </a:solidFill>
                <a:effectLst/>
                <a:uLnTx/>
                <a:uFillTx/>
                <a:latin typeface="+mn-lt"/>
                <a:ea typeface="+mn-ea"/>
                <a:cs typeface="+mn-cs"/>
              </a:rPr>
              <a:t>Click to edit Master text styles</a:t>
            </a:r>
          </a:p>
          <a:p>
            <a:pPr marL="0" marR="0" lvl="1" indent="0" algn="l" defTabSz="457200" rtl="0" eaLnBrk="1" fontAlgn="auto" latinLnBrk="0" hangingPunct="1">
              <a:lnSpc>
                <a:spcPct val="100000"/>
              </a:lnSpc>
              <a:spcBef>
                <a:spcPct val="20000"/>
              </a:spcBef>
              <a:spcAft>
                <a:spcPts val="0"/>
              </a:spcAft>
              <a:buClrTx/>
              <a:buSzTx/>
              <a:buFont typeface="Arial"/>
              <a:buNone/>
              <a:tabLst/>
              <a:defRPr/>
            </a:pPr>
            <a:r>
              <a:rPr kumimoji="0" lang="en-US" sz="1700" b="1" i="0" u="none" strike="noStrike" kern="1200" cap="none" spc="0" normalizeH="0" baseline="0" noProof="0" smtClean="0">
                <a:ln>
                  <a:noFill/>
                </a:ln>
                <a:solidFill>
                  <a:prstClr val="black"/>
                </a:solidFill>
                <a:effectLst/>
                <a:uLnTx/>
                <a:uFillTx/>
                <a:latin typeface="+mn-lt"/>
                <a:ea typeface="+mn-ea"/>
                <a:cs typeface="+mn-cs"/>
              </a:rPr>
              <a:t>Second level</a:t>
            </a:r>
          </a:p>
          <a:p>
            <a:pPr marL="0" marR="0" lvl="2" indent="0" algn="l" defTabSz="457200" rtl="0" eaLnBrk="1" fontAlgn="auto" latinLnBrk="0" hangingPunct="1">
              <a:lnSpc>
                <a:spcPct val="100000"/>
              </a:lnSpc>
              <a:spcBef>
                <a:spcPct val="20000"/>
              </a:spcBef>
              <a:spcAft>
                <a:spcPts val="0"/>
              </a:spcAft>
              <a:buClrTx/>
              <a:buSzTx/>
              <a:buFont typeface="Arial"/>
              <a:buNone/>
              <a:tabLst/>
              <a:defRPr/>
            </a:pPr>
            <a:r>
              <a:rPr kumimoji="0" lang="en-US" sz="1700" b="1" i="0" u="none" strike="noStrike" kern="1200" cap="none" spc="0" normalizeH="0" baseline="0" noProof="0" smtClean="0">
                <a:ln>
                  <a:noFill/>
                </a:ln>
                <a:solidFill>
                  <a:prstClr val="black"/>
                </a:solidFill>
                <a:effectLst/>
                <a:uLnTx/>
                <a:uFillTx/>
                <a:latin typeface="+mn-lt"/>
                <a:ea typeface="+mn-ea"/>
                <a:cs typeface="+mn-cs"/>
              </a:rPr>
              <a:t>Third level</a:t>
            </a:r>
          </a:p>
          <a:p>
            <a:pPr marL="0" marR="0" lvl="3" indent="0" algn="l" defTabSz="457200" rtl="0" eaLnBrk="1" fontAlgn="auto" latinLnBrk="0" hangingPunct="1">
              <a:lnSpc>
                <a:spcPct val="100000"/>
              </a:lnSpc>
              <a:spcBef>
                <a:spcPct val="20000"/>
              </a:spcBef>
              <a:spcAft>
                <a:spcPts val="0"/>
              </a:spcAft>
              <a:buClrTx/>
              <a:buSzTx/>
              <a:buFont typeface="Arial"/>
              <a:buNone/>
              <a:tabLst/>
              <a:defRPr/>
            </a:pPr>
            <a:r>
              <a:rPr kumimoji="0" lang="en-US" sz="1700" b="1" i="0" u="none" strike="noStrike" kern="1200" cap="none" spc="0" normalizeH="0" baseline="0" noProof="0" smtClean="0">
                <a:ln>
                  <a:noFill/>
                </a:ln>
                <a:solidFill>
                  <a:prstClr val="black"/>
                </a:solidFill>
                <a:effectLst/>
                <a:uLnTx/>
                <a:uFillTx/>
                <a:latin typeface="+mn-lt"/>
                <a:ea typeface="+mn-ea"/>
                <a:cs typeface="+mn-cs"/>
              </a:rPr>
              <a:t>Fourth level</a:t>
            </a:r>
          </a:p>
          <a:p>
            <a:pPr marL="0" marR="0" lvl="4" indent="0" algn="l" defTabSz="457200" rtl="0" eaLnBrk="1" fontAlgn="auto" latinLnBrk="0" hangingPunct="1">
              <a:lnSpc>
                <a:spcPct val="100000"/>
              </a:lnSpc>
              <a:spcBef>
                <a:spcPct val="20000"/>
              </a:spcBef>
              <a:spcAft>
                <a:spcPts val="0"/>
              </a:spcAft>
              <a:buClrTx/>
              <a:buSzTx/>
              <a:buFont typeface="Arial"/>
              <a:buNone/>
              <a:tabLst/>
              <a:defRPr/>
            </a:pPr>
            <a:r>
              <a:rPr kumimoji="0" lang="en-US" sz="1700" b="1" i="0" u="none" strike="noStrike" kern="1200" cap="none" spc="0" normalizeH="0" baseline="0" noProof="0" smtClean="0">
                <a:ln>
                  <a:noFill/>
                </a:ln>
                <a:solidFill>
                  <a:prstClr val="black"/>
                </a:solidFill>
                <a:effectLst/>
                <a:uLnTx/>
                <a:uFillTx/>
                <a:latin typeface="+mn-lt"/>
                <a:ea typeface="+mn-ea"/>
                <a:cs typeface="+mn-cs"/>
              </a:rPr>
              <a:t>Fifth level</a:t>
            </a:r>
            <a:endParaRPr kumimoji="0" lang="en-US" sz="13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Text Placeholder 3"/>
          <p:cNvSpPr>
            <a:spLocks noGrp="1"/>
          </p:cNvSpPr>
          <p:nvPr>
            <p:ph type="body" sz="half" idx="2"/>
          </p:nvPr>
        </p:nvSpPr>
        <p:spPr>
          <a:xfrm>
            <a:off x="917575" y="1639940"/>
            <a:ext cx="2547938" cy="4050079"/>
          </a:xfrm>
        </p:spPr>
        <p:txBody>
          <a:bodyPr/>
          <a:lstStyle>
            <a:lvl1pPr marL="0" indent="0">
              <a:buNone/>
              <a:defRPr sz="1400" b="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E10AF0-A54D-F947-AE2B-BB58E5BBDA71}" type="datetimeFigureOut">
              <a:rPr lang="en-US" smtClean="0">
                <a:solidFill>
                  <a:srgbClr val="74808B"/>
                </a:solidFill>
              </a:rPr>
              <a:pPr/>
              <a:t>6/17/2014</a:t>
            </a:fld>
            <a:endParaRPr lang="en-US" dirty="0">
              <a:solidFill>
                <a:srgbClr val="74808B"/>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pPr defTabSz="457200"/>
            <a:endParaRPr lang="en-US" dirty="0">
              <a:solidFill>
                <a:prstClr val="black"/>
              </a:solidFill>
            </a:endParaRPr>
          </a:p>
        </p:txBody>
      </p:sp>
      <p:sp>
        <p:nvSpPr>
          <p:cNvPr id="7" name="Slide Number Placeholder 6"/>
          <p:cNvSpPr>
            <a:spLocks noGrp="1"/>
          </p:cNvSpPr>
          <p:nvPr>
            <p:ph type="sldNum" sz="quarter" idx="12"/>
          </p:nvPr>
        </p:nvSpPr>
        <p:spPr/>
        <p:txBody>
          <a:bodyPr/>
          <a:lstStyle/>
          <a:p>
            <a:fld id="{7EE43FA3-8D58-734E-BA2B-7C11C40F0AFE}" type="slidenum">
              <a:rPr lang="en-US" smtClean="0">
                <a:solidFill>
                  <a:srgbClr val="74808B"/>
                </a:solidFill>
              </a:rPr>
              <a:pPr/>
              <a:t>‹#›</a:t>
            </a:fld>
            <a:endParaRPr lang="en-US" dirty="0">
              <a:solidFill>
                <a:srgbClr val="74808B"/>
              </a:solidFill>
            </a:endParaRPr>
          </a:p>
        </p:txBody>
      </p:sp>
      <p:sp>
        <p:nvSpPr>
          <p:cNvPr id="8" name="Title 1"/>
          <p:cNvSpPr>
            <a:spLocks noGrp="1"/>
          </p:cNvSpPr>
          <p:nvPr>
            <p:ph type="title"/>
          </p:nvPr>
        </p:nvSpPr>
        <p:spPr>
          <a:xfrm>
            <a:off x="914400" y="852487"/>
            <a:ext cx="7309498" cy="706945"/>
          </a:xfrm>
        </p:spPr>
        <p:txBody>
          <a:bodyPr/>
          <a:lstStyle/>
          <a:p>
            <a:r>
              <a:rPr lang="en-US" smtClean="0"/>
              <a:t>Click to edit Master title style</a:t>
            </a:r>
            <a:endParaRPr lang="en-US"/>
          </a:p>
        </p:txBody>
      </p:sp>
      <p:cxnSp>
        <p:nvCxnSpPr>
          <p:cNvPr id="9" name="Straight Connector 8"/>
          <p:cNvCxnSpPr/>
          <p:nvPr userDrawn="1"/>
        </p:nvCxnSpPr>
        <p:spPr>
          <a:xfrm>
            <a:off x="914400" y="1405655"/>
            <a:ext cx="7320841" cy="0"/>
          </a:xfrm>
          <a:prstGeom prst="line">
            <a:avLst/>
          </a:prstGeom>
          <a:ln w="12700">
            <a:solidFill>
              <a:schemeClr val="bg2"/>
            </a:solidFill>
          </a:ln>
        </p:spPr>
        <p:style>
          <a:lnRef idx="1">
            <a:schemeClr val="dk1"/>
          </a:lnRef>
          <a:fillRef idx="0">
            <a:schemeClr val="dk1"/>
          </a:fillRef>
          <a:effectRef idx="0">
            <a:schemeClr val="dk1"/>
          </a:effectRef>
          <a:fontRef idx="minor">
            <a:schemeClr val="tx1"/>
          </a:fontRef>
        </p:style>
      </p:cxnSp>
      <p:sp>
        <p:nvSpPr>
          <p:cNvPr id="11" name="Subtitle 2"/>
          <p:cNvSpPr>
            <a:spLocks noGrp="1"/>
          </p:cNvSpPr>
          <p:nvPr>
            <p:ph type="subTitle" idx="13" hasCustomPrompt="1"/>
          </p:nvPr>
        </p:nvSpPr>
        <p:spPr>
          <a:xfrm>
            <a:off x="330570" y="218720"/>
            <a:ext cx="5026025" cy="302095"/>
          </a:xfrm>
        </p:spPr>
        <p:txBody>
          <a:bodyPr>
            <a:normAutofit/>
          </a:bodyPr>
          <a:lstStyle>
            <a:lvl1pPr marL="0" indent="0" algn="l">
              <a:buNone/>
              <a:defRPr sz="1400" b="0" cap="all">
                <a:solidFill>
                  <a:srgbClr val="0046AD"/>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section head</a:t>
            </a:r>
            <a:endParaRPr lang="en-US" dirty="0"/>
          </a:p>
        </p:txBody>
      </p:sp>
    </p:spTree>
    <p:extLst>
      <p:ext uri="{BB962C8B-B14F-4D97-AF65-F5344CB8AC3E}">
        <p14:creationId xmlns:p14="http://schemas.microsoft.com/office/powerpoint/2010/main" val="4652649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917575" y="1559431"/>
            <a:ext cx="7317666" cy="316814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917575" y="4845837"/>
            <a:ext cx="7316788" cy="93094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solidFill>
                <a:srgbClr val="74808B"/>
              </a:solidFill>
            </a:endParaRPr>
          </a:p>
        </p:txBody>
      </p:sp>
      <p:sp>
        <p:nvSpPr>
          <p:cNvPr id="7" name="Slide Number Placeholder 6"/>
          <p:cNvSpPr>
            <a:spLocks noGrp="1"/>
          </p:cNvSpPr>
          <p:nvPr>
            <p:ph type="sldNum" sz="quarter" idx="12"/>
          </p:nvPr>
        </p:nvSpPr>
        <p:spPr/>
        <p:txBody>
          <a:bodyPr/>
          <a:lstStyle/>
          <a:p>
            <a:fld id="{7EE43FA3-8D58-734E-BA2B-7C11C40F0AFE}" type="slidenum">
              <a:rPr lang="en-US" smtClean="0">
                <a:solidFill>
                  <a:srgbClr val="74808B"/>
                </a:solidFill>
              </a:rPr>
              <a:pPr/>
              <a:t>‹#›</a:t>
            </a:fld>
            <a:endParaRPr lang="en-US" dirty="0">
              <a:solidFill>
                <a:srgbClr val="74808B"/>
              </a:solidFill>
            </a:endParaRPr>
          </a:p>
        </p:txBody>
      </p:sp>
      <p:sp>
        <p:nvSpPr>
          <p:cNvPr id="12" name="Title 1"/>
          <p:cNvSpPr>
            <a:spLocks noGrp="1"/>
          </p:cNvSpPr>
          <p:nvPr>
            <p:ph type="title"/>
          </p:nvPr>
        </p:nvSpPr>
        <p:spPr>
          <a:xfrm>
            <a:off x="914400" y="852487"/>
            <a:ext cx="7309498" cy="706945"/>
          </a:xfrm>
        </p:spPr>
        <p:txBody>
          <a:bodyPr/>
          <a:lstStyle/>
          <a:p>
            <a:r>
              <a:rPr lang="en-US" smtClean="0"/>
              <a:t>Click to edit Master title style</a:t>
            </a:r>
            <a:endParaRPr lang="en-US"/>
          </a:p>
        </p:txBody>
      </p:sp>
      <p:cxnSp>
        <p:nvCxnSpPr>
          <p:cNvPr id="13" name="Straight Connector 12"/>
          <p:cNvCxnSpPr/>
          <p:nvPr userDrawn="1"/>
        </p:nvCxnSpPr>
        <p:spPr>
          <a:xfrm>
            <a:off x="917575" y="1405655"/>
            <a:ext cx="7317666" cy="0"/>
          </a:xfrm>
          <a:prstGeom prst="line">
            <a:avLst/>
          </a:prstGeom>
          <a:ln w="12700">
            <a:solidFill>
              <a:schemeClr val="bg2"/>
            </a:solidFill>
          </a:ln>
        </p:spPr>
        <p:style>
          <a:lnRef idx="1">
            <a:schemeClr val="dk1"/>
          </a:lnRef>
          <a:fillRef idx="0">
            <a:schemeClr val="dk1"/>
          </a:fillRef>
          <a:effectRef idx="0">
            <a:schemeClr val="dk1"/>
          </a:effectRef>
          <a:fontRef idx="minor">
            <a:schemeClr val="tx1"/>
          </a:fontRef>
        </p:style>
      </p:cxnSp>
      <p:sp>
        <p:nvSpPr>
          <p:cNvPr id="14" name="Subtitle 2"/>
          <p:cNvSpPr>
            <a:spLocks noGrp="1"/>
          </p:cNvSpPr>
          <p:nvPr>
            <p:ph type="subTitle" idx="13" hasCustomPrompt="1"/>
          </p:nvPr>
        </p:nvSpPr>
        <p:spPr>
          <a:xfrm>
            <a:off x="330570" y="218720"/>
            <a:ext cx="5026025" cy="302095"/>
          </a:xfrm>
        </p:spPr>
        <p:txBody>
          <a:bodyPr>
            <a:normAutofit/>
          </a:bodyPr>
          <a:lstStyle>
            <a:lvl1pPr marL="0" indent="0" algn="l">
              <a:buNone/>
              <a:defRPr sz="1400" b="0" cap="all">
                <a:solidFill>
                  <a:srgbClr val="0046AD"/>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section head</a:t>
            </a:r>
            <a:endParaRPr lang="en-US" dirty="0"/>
          </a:p>
        </p:txBody>
      </p:sp>
    </p:spTree>
    <p:extLst>
      <p:ext uri="{BB962C8B-B14F-4D97-AF65-F5344CB8AC3E}">
        <p14:creationId xmlns:p14="http://schemas.microsoft.com/office/powerpoint/2010/main" val="1125556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2DB7F96-DF47-4214-9928-22DA90FFAB86}" type="datetime1">
              <a:rPr lang="en-US" smtClean="0"/>
              <a:pPr/>
              <a:t>6/17/2014</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8BF69B32-8990-4E61-80B1-A5FA0D1B9B55}"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19237EC-FF44-4BF5-A05C-739EA86DF59B}" type="datetime1">
              <a:rPr lang="en-US" smtClean="0"/>
              <a:pPr/>
              <a:t>6/17/2014</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8BF69B32-8990-4E61-80B1-A5FA0D1B9B55}"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2D93B53-DE8E-418F-AE77-DF57A51C080B}" type="datetime1">
              <a:rPr lang="en-US" smtClean="0"/>
              <a:pPr/>
              <a:t>6/17/2014</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8BF69B32-8990-4E61-80B1-A5FA0D1B9B55}"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74D93A6-455D-4E0D-AA01-5617BD2126CE}" type="datetime1">
              <a:rPr lang="en-US" smtClean="0"/>
              <a:pPr/>
              <a:t>6/17/2014</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8BF69B32-8990-4E61-80B1-A5FA0D1B9B55}"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C31A5C4A-EE3F-41F2-82F3-EC0C8146582A}" type="datetime1">
              <a:rPr lang="en-US" smtClean="0"/>
              <a:pPr/>
              <a:t>6/17/2014</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8BF69B32-8990-4E61-80B1-A5FA0D1B9B55}"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5AD6B2F-2174-4F49-99AE-0AC12607B5D5}" type="datetime1">
              <a:rPr lang="en-US" smtClean="0"/>
              <a:pPr/>
              <a:t>6/17/2014</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8BF69B32-8990-4E61-80B1-A5FA0D1B9B5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09491F50-579C-4F1B-AB44-8CAE50997439}" type="datetime1">
              <a:rPr lang="en-US" smtClean="0"/>
              <a:pPr/>
              <a:t>6/17/2014</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8BF69B32-8990-4E61-80B1-A5FA0D1B9B55}"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847A306-A3F2-426F-9209-0695C4DF053E}" type="datetime1">
              <a:rPr lang="en-US" smtClean="0"/>
              <a:pPr/>
              <a:t>6/17/2014</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BF69B32-8990-4E61-80B1-A5FA0D1B9B55}"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10" Type="http://schemas.openxmlformats.org/officeDocument/2006/relationships/image" Target="../media/image2.jpg"/><Relationship Id="rId4" Type="http://schemas.openxmlformats.org/officeDocument/2006/relationships/slideLayout" Target="../slideLayouts/slideLayout15.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9B6625C-FBB8-4762-A3AC-B175912DEA43}" type="datetime1">
              <a:rPr lang="en-US" smtClean="0"/>
              <a:pPr/>
              <a:t>6/17/2014</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BF69B32-8990-4E61-80B1-A5FA0D1B9B5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852487"/>
            <a:ext cx="7309498" cy="706945"/>
          </a:xfrm>
          <a:prstGeom prst="rect">
            <a:avLst/>
          </a:prstGeom>
          <a:ln w="12700" cmpd="sng">
            <a:noFill/>
          </a:ln>
        </p:spPr>
        <p:txBody>
          <a:bodyPr vert="horz" lIns="0" tIns="0" rIns="0" bIns="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1224" y="1600200"/>
            <a:ext cx="7324017" cy="4089819"/>
          </a:xfrm>
          <a:prstGeom prst="rect">
            <a:avLst/>
          </a:prstGeom>
        </p:spPr>
        <p:txBody>
          <a:bodyPr vert="horz" lIns="0" tIns="0" rIns="0" bIns="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3292" y="201231"/>
            <a:ext cx="1262084" cy="267177"/>
          </a:xfrm>
          <a:prstGeom prst="rect">
            <a:avLst/>
          </a:prstGeom>
        </p:spPr>
        <p:txBody>
          <a:bodyPr vert="horz" lIns="0" tIns="0" rIns="0" bIns="0" rtlCol="0" anchor="ctr"/>
          <a:lstStyle>
            <a:lvl1pPr algn="r">
              <a:defRPr sz="1100">
                <a:solidFill>
                  <a:schemeClr val="bg2"/>
                </a:solidFill>
              </a:defRPr>
            </a:lvl1pPr>
          </a:lstStyle>
          <a:p>
            <a:pPr defTabSz="457200"/>
            <a:endParaRPr lang="en-US" dirty="0">
              <a:solidFill>
                <a:srgbClr val="74808B"/>
              </a:solidFill>
            </a:endParaRPr>
          </a:p>
        </p:txBody>
      </p:sp>
      <p:sp>
        <p:nvSpPr>
          <p:cNvPr id="6" name="Slide Number Placeholder 5"/>
          <p:cNvSpPr>
            <a:spLocks noGrp="1"/>
          </p:cNvSpPr>
          <p:nvPr>
            <p:ph type="sldNum" sz="quarter" idx="4"/>
          </p:nvPr>
        </p:nvSpPr>
        <p:spPr>
          <a:xfrm>
            <a:off x="342900" y="5358087"/>
            <a:ext cx="452364" cy="331932"/>
          </a:xfrm>
          <a:prstGeom prst="rect">
            <a:avLst/>
          </a:prstGeom>
        </p:spPr>
        <p:txBody>
          <a:bodyPr vert="horz" lIns="0" tIns="0" rIns="0" bIns="0" rtlCol="0" anchor="ctr"/>
          <a:lstStyle>
            <a:lvl1pPr algn="l">
              <a:defRPr sz="1600" baseline="0">
                <a:solidFill>
                  <a:schemeClr val="bg2"/>
                </a:solidFill>
              </a:defRPr>
            </a:lvl1pPr>
          </a:lstStyle>
          <a:p>
            <a:pPr defTabSz="457200"/>
            <a:fld id="{7EE43FA3-8D58-734E-BA2B-7C11C40F0AFE}" type="slidenum">
              <a:rPr lang="en-US" smtClean="0">
                <a:solidFill>
                  <a:srgbClr val="74808B"/>
                </a:solidFill>
              </a:rPr>
              <a:pPr defTabSz="457200"/>
              <a:t>‹#›</a:t>
            </a:fld>
            <a:endParaRPr lang="en-US" dirty="0">
              <a:solidFill>
                <a:srgbClr val="74808B"/>
              </a:solidFill>
            </a:endParaRPr>
          </a:p>
        </p:txBody>
      </p:sp>
    </p:spTree>
    <p:extLst>
      <p:ext uri="{BB962C8B-B14F-4D97-AF65-F5344CB8AC3E}">
        <p14:creationId xmlns:p14="http://schemas.microsoft.com/office/powerpoint/2010/main" val="97762440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Lst>
  <p:txStyles>
    <p:titleStyle>
      <a:lvl1pPr algn="l" defTabSz="457200" rtl="0" eaLnBrk="1" latinLnBrk="0" hangingPunct="1">
        <a:spcBef>
          <a:spcPct val="0"/>
        </a:spcBef>
        <a:buNone/>
        <a:defRPr sz="2900" u="none" kern="1200">
          <a:ln>
            <a:noFill/>
          </a:ln>
          <a:solidFill>
            <a:schemeClr val="bg2"/>
          </a:solidFill>
          <a:latin typeface="+mj-lt"/>
          <a:ea typeface="+mj-ea"/>
          <a:cs typeface="+mj-cs"/>
        </a:defRPr>
      </a:lvl1pPr>
    </p:titleStyle>
    <p:bodyStyle>
      <a:lvl1pPr marL="0" indent="0" algn="l" defTabSz="457200" rtl="0" eaLnBrk="1" latinLnBrk="0" hangingPunct="1">
        <a:spcBef>
          <a:spcPct val="20000"/>
        </a:spcBef>
        <a:buFont typeface="Arial"/>
        <a:buNone/>
        <a:defRPr sz="1700" b="1" i="0" kern="1200">
          <a:solidFill>
            <a:schemeClr val="tx1"/>
          </a:solidFill>
          <a:latin typeface="+mn-lt"/>
          <a:ea typeface="+mn-ea"/>
          <a:cs typeface="+mn-cs"/>
        </a:defRPr>
      </a:lvl1pPr>
      <a:lvl2pPr marL="1588" indent="0" algn="l" defTabSz="457200" rtl="0" eaLnBrk="1" latinLnBrk="0" hangingPunct="1">
        <a:spcBef>
          <a:spcPct val="20000"/>
        </a:spcBef>
        <a:buFont typeface="Arial"/>
        <a:buNone/>
        <a:defRPr sz="1500" b="0" i="0" kern="1200">
          <a:solidFill>
            <a:schemeClr val="tx1"/>
          </a:solidFill>
          <a:latin typeface="+mn-lt"/>
          <a:ea typeface="+mn-ea"/>
          <a:cs typeface="+mn-cs"/>
        </a:defRPr>
      </a:lvl2pPr>
      <a:lvl3pPr marL="117475" indent="-117475" algn="l" defTabSz="457200" rtl="0" eaLnBrk="1" latinLnBrk="0" hangingPunct="1">
        <a:spcBef>
          <a:spcPct val="20000"/>
        </a:spcBef>
        <a:buClr>
          <a:schemeClr val="bg2"/>
        </a:buClr>
        <a:buFont typeface="Arial"/>
        <a:buChar char="•"/>
        <a:defRPr sz="1500" kern="1200" baseline="0">
          <a:solidFill>
            <a:schemeClr val="tx1"/>
          </a:solidFill>
          <a:latin typeface="+mn-lt"/>
          <a:ea typeface="+mn-ea"/>
          <a:cs typeface="+mn-cs"/>
        </a:defRPr>
      </a:lvl3pPr>
      <a:lvl4pPr marL="400050" indent="-166688" algn="l" defTabSz="457200" rtl="0" eaLnBrk="1" latinLnBrk="0" hangingPunct="1">
        <a:spcBef>
          <a:spcPct val="20000"/>
        </a:spcBef>
        <a:buClr>
          <a:schemeClr val="bg2"/>
        </a:buClr>
        <a:buFont typeface="Arial"/>
        <a:buChar char="•"/>
        <a:defRPr sz="1500" kern="1200">
          <a:solidFill>
            <a:schemeClr val="tx1"/>
          </a:solidFill>
          <a:latin typeface="+mn-lt"/>
          <a:ea typeface="+mn-ea"/>
          <a:cs typeface="+mn-cs"/>
        </a:defRPr>
      </a:lvl4pPr>
      <a:lvl5pPr marL="628650" indent="-117475" algn="l" defTabSz="457200" rtl="0" eaLnBrk="1" latinLnBrk="0" hangingPunct="1">
        <a:spcBef>
          <a:spcPct val="20000"/>
        </a:spcBef>
        <a:buClr>
          <a:schemeClr val="bg2"/>
        </a:buClr>
        <a:buFont typeface="Arial"/>
        <a:buChar char="•"/>
        <a:defRPr sz="1300" kern="1200">
          <a:solidFill>
            <a:schemeClr val="tx1"/>
          </a:solidFill>
          <a:latin typeface="+mn-lt"/>
          <a:ea typeface="+mn-ea"/>
          <a:cs typeface="+mn-cs"/>
        </a:defRPr>
      </a:lvl5pPr>
      <a:lvl6pPr marL="801688" indent="-115888" algn="l" defTabSz="400050" rtl="0" eaLnBrk="1" latinLnBrk="0" hangingPunct="1">
        <a:spcBef>
          <a:spcPct val="20000"/>
        </a:spcBef>
        <a:buClr>
          <a:schemeClr val="bg2"/>
        </a:buClr>
        <a:buFont typeface="Arial"/>
        <a:buChar char="•"/>
        <a:defRPr sz="13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24200" y="762000"/>
            <a:ext cx="5486399" cy="1904999"/>
          </a:xfrm>
        </p:spPr>
        <p:txBody>
          <a:bodyPr>
            <a:normAutofit/>
          </a:bodyPr>
          <a:lstStyle/>
          <a:p>
            <a:pPr algn="ctr"/>
            <a:r>
              <a:rPr lang="en-US" sz="4000" dirty="0"/>
              <a:t>ETHICS for CPA’s</a:t>
            </a:r>
            <a:r>
              <a:rPr lang="en-US" dirty="0"/>
              <a:t/>
            </a:r>
            <a:br>
              <a:rPr lang="en-US" dirty="0"/>
            </a:br>
            <a:endParaRPr lang="en-US" dirty="0"/>
          </a:p>
        </p:txBody>
      </p:sp>
      <p:sp>
        <p:nvSpPr>
          <p:cNvPr id="3" name="Subtitle 2"/>
          <p:cNvSpPr>
            <a:spLocks noGrp="1"/>
          </p:cNvSpPr>
          <p:nvPr>
            <p:ph type="subTitle" idx="1"/>
          </p:nvPr>
        </p:nvSpPr>
        <p:spPr/>
        <p:txBody>
          <a:bodyPr>
            <a:normAutofit lnSpcReduction="10000"/>
          </a:bodyPr>
          <a:lstStyle/>
          <a:p>
            <a:r>
              <a:rPr lang="en-US" sz="2900" i="1" dirty="0">
                <a:solidFill>
                  <a:prstClr val="black"/>
                </a:solidFill>
                <a:ea typeface="+mj-ea"/>
                <a:cs typeface="+mj-cs"/>
              </a:rPr>
              <a:t>Navigating Ethical Dilemmas: How to avoid the Slippery </a:t>
            </a:r>
            <a:r>
              <a:rPr lang="en-US" sz="2900" i="1" dirty="0" smtClean="0">
                <a:solidFill>
                  <a:prstClr val="black"/>
                </a:solidFill>
                <a:ea typeface="+mj-ea"/>
                <a:cs typeface="+mj-cs"/>
              </a:rPr>
              <a:t>Slope</a:t>
            </a:r>
          </a:p>
          <a:p>
            <a:endParaRPr lang="en-US" sz="2900" i="1" dirty="0">
              <a:solidFill>
                <a:prstClr val="black"/>
              </a:solidFill>
              <a:ea typeface="+mj-ea"/>
              <a:cs typeface="+mj-cs"/>
            </a:endParaRPr>
          </a:p>
          <a:p>
            <a:endParaRPr lang="en-US" sz="2900" i="1" dirty="0" smtClean="0">
              <a:solidFill>
                <a:prstClr val="black"/>
              </a:solidFill>
              <a:ea typeface="+mj-ea"/>
              <a:cs typeface="+mj-cs"/>
            </a:endParaRPr>
          </a:p>
          <a:p>
            <a:pPr algn="r"/>
            <a:r>
              <a:rPr lang="en-US" sz="2900" i="1" dirty="0" smtClean="0">
                <a:solidFill>
                  <a:prstClr val="black"/>
                </a:solidFill>
                <a:ea typeface="+mj-ea"/>
                <a:cs typeface="+mj-cs"/>
              </a:rPr>
              <a:t>Dan Edelman, PhD, CPA</a:t>
            </a:r>
            <a:endParaRPr lang="en-US" dirty="0"/>
          </a:p>
        </p:txBody>
      </p:sp>
    </p:spTree>
    <p:extLst>
      <p:ext uri="{BB962C8B-B14F-4D97-AF65-F5344CB8AC3E}">
        <p14:creationId xmlns:p14="http://schemas.microsoft.com/office/powerpoint/2010/main" val="7687746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lgn="ctr">
              <a:buNone/>
            </a:pPr>
            <a:r>
              <a:rPr lang="en-US" sz="6000" dirty="0"/>
              <a:t>Rules </a:t>
            </a:r>
            <a:endParaRPr lang="en-US" sz="6000" dirty="0" smtClean="0"/>
          </a:p>
          <a:p>
            <a:pPr marL="109728" indent="0" algn="ctr">
              <a:buNone/>
            </a:pPr>
            <a:r>
              <a:rPr lang="en-US" sz="6000" dirty="0" smtClean="0"/>
              <a:t>of </a:t>
            </a:r>
          </a:p>
          <a:p>
            <a:pPr marL="109728" indent="0" algn="ctr">
              <a:buNone/>
            </a:pPr>
            <a:r>
              <a:rPr lang="en-US" sz="6000" dirty="0" smtClean="0"/>
              <a:t>Professional Conduct</a:t>
            </a:r>
          </a:p>
          <a:p>
            <a:pPr marL="109728" indent="0" algn="ctr">
              <a:buNone/>
            </a:pPr>
            <a:r>
              <a:rPr lang="en-US" sz="3200" dirty="0" smtClean="0"/>
              <a:t>Texas Administrative Code, Title 22, Part 22, Chapter 501</a:t>
            </a:r>
            <a:endParaRPr lang="en-US" sz="3200" dirty="0"/>
          </a:p>
        </p:txBody>
      </p:sp>
      <p:sp>
        <p:nvSpPr>
          <p:cNvPr id="3" name="Title 2"/>
          <p:cNvSpPr>
            <a:spLocks noGrp="1"/>
          </p:cNvSpPr>
          <p:nvPr>
            <p:ph type="title"/>
          </p:nvPr>
        </p:nvSpPr>
        <p:spPr/>
        <p:txBody>
          <a:bodyPr/>
          <a:lstStyle/>
          <a:p>
            <a:endParaRPr lang="en-US" dirty="0"/>
          </a:p>
        </p:txBody>
      </p:sp>
      <p:sp>
        <p:nvSpPr>
          <p:cNvPr id="4" name="Slide Number Placeholder 3"/>
          <p:cNvSpPr>
            <a:spLocks noGrp="1"/>
          </p:cNvSpPr>
          <p:nvPr>
            <p:ph type="sldNum" sz="quarter" idx="12"/>
          </p:nvPr>
        </p:nvSpPr>
        <p:spPr/>
        <p:txBody>
          <a:bodyPr/>
          <a:lstStyle/>
          <a:p>
            <a:fld id="{8BF69B32-8990-4E61-80B1-A5FA0D1B9B55}" type="slidenum">
              <a:rPr lang="en-US" smtClean="0"/>
              <a:pPr/>
              <a:t>10</a:t>
            </a:fld>
            <a:endParaRPr lang="en-US" dirty="0"/>
          </a:p>
        </p:txBody>
      </p:sp>
    </p:spTree>
    <p:extLst>
      <p:ext uri="{BB962C8B-B14F-4D97-AF65-F5344CB8AC3E}">
        <p14:creationId xmlns:p14="http://schemas.microsoft.com/office/powerpoint/2010/main" val="1941466479"/>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dirty="0" smtClean="0"/>
              <a:t>You prepare tax reruns and have been doing so for 10 years. A former client (relative) mentions that he misrepresented something on his tax return about 9 years ago. </a:t>
            </a:r>
          </a:p>
          <a:p>
            <a:pPr marL="109728" indent="0">
              <a:buNone/>
            </a:pPr>
            <a:endParaRPr lang="en-US" dirty="0"/>
          </a:p>
        </p:txBody>
      </p:sp>
      <p:sp>
        <p:nvSpPr>
          <p:cNvPr id="3" name="Slide Number Placeholder 2"/>
          <p:cNvSpPr>
            <a:spLocks noGrp="1"/>
          </p:cNvSpPr>
          <p:nvPr>
            <p:ph type="sldNum" sz="quarter" idx="12"/>
          </p:nvPr>
        </p:nvSpPr>
        <p:spPr/>
        <p:txBody>
          <a:bodyPr/>
          <a:lstStyle/>
          <a:p>
            <a:fld id="{8BF69B32-8990-4E61-80B1-A5FA0D1B9B55}" type="slidenum">
              <a:rPr lang="en-US" smtClean="0"/>
              <a:pPr/>
              <a:t>100</a:t>
            </a:fld>
            <a:endParaRPr lang="en-US" dirty="0"/>
          </a:p>
        </p:txBody>
      </p:sp>
      <p:sp>
        <p:nvSpPr>
          <p:cNvPr id="4" name="Title 3"/>
          <p:cNvSpPr>
            <a:spLocks noGrp="1"/>
          </p:cNvSpPr>
          <p:nvPr>
            <p:ph type="title"/>
          </p:nvPr>
        </p:nvSpPr>
        <p:spPr/>
        <p:txBody>
          <a:bodyPr/>
          <a:lstStyle/>
          <a:p>
            <a:pPr algn="ctr"/>
            <a:r>
              <a:rPr lang="en-US" dirty="0" smtClean="0"/>
              <a:t>CASE 9</a:t>
            </a:r>
            <a:endParaRPr lang="en-US" dirty="0"/>
          </a:p>
        </p:txBody>
      </p:sp>
    </p:spTree>
    <p:extLst>
      <p:ext uri="{BB962C8B-B14F-4D97-AF65-F5344CB8AC3E}">
        <p14:creationId xmlns:p14="http://schemas.microsoft.com/office/powerpoint/2010/main" val="189746635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dirty="0" smtClean="0"/>
              <a:t>You noticed that your direct supervisor always takes long lunches. You and your colleagues are entitled to 60 minutes but Fred always takes 75.</a:t>
            </a:r>
          </a:p>
          <a:p>
            <a:pPr marL="109728" indent="0">
              <a:buNone/>
            </a:pPr>
            <a:endParaRPr lang="en-US" dirty="0"/>
          </a:p>
        </p:txBody>
      </p:sp>
      <p:sp>
        <p:nvSpPr>
          <p:cNvPr id="3" name="Slide Number Placeholder 2"/>
          <p:cNvSpPr>
            <a:spLocks noGrp="1"/>
          </p:cNvSpPr>
          <p:nvPr>
            <p:ph type="sldNum" sz="quarter" idx="12"/>
          </p:nvPr>
        </p:nvSpPr>
        <p:spPr/>
        <p:txBody>
          <a:bodyPr/>
          <a:lstStyle/>
          <a:p>
            <a:fld id="{8BF69B32-8990-4E61-80B1-A5FA0D1B9B55}" type="slidenum">
              <a:rPr lang="en-US" smtClean="0"/>
              <a:pPr/>
              <a:t>101</a:t>
            </a:fld>
            <a:endParaRPr lang="en-US" dirty="0"/>
          </a:p>
        </p:txBody>
      </p:sp>
      <p:sp>
        <p:nvSpPr>
          <p:cNvPr id="4" name="Title 3"/>
          <p:cNvSpPr>
            <a:spLocks noGrp="1"/>
          </p:cNvSpPr>
          <p:nvPr>
            <p:ph type="title"/>
          </p:nvPr>
        </p:nvSpPr>
        <p:spPr/>
        <p:txBody>
          <a:bodyPr/>
          <a:lstStyle/>
          <a:p>
            <a:pPr algn="ctr"/>
            <a:r>
              <a:rPr lang="en-US" dirty="0" smtClean="0"/>
              <a:t>CASE 10</a:t>
            </a:r>
            <a:endParaRPr lang="en-US" dirty="0"/>
          </a:p>
        </p:txBody>
      </p:sp>
    </p:spTree>
    <p:extLst>
      <p:ext uri="{BB962C8B-B14F-4D97-AF65-F5344CB8AC3E}">
        <p14:creationId xmlns:p14="http://schemas.microsoft.com/office/powerpoint/2010/main" val="366638946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dirty="0" smtClean="0"/>
              <a:t>You are a junior auditor on an assignment and learn that the auditor in charge did not want to physically count all the items scheduled to be inventoried.</a:t>
            </a:r>
          </a:p>
          <a:p>
            <a:pPr marL="109728" indent="0">
              <a:buNone/>
            </a:pPr>
            <a:endParaRPr lang="en-US" dirty="0"/>
          </a:p>
        </p:txBody>
      </p:sp>
      <p:sp>
        <p:nvSpPr>
          <p:cNvPr id="3" name="Slide Number Placeholder 2"/>
          <p:cNvSpPr>
            <a:spLocks noGrp="1"/>
          </p:cNvSpPr>
          <p:nvPr>
            <p:ph type="sldNum" sz="quarter" idx="12"/>
          </p:nvPr>
        </p:nvSpPr>
        <p:spPr/>
        <p:txBody>
          <a:bodyPr/>
          <a:lstStyle/>
          <a:p>
            <a:fld id="{8BF69B32-8990-4E61-80B1-A5FA0D1B9B55}" type="slidenum">
              <a:rPr lang="en-US" smtClean="0"/>
              <a:pPr/>
              <a:t>102</a:t>
            </a:fld>
            <a:endParaRPr lang="en-US" dirty="0"/>
          </a:p>
        </p:txBody>
      </p:sp>
      <p:sp>
        <p:nvSpPr>
          <p:cNvPr id="4" name="Title 3"/>
          <p:cNvSpPr>
            <a:spLocks noGrp="1"/>
          </p:cNvSpPr>
          <p:nvPr>
            <p:ph type="title"/>
          </p:nvPr>
        </p:nvSpPr>
        <p:spPr/>
        <p:txBody>
          <a:bodyPr/>
          <a:lstStyle/>
          <a:p>
            <a:pPr algn="ctr"/>
            <a:r>
              <a:rPr lang="en-US" dirty="0" smtClean="0"/>
              <a:t>CASE 11</a:t>
            </a:r>
            <a:endParaRPr lang="en-US" dirty="0"/>
          </a:p>
        </p:txBody>
      </p:sp>
    </p:spTree>
    <p:extLst>
      <p:ext uri="{BB962C8B-B14F-4D97-AF65-F5344CB8AC3E}">
        <p14:creationId xmlns:p14="http://schemas.microsoft.com/office/powerpoint/2010/main" val="1546618602"/>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i="1" dirty="0" smtClean="0">
                <a:solidFill>
                  <a:srgbClr val="FF0000"/>
                </a:solidFill>
              </a:rPr>
              <a:t>(Recently publicized scandals to be discussed)</a:t>
            </a:r>
            <a:endParaRPr lang="en-US" i="1" dirty="0">
              <a:solidFill>
                <a:srgbClr val="FF0000"/>
              </a:solidFill>
            </a:endParaRPr>
          </a:p>
        </p:txBody>
      </p:sp>
      <p:sp>
        <p:nvSpPr>
          <p:cNvPr id="3" name="Slide Number Placeholder 2"/>
          <p:cNvSpPr>
            <a:spLocks noGrp="1"/>
          </p:cNvSpPr>
          <p:nvPr>
            <p:ph type="sldNum" sz="quarter" idx="12"/>
          </p:nvPr>
        </p:nvSpPr>
        <p:spPr/>
        <p:txBody>
          <a:bodyPr/>
          <a:lstStyle/>
          <a:p>
            <a:fld id="{8BF69B32-8990-4E61-80B1-A5FA0D1B9B55}" type="slidenum">
              <a:rPr lang="en-US" smtClean="0"/>
              <a:pPr/>
              <a:t>103</a:t>
            </a:fld>
            <a:endParaRPr lang="en-US" dirty="0"/>
          </a:p>
        </p:txBody>
      </p:sp>
      <p:sp>
        <p:nvSpPr>
          <p:cNvPr id="4" name="Title 3"/>
          <p:cNvSpPr>
            <a:spLocks noGrp="1"/>
          </p:cNvSpPr>
          <p:nvPr>
            <p:ph type="title"/>
          </p:nvPr>
        </p:nvSpPr>
        <p:spPr/>
        <p:txBody>
          <a:bodyPr/>
          <a:lstStyle/>
          <a:p>
            <a:pPr algn="ctr"/>
            <a:r>
              <a:rPr lang="en-US" dirty="0" smtClean="0"/>
              <a:t>CASE 12</a:t>
            </a:r>
            <a:endParaRPr lang="en-US"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109728" indent="0">
              <a:buNone/>
            </a:pPr>
            <a:endParaRPr lang="en-US" dirty="0" smtClean="0"/>
          </a:p>
          <a:p>
            <a:pPr marL="109728" indent="0">
              <a:buNone/>
            </a:pPr>
            <a:r>
              <a:rPr lang="en-US" dirty="0" smtClean="0"/>
              <a:t>Highlights of the Boards Rules of professional conduct</a:t>
            </a:r>
          </a:p>
          <a:p>
            <a:pPr marL="109728" indent="0">
              <a:buNone/>
            </a:pPr>
            <a:endParaRPr lang="en-US" dirty="0"/>
          </a:p>
          <a:p>
            <a:pPr marL="109728" indent="0">
              <a:buNone/>
            </a:pPr>
            <a:r>
              <a:rPr lang="en-US" dirty="0" smtClean="0"/>
              <a:t>Current enforcement actions taken by the TSBPA</a:t>
            </a:r>
          </a:p>
          <a:p>
            <a:pPr marL="109728" indent="0">
              <a:buNone/>
            </a:pPr>
            <a:endParaRPr lang="en-US" dirty="0"/>
          </a:p>
          <a:p>
            <a:pPr marL="109728" indent="0">
              <a:buNone/>
            </a:pPr>
            <a:r>
              <a:rPr lang="en-US" dirty="0" smtClean="0"/>
              <a:t>Red flags in work environments </a:t>
            </a:r>
          </a:p>
          <a:p>
            <a:pPr marL="109728" indent="0">
              <a:buNone/>
            </a:pPr>
            <a:endParaRPr lang="en-US" dirty="0"/>
          </a:p>
          <a:p>
            <a:pPr marL="109728" indent="0">
              <a:buNone/>
            </a:pPr>
            <a:r>
              <a:rPr lang="en-US" dirty="0" smtClean="0"/>
              <a:t>Ways to avoid the slippery slope of diminishing ethics</a:t>
            </a:r>
          </a:p>
          <a:p>
            <a:pPr marL="109728" indent="0">
              <a:buNone/>
            </a:pPr>
            <a:endParaRPr lang="en-US" dirty="0"/>
          </a:p>
          <a:p>
            <a:pPr marL="109728" indent="0">
              <a:buNone/>
            </a:pPr>
            <a:r>
              <a:rPr lang="en-US" dirty="0" smtClean="0"/>
              <a:t> Ethical Dilemmas facing CPA’s</a:t>
            </a:r>
          </a:p>
          <a:p>
            <a:pPr marL="109728" indent="0">
              <a:buNone/>
            </a:pPr>
            <a:endParaRPr lang="en-US" dirty="0"/>
          </a:p>
        </p:txBody>
      </p:sp>
      <p:sp>
        <p:nvSpPr>
          <p:cNvPr id="3" name="Slide Number Placeholder 2"/>
          <p:cNvSpPr>
            <a:spLocks noGrp="1"/>
          </p:cNvSpPr>
          <p:nvPr>
            <p:ph type="sldNum" sz="quarter" idx="12"/>
          </p:nvPr>
        </p:nvSpPr>
        <p:spPr/>
        <p:txBody>
          <a:bodyPr/>
          <a:lstStyle/>
          <a:p>
            <a:fld id="{8BF69B32-8990-4E61-80B1-A5FA0D1B9B55}" type="slidenum">
              <a:rPr lang="en-US" smtClean="0"/>
              <a:pPr/>
              <a:t>104</a:t>
            </a:fld>
            <a:endParaRPr lang="en-US" dirty="0"/>
          </a:p>
        </p:txBody>
      </p:sp>
      <p:sp>
        <p:nvSpPr>
          <p:cNvPr id="4" name="Title 3"/>
          <p:cNvSpPr>
            <a:spLocks noGrp="1"/>
          </p:cNvSpPr>
          <p:nvPr>
            <p:ph type="title"/>
          </p:nvPr>
        </p:nvSpPr>
        <p:spPr/>
        <p:txBody>
          <a:bodyPr/>
          <a:lstStyle/>
          <a:p>
            <a:pPr algn="ctr"/>
            <a:r>
              <a:rPr lang="en-US" dirty="0" smtClean="0"/>
              <a:t>Course Review</a:t>
            </a:r>
            <a:endParaRPr lang="en-US" dirty="0"/>
          </a:p>
        </p:txBody>
      </p:sp>
    </p:spTree>
    <p:extLst>
      <p:ext uri="{BB962C8B-B14F-4D97-AF65-F5344CB8AC3E}">
        <p14:creationId xmlns:p14="http://schemas.microsoft.com/office/powerpoint/2010/main" val="85378302"/>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sz="8000" dirty="0" smtClean="0"/>
          </a:p>
          <a:p>
            <a:pPr marL="109728" indent="0">
              <a:buNone/>
            </a:pPr>
            <a:r>
              <a:rPr lang="en-US" sz="8000" dirty="0" smtClean="0"/>
              <a:t>THANK YOU</a:t>
            </a:r>
            <a:endParaRPr lang="en-US" sz="8000" dirty="0"/>
          </a:p>
        </p:txBody>
      </p:sp>
      <p:sp>
        <p:nvSpPr>
          <p:cNvPr id="3" name="Slide Number Placeholder 2"/>
          <p:cNvSpPr>
            <a:spLocks noGrp="1"/>
          </p:cNvSpPr>
          <p:nvPr>
            <p:ph type="sldNum" sz="quarter" idx="12"/>
          </p:nvPr>
        </p:nvSpPr>
        <p:spPr/>
        <p:txBody>
          <a:bodyPr/>
          <a:lstStyle/>
          <a:p>
            <a:fld id="{8BF69B32-8990-4E61-80B1-A5FA0D1B9B55}" type="slidenum">
              <a:rPr lang="en-US" smtClean="0"/>
              <a:pPr/>
              <a:t>105</a:t>
            </a:fld>
            <a:endParaRPr lang="en-US" dirty="0"/>
          </a:p>
        </p:txBody>
      </p:sp>
      <p:sp>
        <p:nvSpPr>
          <p:cNvPr id="4" name="Title 3"/>
          <p:cNvSpPr>
            <a:spLocks noGrp="1"/>
          </p:cNvSpPr>
          <p:nvPr>
            <p:ph type="title"/>
          </p:nvPr>
        </p:nvSpPr>
        <p:spPr/>
        <p:txBody>
          <a:bodyPr/>
          <a:lstStyle/>
          <a:p>
            <a:endParaRPr lang="en-US" dirty="0"/>
          </a:p>
        </p:txBody>
      </p:sp>
    </p:spTree>
    <p:extLst>
      <p:ext uri="{BB962C8B-B14F-4D97-AF65-F5344CB8AC3E}">
        <p14:creationId xmlns:p14="http://schemas.microsoft.com/office/powerpoint/2010/main" val="10880490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109728" indent="0">
              <a:buNone/>
            </a:pPr>
            <a:r>
              <a:rPr lang="en-US" dirty="0" smtClean="0"/>
              <a:t>The </a:t>
            </a:r>
            <a:r>
              <a:rPr lang="en-US" dirty="0" smtClean="0"/>
              <a:t>entire content of chapter 501 is provided within the PowerPoint slide handouts. However, due to time constraints, overview of each subchapter is discussed.</a:t>
            </a:r>
          </a:p>
          <a:p>
            <a:pPr marL="109728" indent="0">
              <a:buNone/>
            </a:pPr>
            <a:endParaRPr lang="en-US" dirty="0"/>
          </a:p>
          <a:p>
            <a:pPr marL="109728" indent="0" algn="ctr">
              <a:buNone/>
            </a:pPr>
            <a:r>
              <a:rPr lang="en-US" dirty="0" smtClean="0"/>
              <a:t>Subchapters:</a:t>
            </a:r>
            <a:endParaRPr lang="en-US" dirty="0"/>
          </a:p>
          <a:p>
            <a:pPr marL="109728" indent="0">
              <a:buNone/>
            </a:pPr>
            <a:endParaRPr lang="en-US" dirty="0"/>
          </a:p>
          <a:p>
            <a:pPr marL="109728" indent="0">
              <a:buNone/>
            </a:pPr>
            <a:endParaRPr lang="en-US" dirty="0"/>
          </a:p>
          <a:p>
            <a:pPr marL="109728" indent="0">
              <a:buNone/>
            </a:pPr>
            <a:r>
              <a:rPr lang="en-US" dirty="0"/>
              <a:t>SUBCHAPTER A GENERAL PROVISIONS </a:t>
            </a:r>
          </a:p>
          <a:p>
            <a:pPr marL="109728" indent="0">
              <a:buNone/>
            </a:pPr>
            <a:r>
              <a:rPr lang="en-US" dirty="0"/>
              <a:t>SUBCHAPTER B PROFESSIONAL STANDARDS </a:t>
            </a:r>
          </a:p>
          <a:p>
            <a:pPr marL="109728" indent="0">
              <a:buNone/>
            </a:pPr>
            <a:r>
              <a:rPr lang="en-US" dirty="0"/>
              <a:t>SUBCHAPTER C RESPONSIBILITIES TO CLIENTS </a:t>
            </a:r>
          </a:p>
          <a:p>
            <a:pPr marL="109728" indent="0">
              <a:buNone/>
            </a:pPr>
            <a:r>
              <a:rPr lang="en-US" dirty="0"/>
              <a:t>SUBCHAPTER D RESPONSIBILITIES TO THE PUBLIC </a:t>
            </a:r>
          </a:p>
          <a:p>
            <a:pPr marL="109728" indent="0">
              <a:buNone/>
            </a:pPr>
            <a:r>
              <a:rPr lang="en-US" dirty="0"/>
              <a:t>SUBCHAPTER E RESPONSIBILITIES TO THE </a:t>
            </a:r>
            <a:r>
              <a:rPr lang="en-US" dirty="0" smtClean="0"/>
              <a:t>				     BOARD/PROFESSION </a:t>
            </a:r>
            <a:endParaRPr lang="en-US" dirty="0"/>
          </a:p>
          <a:p>
            <a:pPr marL="109728" indent="0">
              <a:buNone/>
            </a:pPr>
            <a:r>
              <a:rPr lang="en-US" dirty="0"/>
              <a:t> </a:t>
            </a:r>
          </a:p>
          <a:p>
            <a:pPr marL="109728" indent="0">
              <a:buNone/>
            </a:pPr>
            <a:endParaRPr lang="en-US" dirty="0"/>
          </a:p>
        </p:txBody>
      </p:sp>
      <p:sp>
        <p:nvSpPr>
          <p:cNvPr id="3" name="Title 2"/>
          <p:cNvSpPr>
            <a:spLocks noGrp="1"/>
          </p:cNvSpPr>
          <p:nvPr>
            <p:ph type="title"/>
          </p:nvPr>
        </p:nvSpPr>
        <p:spPr/>
        <p:txBody>
          <a:bodyPr/>
          <a:lstStyle/>
          <a:p>
            <a:pPr algn="ctr"/>
            <a:r>
              <a:rPr lang="en-US" dirty="0" smtClean="0"/>
              <a:t>NOTE:</a:t>
            </a:r>
            <a:endParaRPr lang="en-US" dirty="0"/>
          </a:p>
        </p:txBody>
      </p:sp>
      <p:sp>
        <p:nvSpPr>
          <p:cNvPr id="6" name="Slide Number Placeholder 5"/>
          <p:cNvSpPr>
            <a:spLocks noGrp="1"/>
          </p:cNvSpPr>
          <p:nvPr>
            <p:ph type="sldNum" sz="quarter" idx="12"/>
          </p:nvPr>
        </p:nvSpPr>
        <p:spPr/>
        <p:txBody>
          <a:bodyPr/>
          <a:lstStyle/>
          <a:p>
            <a:fld id="{8BF69B32-8990-4E61-80B1-A5FA0D1B9B55}" type="slidenum">
              <a:rPr lang="en-US" smtClean="0"/>
              <a:pPr/>
              <a:t>11</a:t>
            </a:fld>
            <a:endParaRPr lang="en-US" dirty="0"/>
          </a:p>
        </p:txBody>
      </p:sp>
    </p:spTree>
    <p:extLst>
      <p:ext uri="{BB962C8B-B14F-4D97-AF65-F5344CB8AC3E}">
        <p14:creationId xmlns:p14="http://schemas.microsoft.com/office/powerpoint/2010/main" val="41458183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lgn="ctr">
              <a:buNone/>
            </a:pPr>
            <a:r>
              <a:rPr lang="en-US" dirty="0" smtClean="0"/>
              <a:t>Rules</a:t>
            </a:r>
          </a:p>
          <a:p>
            <a:pPr marL="109728" indent="0" algn="ctr">
              <a:buNone/>
            </a:pPr>
            <a:endParaRPr lang="en-US" dirty="0" smtClean="0"/>
          </a:p>
          <a:p>
            <a:pPr marL="109728" indent="0">
              <a:buNone/>
            </a:pPr>
            <a:r>
              <a:rPr lang="en-US" dirty="0" smtClean="0"/>
              <a:t>§501.60 Auditing Standards </a:t>
            </a:r>
          </a:p>
          <a:p>
            <a:pPr marL="109728" indent="0">
              <a:buNone/>
            </a:pPr>
            <a:r>
              <a:rPr lang="en-US" dirty="0" smtClean="0"/>
              <a:t>§501.61 Accounting Principles </a:t>
            </a:r>
          </a:p>
          <a:p>
            <a:pPr marL="109728" indent="0">
              <a:buNone/>
            </a:pPr>
            <a:r>
              <a:rPr lang="en-US" dirty="0" smtClean="0"/>
              <a:t>§501.62 Other Professional Standards </a:t>
            </a:r>
          </a:p>
          <a:p>
            <a:pPr marL="109728" indent="0">
              <a:buNone/>
            </a:pPr>
            <a:r>
              <a:rPr lang="en-US" dirty="0" smtClean="0"/>
              <a:t>§501.63 Reporting Standards </a:t>
            </a:r>
          </a:p>
          <a:p>
            <a:pPr marL="109728" lvl="0" indent="0">
              <a:buClr>
                <a:srgbClr val="2DA2BF"/>
              </a:buClr>
              <a:buNone/>
            </a:pPr>
            <a:endParaRPr lang="en-US" dirty="0" smtClean="0">
              <a:solidFill>
                <a:prstClr val="black"/>
              </a:solidFill>
            </a:endParaRPr>
          </a:p>
          <a:p>
            <a:endParaRPr lang="en-US" dirty="0"/>
          </a:p>
        </p:txBody>
      </p:sp>
      <p:sp>
        <p:nvSpPr>
          <p:cNvPr id="3" name="Slide Number Placeholder 2"/>
          <p:cNvSpPr>
            <a:spLocks noGrp="1"/>
          </p:cNvSpPr>
          <p:nvPr>
            <p:ph type="sldNum" sz="quarter" idx="12"/>
          </p:nvPr>
        </p:nvSpPr>
        <p:spPr/>
        <p:txBody>
          <a:bodyPr/>
          <a:lstStyle/>
          <a:p>
            <a:fld id="{8BF69B32-8990-4E61-80B1-A5FA0D1B9B55}" type="slidenum">
              <a:rPr lang="en-US" smtClean="0"/>
              <a:pPr/>
              <a:t>12</a:t>
            </a:fld>
            <a:endParaRPr lang="en-US" dirty="0"/>
          </a:p>
        </p:txBody>
      </p:sp>
      <p:sp>
        <p:nvSpPr>
          <p:cNvPr id="4" name="Title 3"/>
          <p:cNvSpPr>
            <a:spLocks noGrp="1"/>
          </p:cNvSpPr>
          <p:nvPr>
            <p:ph type="title"/>
          </p:nvPr>
        </p:nvSpPr>
        <p:spPr/>
        <p:txBody>
          <a:bodyPr>
            <a:normAutofit fontScale="90000"/>
          </a:bodyPr>
          <a:lstStyle/>
          <a:p>
            <a:pPr algn="ctr"/>
            <a:r>
              <a:rPr lang="en-US" dirty="0" smtClean="0"/>
              <a:t>PROFESSIONAL STANDARDS</a:t>
            </a:r>
            <a:br>
              <a:rPr lang="en-US" dirty="0" smtClean="0"/>
            </a:br>
            <a:r>
              <a:rPr lang="en-US" dirty="0" smtClean="0"/>
              <a:t>Subchapter B</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109728" indent="0">
              <a:buNone/>
            </a:pPr>
            <a:endParaRPr lang="en-US" dirty="0" smtClean="0"/>
          </a:p>
          <a:p>
            <a:pPr marL="109728" indent="0">
              <a:buNone/>
            </a:pPr>
            <a:r>
              <a:rPr lang="en-US" dirty="0" smtClean="0"/>
              <a:t>A person shall not permit his name to be associated with financial statements in such a manner as to imply that he is acting as an auditor with respect to such financial statements, unless he has complied with GAAS. SAS issued by the AICPA, auditing standards included in Standards for Audit of Government Organizations, Programs, Activities and Functions issued by the U.S. GAO, auditing and related professional practice standards to be used by registered public accounting firms issued by the PCAOB, and other pronouncements having similar generally recognized authority, are considered to be interpretations of GAAS. </a:t>
            </a:r>
            <a:endParaRPr lang="en-US" dirty="0"/>
          </a:p>
        </p:txBody>
      </p:sp>
      <p:sp>
        <p:nvSpPr>
          <p:cNvPr id="3" name="Title 2"/>
          <p:cNvSpPr>
            <a:spLocks noGrp="1"/>
          </p:cNvSpPr>
          <p:nvPr>
            <p:ph type="title"/>
          </p:nvPr>
        </p:nvSpPr>
        <p:spPr/>
        <p:txBody>
          <a:bodyPr>
            <a:normAutofit fontScale="90000"/>
          </a:bodyPr>
          <a:lstStyle/>
          <a:p>
            <a:pPr algn="ctr"/>
            <a:r>
              <a:rPr lang="en-US" dirty="0" smtClean="0"/>
              <a:t/>
            </a:r>
            <a:br>
              <a:rPr lang="en-US" dirty="0" smtClean="0"/>
            </a:br>
            <a:r>
              <a:rPr lang="en-US" dirty="0" smtClean="0"/>
              <a:t>Auditing Standards </a:t>
            </a:r>
            <a:br>
              <a:rPr lang="en-US" dirty="0" smtClean="0"/>
            </a:br>
            <a:r>
              <a:rPr lang="en-US" dirty="0"/>
              <a:t>(Rule §</a:t>
            </a:r>
            <a:r>
              <a:rPr lang="en-US" dirty="0" smtClean="0"/>
              <a:t>501.60)</a:t>
            </a:r>
            <a:endParaRPr lang="en-US" dirty="0"/>
          </a:p>
        </p:txBody>
      </p:sp>
      <p:sp>
        <p:nvSpPr>
          <p:cNvPr id="4" name="Slide Number Placeholder 3"/>
          <p:cNvSpPr>
            <a:spLocks noGrp="1"/>
          </p:cNvSpPr>
          <p:nvPr>
            <p:ph type="sldNum" sz="quarter" idx="12"/>
          </p:nvPr>
        </p:nvSpPr>
        <p:spPr/>
        <p:txBody>
          <a:bodyPr/>
          <a:lstStyle/>
          <a:p>
            <a:fld id="{8BF69B32-8990-4E61-80B1-A5FA0D1B9B55}" type="slidenum">
              <a:rPr lang="en-US" smtClean="0"/>
              <a:pPr/>
              <a:t>13</a:t>
            </a:fld>
            <a:endParaRPr lang="en-US" dirty="0"/>
          </a:p>
        </p:txBody>
      </p:sp>
    </p:spTree>
    <p:extLst>
      <p:ext uri="{BB962C8B-B14F-4D97-AF65-F5344CB8AC3E}">
        <p14:creationId xmlns:p14="http://schemas.microsoft.com/office/powerpoint/2010/main" val="25730341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marL="109728" indent="0">
              <a:buNone/>
            </a:pPr>
            <a:endParaRPr lang="en-US" dirty="0" smtClean="0"/>
          </a:p>
          <a:p>
            <a:pPr marL="109728" indent="0">
              <a:buNone/>
            </a:pPr>
            <a:r>
              <a:rPr lang="en-US" dirty="0" smtClean="0"/>
              <a:t>A person, whether or not practicing under a practice privilege as provided for in §901.462 of the Act (relating to Practice by Out-of-State Practitioner With Substantially Equivalent Qualifications), shall not issue a report asserting that financial statements are presented in conformity with GAAP if such financial statements contain any departure from such accounting principles which has a material effect on the financial statements taken as a whole, unless the person, whether or not practicing under a practice privilege as provided for in §901.462 of the Act can demonstrate that by reason of unusual circumstances the financial statement(s) would otherwise be misleading. The report must describe the departure, the approximate effects thereof, if practicable, and the reasons why compliance with GAAP would result in a misleading statement. For purposes of this section, GAAP is considered to be defined by pronouncements issued by FASB and its predecessor entities and similar pronouncements issued by other entities having similar generally recognized authority.</a:t>
            </a:r>
          </a:p>
        </p:txBody>
      </p:sp>
      <p:sp>
        <p:nvSpPr>
          <p:cNvPr id="3" name="Title 2"/>
          <p:cNvSpPr>
            <a:spLocks noGrp="1"/>
          </p:cNvSpPr>
          <p:nvPr>
            <p:ph type="title"/>
          </p:nvPr>
        </p:nvSpPr>
        <p:spPr/>
        <p:txBody>
          <a:bodyPr>
            <a:normAutofit fontScale="90000"/>
          </a:bodyPr>
          <a:lstStyle/>
          <a:p>
            <a:pPr algn="ctr"/>
            <a:r>
              <a:rPr lang="en-US" dirty="0" smtClean="0"/>
              <a:t/>
            </a:r>
            <a:br>
              <a:rPr lang="en-US" dirty="0" smtClean="0"/>
            </a:br>
            <a:r>
              <a:rPr lang="en-US" dirty="0" smtClean="0"/>
              <a:t>Accounting Principles </a:t>
            </a:r>
            <a:br>
              <a:rPr lang="en-US" dirty="0" smtClean="0"/>
            </a:br>
            <a:r>
              <a:rPr lang="en-US" dirty="0"/>
              <a:t>(Rule §</a:t>
            </a:r>
            <a:r>
              <a:rPr lang="en-US" dirty="0" smtClean="0"/>
              <a:t>501.61)</a:t>
            </a:r>
            <a:endParaRPr lang="en-US" dirty="0"/>
          </a:p>
        </p:txBody>
      </p:sp>
      <p:sp>
        <p:nvSpPr>
          <p:cNvPr id="4" name="Slide Number Placeholder 3"/>
          <p:cNvSpPr>
            <a:spLocks noGrp="1"/>
          </p:cNvSpPr>
          <p:nvPr>
            <p:ph type="sldNum" sz="quarter" idx="12"/>
          </p:nvPr>
        </p:nvSpPr>
        <p:spPr/>
        <p:txBody>
          <a:bodyPr/>
          <a:lstStyle/>
          <a:p>
            <a:fld id="{8BF69B32-8990-4E61-80B1-A5FA0D1B9B55}" type="slidenum">
              <a:rPr lang="en-US" smtClean="0"/>
              <a:pPr/>
              <a:t>14</a:t>
            </a:fld>
            <a:endParaRPr lang="en-US" dirty="0"/>
          </a:p>
        </p:txBody>
      </p:sp>
    </p:spTree>
    <p:extLst>
      <p:ext uri="{BB962C8B-B14F-4D97-AF65-F5344CB8AC3E}">
        <p14:creationId xmlns:p14="http://schemas.microsoft.com/office/powerpoint/2010/main" val="25730341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marL="109728" indent="0">
              <a:buNone/>
            </a:pPr>
            <a:endParaRPr lang="en-US" dirty="0" smtClean="0"/>
          </a:p>
          <a:p>
            <a:pPr marL="109728" indent="0">
              <a:buNone/>
            </a:pPr>
            <a:r>
              <a:rPr lang="en-US" dirty="0" smtClean="0"/>
              <a:t>A person in the performance of consulting services, accounting and review services, any other attest service, or tax services shall conform to the professional standards applicable to such services. For purposes of this section, such professional standards are considered to be interpreted by: </a:t>
            </a:r>
          </a:p>
          <a:p>
            <a:pPr marL="624078" indent="-514350">
              <a:buNone/>
            </a:pPr>
            <a:r>
              <a:rPr lang="en-US" dirty="0" smtClean="0"/>
              <a:t>(1) AICPA issued standards, including but not limited to: </a:t>
            </a:r>
          </a:p>
          <a:p>
            <a:pPr marL="624078" indent="-514350">
              <a:buNone/>
            </a:pPr>
            <a:r>
              <a:rPr lang="en-US" dirty="0" smtClean="0"/>
              <a:t> 	(A) Statements on Standards on Consulting Services (SSCS);</a:t>
            </a:r>
          </a:p>
          <a:p>
            <a:pPr marL="624078" indent="-514350">
              <a:buNone/>
            </a:pPr>
            <a:r>
              <a:rPr lang="en-US" dirty="0" smtClean="0"/>
              <a:t>	(B) Statements on Standards for Accounting and Review Services (SSARS); </a:t>
            </a:r>
          </a:p>
          <a:p>
            <a:pPr marL="624078" indent="-514350">
              <a:buNone/>
            </a:pPr>
            <a:r>
              <a:rPr lang="en-US" dirty="0" smtClean="0"/>
              <a:t>	(C) Statements on Standards for Attestation Engagements (SSAE); </a:t>
            </a:r>
          </a:p>
          <a:p>
            <a:pPr marL="624078" indent="-514350">
              <a:buNone/>
            </a:pPr>
            <a:r>
              <a:rPr lang="en-US" dirty="0" smtClean="0"/>
              <a:t>	(D) Statements on Standards for Tax Services (SSTS); or </a:t>
            </a:r>
          </a:p>
          <a:p>
            <a:pPr marL="624078" indent="-514350">
              <a:buNone/>
            </a:pPr>
            <a:r>
              <a:rPr lang="en-US" dirty="0" smtClean="0"/>
              <a:t>(2) pronouncements by other professional entities having similar national or international authority recognized by the board. </a:t>
            </a:r>
          </a:p>
        </p:txBody>
      </p:sp>
      <p:sp>
        <p:nvSpPr>
          <p:cNvPr id="3" name="Title 2"/>
          <p:cNvSpPr>
            <a:spLocks noGrp="1"/>
          </p:cNvSpPr>
          <p:nvPr>
            <p:ph type="title"/>
          </p:nvPr>
        </p:nvSpPr>
        <p:spPr/>
        <p:txBody>
          <a:bodyPr>
            <a:normAutofit fontScale="90000"/>
          </a:bodyPr>
          <a:lstStyle/>
          <a:p>
            <a:pPr algn="ctr"/>
            <a:r>
              <a:rPr lang="en-US" dirty="0" smtClean="0"/>
              <a:t/>
            </a:r>
            <a:br>
              <a:rPr lang="en-US" dirty="0" smtClean="0"/>
            </a:br>
            <a:r>
              <a:rPr lang="en-US" dirty="0" smtClean="0"/>
              <a:t>Other Professional Standards</a:t>
            </a:r>
            <a:br>
              <a:rPr lang="en-US" dirty="0" smtClean="0"/>
            </a:br>
            <a:r>
              <a:rPr lang="en-US" dirty="0"/>
              <a:t>(Rule §</a:t>
            </a:r>
            <a:r>
              <a:rPr lang="en-US" dirty="0" smtClean="0"/>
              <a:t>501.62)</a:t>
            </a:r>
            <a:endParaRPr lang="en-US" dirty="0"/>
          </a:p>
        </p:txBody>
      </p:sp>
      <p:sp>
        <p:nvSpPr>
          <p:cNvPr id="4" name="Slide Number Placeholder 3"/>
          <p:cNvSpPr>
            <a:spLocks noGrp="1"/>
          </p:cNvSpPr>
          <p:nvPr>
            <p:ph type="sldNum" sz="quarter" idx="12"/>
          </p:nvPr>
        </p:nvSpPr>
        <p:spPr/>
        <p:txBody>
          <a:bodyPr/>
          <a:lstStyle/>
          <a:p>
            <a:fld id="{8BF69B32-8990-4E61-80B1-A5FA0D1B9B55}" type="slidenum">
              <a:rPr lang="en-US" smtClean="0"/>
              <a:pPr/>
              <a:t>15</a:t>
            </a:fld>
            <a:endParaRPr lang="en-US" dirty="0"/>
          </a:p>
        </p:txBody>
      </p:sp>
    </p:spTree>
    <p:extLst>
      <p:ext uri="{BB962C8B-B14F-4D97-AF65-F5344CB8AC3E}">
        <p14:creationId xmlns:p14="http://schemas.microsoft.com/office/powerpoint/2010/main" val="25730341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marL="109728" indent="0">
              <a:buNone/>
            </a:pPr>
            <a:endParaRPr lang="en-US" dirty="0" smtClean="0"/>
          </a:p>
          <a:p>
            <a:pPr>
              <a:buNone/>
            </a:pPr>
            <a:r>
              <a:rPr lang="en-US" dirty="0" smtClean="0"/>
              <a:t>(a) A licensee in the client practice of public accountancy must comply with SSARS or another similar standard of a national or international accountancy organization recognized by the board when transmitting a client's financial statements to the client or a third party. </a:t>
            </a:r>
          </a:p>
          <a:p>
            <a:pPr>
              <a:buNone/>
            </a:pPr>
            <a:r>
              <a:rPr lang="en-US" dirty="0" smtClean="0"/>
              <a:t>(b) A licensee not employed in the client practice of public accountancy may prepare his employer's financial statements and may issue non-attest transmittals or information regarding non-attest transmittals without a firm license, provided those transmittals do not purport to be in compliance with SSARS or any other similar standard of a national or international accountancy organization recognized by the board.</a:t>
            </a:r>
          </a:p>
        </p:txBody>
      </p:sp>
      <p:sp>
        <p:nvSpPr>
          <p:cNvPr id="3" name="Title 2"/>
          <p:cNvSpPr>
            <a:spLocks noGrp="1"/>
          </p:cNvSpPr>
          <p:nvPr>
            <p:ph type="title"/>
          </p:nvPr>
        </p:nvSpPr>
        <p:spPr/>
        <p:txBody>
          <a:bodyPr>
            <a:normAutofit fontScale="90000"/>
          </a:bodyPr>
          <a:lstStyle/>
          <a:p>
            <a:pPr algn="ctr"/>
            <a:r>
              <a:rPr lang="en-US" dirty="0" smtClean="0"/>
              <a:t/>
            </a:r>
            <a:br>
              <a:rPr lang="en-US" dirty="0" smtClean="0"/>
            </a:br>
            <a:r>
              <a:rPr lang="en-US" dirty="0" smtClean="0"/>
              <a:t>Reporting Standards </a:t>
            </a:r>
            <a:br>
              <a:rPr lang="en-US" dirty="0" smtClean="0"/>
            </a:br>
            <a:r>
              <a:rPr lang="en-US" dirty="0"/>
              <a:t>(Rule §</a:t>
            </a:r>
            <a:r>
              <a:rPr lang="en-US" dirty="0" smtClean="0"/>
              <a:t>501.63)</a:t>
            </a:r>
            <a:endParaRPr lang="en-US" dirty="0"/>
          </a:p>
        </p:txBody>
      </p:sp>
      <p:sp>
        <p:nvSpPr>
          <p:cNvPr id="4" name="Slide Number Placeholder 3"/>
          <p:cNvSpPr>
            <a:spLocks noGrp="1"/>
          </p:cNvSpPr>
          <p:nvPr>
            <p:ph type="sldNum" sz="quarter" idx="12"/>
          </p:nvPr>
        </p:nvSpPr>
        <p:spPr/>
        <p:txBody>
          <a:bodyPr/>
          <a:lstStyle/>
          <a:p>
            <a:fld id="{8BF69B32-8990-4E61-80B1-A5FA0D1B9B55}" type="slidenum">
              <a:rPr lang="en-US" smtClean="0"/>
              <a:pPr/>
              <a:t>16</a:t>
            </a:fld>
            <a:endParaRPr lang="en-US" dirty="0"/>
          </a:p>
        </p:txBody>
      </p:sp>
    </p:spTree>
    <p:extLst>
      <p:ext uri="{BB962C8B-B14F-4D97-AF65-F5344CB8AC3E}">
        <p14:creationId xmlns:p14="http://schemas.microsoft.com/office/powerpoint/2010/main" val="25730341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109728" indent="0" algn="ctr">
              <a:buNone/>
            </a:pPr>
            <a:r>
              <a:rPr lang="en-US" dirty="0" smtClean="0"/>
              <a:t>Rules</a:t>
            </a:r>
          </a:p>
          <a:p>
            <a:pPr marL="109728" indent="0" algn="ctr">
              <a:buNone/>
            </a:pPr>
            <a:endParaRPr lang="en-US" dirty="0" smtClean="0"/>
          </a:p>
          <a:p>
            <a:pPr marL="109728" indent="0">
              <a:buNone/>
            </a:pPr>
            <a:r>
              <a:rPr lang="en-US" dirty="0" smtClean="0"/>
              <a:t>§501.70 Independence  </a:t>
            </a:r>
          </a:p>
          <a:p>
            <a:pPr marL="109728" indent="0">
              <a:buNone/>
            </a:pPr>
            <a:r>
              <a:rPr lang="en-US" dirty="0" smtClean="0"/>
              <a:t>§501.71 Receipt of Commission, Compensation or 	      Other Benefit </a:t>
            </a:r>
          </a:p>
          <a:p>
            <a:pPr marL="109728" indent="0">
              <a:buNone/>
            </a:pPr>
            <a:r>
              <a:rPr lang="en-US" dirty="0" smtClean="0"/>
              <a:t>§501.72 Contingency Fees</a:t>
            </a:r>
          </a:p>
          <a:p>
            <a:pPr marL="109728" indent="0">
              <a:buNone/>
            </a:pPr>
            <a:r>
              <a:rPr lang="en-US" dirty="0" smtClean="0"/>
              <a:t>§501.73 Integrity and Objectivity </a:t>
            </a:r>
          </a:p>
          <a:p>
            <a:pPr marL="109728" indent="0">
              <a:buNone/>
            </a:pPr>
            <a:r>
              <a:rPr lang="en-US" dirty="0" smtClean="0"/>
              <a:t>§501.74 Competence </a:t>
            </a:r>
          </a:p>
          <a:p>
            <a:pPr marL="109728" indent="0">
              <a:buNone/>
            </a:pPr>
            <a:r>
              <a:rPr lang="en-US" dirty="0" smtClean="0"/>
              <a:t>§501.75 Confidential Client Communications</a:t>
            </a:r>
          </a:p>
          <a:p>
            <a:pPr marL="109728" lvl="0" indent="0">
              <a:buClr>
                <a:srgbClr val="2DA2BF"/>
              </a:buClr>
              <a:buNone/>
            </a:pPr>
            <a:r>
              <a:rPr lang="en-US" dirty="0" smtClean="0">
                <a:solidFill>
                  <a:prstClr val="black"/>
                </a:solidFill>
              </a:rPr>
              <a:t>§501.76 Records and Work Papers</a:t>
            </a:r>
          </a:p>
          <a:p>
            <a:pPr marL="109728" indent="0">
              <a:buClr>
                <a:srgbClr val="2DA2BF"/>
              </a:buClr>
              <a:buNone/>
            </a:pPr>
            <a:r>
              <a:rPr lang="en-US" dirty="0" smtClean="0"/>
              <a:t>§501.77 Acting through Others</a:t>
            </a:r>
          </a:p>
          <a:p>
            <a:pPr marL="109728" indent="0">
              <a:buClr>
                <a:srgbClr val="2DA2BF"/>
              </a:buClr>
              <a:buNone/>
            </a:pPr>
            <a:r>
              <a:rPr lang="en-US" dirty="0" smtClean="0"/>
              <a:t>§501.78 Withdrawal or Resignation </a:t>
            </a:r>
          </a:p>
          <a:p>
            <a:pPr marL="109728" indent="0">
              <a:buClr>
                <a:srgbClr val="2DA2BF"/>
              </a:buClr>
              <a:buNone/>
            </a:pPr>
            <a:endParaRPr lang="en-US" dirty="0" smtClean="0"/>
          </a:p>
          <a:p>
            <a:pPr marL="109728" lvl="0" indent="0">
              <a:buClr>
                <a:srgbClr val="2DA2BF"/>
              </a:buClr>
              <a:buNone/>
            </a:pPr>
            <a:endParaRPr lang="en-US" dirty="0" smtClean="0">
              <a:solidFill>
                <a:prstClr val="black"/>
              </a:solidFill>
            </a:endParaRPr>
          </a:p>
          <a:p>
            <a:endParaRPr lang="en-US" dirty="0"/>
          </a:p>
        </p:txBody>
      </p:sp>
      <p:sp>
        <p:nvSpPr>
          <p:cNvPr id="3" name="Slide Number Placeholder 2"/>
          <p:cNvSpPr>
            <a:spLocks noGrp="1"/>
          </p:cNvSpPr>
          <p:nvPr>
            <p:ph type="sldNum" sz="quarter" idx="12"/>
          </p:nvPr>
        </p:nvSpPr>
        <p:spPr/>
        <p:txBody>
          <a:bodyPr/>
          <a:lstStyle/>
          <a:p>
            <a:fld id="{8BF69B32-8990-4E61-80B1-A5FA0D1B9B55}" type="slidenum">
              <a:rPr lang="en-US" smtClean="0"/>
              <a:pPr/>
              <a:t>17</a:t>
            </a:fld>
            <a:endParaRPr lang="en-US" dirty="0"/>
          </a:p>
        </p:txBody>
      </p:sp>
      <p:sp>
        <p:nvSpPr>
          <p:cNvPr id="4" name="Title 3"/>
          <p:cNvSpPr>
            <a:spLocks noGrp="1"/>
          </p:cNvSpPr>
          <p:nvPr>
            <p:ph type="title"/>
          </p:nvPr>
        </p:nvSpPr>
        <p:spPr/>
        <p:txBody>
          <a:bodyPr>
            <a:normAutofit fontScale="90000"/>
          </a:bodyPr>
          <a:lstStyle/>
          <a:p>
            <a:pPr algn="ctr"/>
            <a:r>
              <a:rPr lang="en-US" dirty="0" smtClean="0"/>
              <a:t>RESPONSIBILITIES TO CLIENTS</a:t>
            </a:r>
            <a:br>
              <a:rPr lang="en-US" dirty="0" smtClean="0"/>
            </a:br>
            <a:r>
              <a:rPr lang="en-US" dirty="0" smtClean="0"/>
              <a:t>Subchapter C</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109728" indent="0">
              <a:buNone/>
            </a:pPr>
            <a:endParaRPr lang="en-US" dirty="0" smtClean="0"/>
          </a:p>
          <a:p>
            <a:pPr marL="109728" indent="0">
              <a:buNone/>
            </a:pPr>
            <a:r>
              <a:rPr lang="en-US" dirty="0" smtClean="0"/>
              <a:t>A </a:t>
            </a:r>
            <a:r>
              <a:rPr lang="en-US" dirty="0"/>
              <a:t>person in the performance of professional accounting services or professional accounting work, including those who are not members of the AICPA, shall conform in fact and in appearance to the independence standards established by the AICPA and the board, and, where applicable, the SEC, the U.S. GAO, the PCAOB and other national or international regulatory or professional standard setting bodies.</a:t>
            </a:r>
          </a:p>
        </p:txBody>
      </p:sp>
      <p:sp>
        <p:nvSpPr>
          <p:cNvPr id="3" name="Title 2"/>
          <p:cNvSpPr>
            <a:spLocks noGrp="1"/>
          </p:cNvSpPr>
          <p:nvPr>
            <p:ph type="title"/>
          </p:nvPr>
        </p:nvSpPr>
        <p:spPr/>
        <p:txBody>
          <a:bodyPr>
            <a:normAutofit fontScale="90000"/>
          </a:bodyPr>
          <a:lstStyle/>
          <a:p>
            <a:pPr algn="ctr"/>
            <a:r>
              <a:rPr lang="en-US" dirty="0" smtClean="0"/>
              <a:t/>
            </a:r>
            <a:br>
              <a:rPr lang="en-US" dirty="0" smtClean="0"/>
            </a:br>
            <a:r>
              <a:rPr lang="en-US" dirty="0" smtClean="0"/>
              <a:t>Independence</a:t>
            </a:r>
            <a:br>
              <a:rPr lang="en-US" dirty="0" smtClean="0"/>
            </a:br>
            <a:r>
              <a:rPr lang="en-US" dirty="0"/>
              <a:t>(Rule §</a:t>
            </a:r>
            <a:r>
              <a:rPr lang="en-US" dirty="0" smtClean="0"/>
              <a:t>501.70)</a:t>
            </a:r>
            <a:endParaRPr lang="en-US" dirty="0"/>
          </a:p>
        </p:txBody>
      </p:sp>
      <p:sp>
        <p:nvSpPr>
          <p:cNvPr id="4" name="Slide Number Placeholder 3"/>
          <p:cNvSpPr>
            <a:spLocks noGrp="1"/>
          </p:cNvSpPr>
          <p:nvPr>
            <p:ph type="sldNum" sz="quarter" idx="12"/>
          </p:nvPr>
        </p:nvSpPr>
        <p:spPr/>
        <p:txBody>
          <a:bodyPr/>
          <a:lstStyle/>
          <a:p>
            <a:fld id="{8BF69B32-8990-4E61-80B1-A5FA0D1B9B55}" type="slidenum">
              <a:rPr lang="en-US" smtClean="0"/>
              <a:pPr/>
              <a:t>18</a:t>
            </a:fld>
            <a:endParaRPr lang="en-US" dirty="0"/>
          </a:p>
        </p:txBody>
      </p:sp>
    </p:spTree>
    <p:extLst>
      <p:ext uri="{BB962C8B-B14F-4D97-AF65-F5344CB8AC3E}">
        <p14:creationId xmlns:p14="http://schemas.microsoft.com/office/powerpoint/2010/main" val="25730341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109728" indent="0">
              <a:buNone/>
            </a:pPr>
            <a:endParaRPr lang="en-US" dirty="0" smtClean="0"/>
          </a:p>
          <a:p>
            <a:pPr marL="109728" indent="0">
              <a:buNone/>
            </a:pPr>
            <a:r>
              <a:rPr lang="en-US" dirty="0" smtClean="0"/>
              <a:t>(</a:t>
            </a:r>
            <a:r>
              <a:rPr lang="en-US" dirty="0"/>
              <a:t>a) A person shall not for a commission, compensation or other benefit recommend or refer to a client any product or service or refer any product or service to be supplied to a client, or receive a commission, compensation or other benefit when the person also performs services for that client requiring independence under §501.70 of this chapter (relating to Independence). </a:t>
            </a:r>
          </a:p>
          <a:p>
            <a:pPr marL="109728" indent="0">
              <a:buNone/>
            </a:pPr>
            <a:endParaRPr lang="en-US" dirty="0" smtClean="0"/>
          </a:p>
          <a:p>
            <a:pPr marL="109728" indent="0">
              <a:buNone/>
            </a:pPr>
            <a:r>
              <a:rPr lang="en-US" dirty="0" smtClean="0"/>
              <a:t>(</a:t>
            </a:r>
            <a:r>
              <a:rPr lang="en-US" dirty="0"/>
              <a:t>b) This prohibition applies during the period in which the person is engaged to perform any of the services requiring independence and during the period covered by any of the historical financial statements involved in such services requiring independence. </a:t>
            </a:r>
          </a:p>
        </p:txBody>
      </p:sp>
      <p:sp>
        <p:nvSpPr>
          <p:cNvPr id="3" name="Title 2"/>
          <p:cNvSpPr>
            <a:spLocks noGrp="1"/>
          </p:cNvSpPr>
          <p:nvPr>
            <p:ph type="title"/>
          </p:nvPr>
        </p:nvSpPr>
        <p:spPr/>
        <p:txBody>
          <a:bodyPr>
            <a:normAutofit fontScale="90000"/>
          </a:bodyPr>
          <a:lstStyle/>
          <a:p>
            <a:pPr algn="ctr"/>
            <a:r>
              <a:rPr lang="en-US" dirty="0" smtClean="0"/>
              <a:t>Receipt of Commission, Compensation or Other Benefit </a:t>
            </a:r>
            <a:r>
              <a:rPr lang="en-US" dirty="0"/>
              <a:t>(Rule §</a:t>
            </a:r>
            <a:r>
              <a:rPr lang="en-US" dirty="0" smtClean="0"/>
              <a:t>501.71)</a:t>
            </a:r>
            <a:endParaRPr lang="en-US" dirty="0"/>
          </a:p>
        </p:txBody>
      </p:sp>
      <p:sp>
        <p:nvSpPr>
          <p:cNvPr id="4" name="Slide Number Placeholder 3"/>
          <p:cNvSpPr>
            <a:spLocks noGrp="1"/>
          </p:cNvSpPr>
          <p:nvPr>
            <p:ph type="sldNum" sz="quarter" idx="12"/>
          </p:nvPr>
        </p:nvSpPr>
        <p:spPr/>
        <p:txBody>
          <a:bodyPr/>
          <a:lstStyle/>
          <a:p>
            <a:fld id="{8BF69B32-8990-4E61-80B1-A5FA0D1B9B55}" type="slidenum">
              <a:rPr lang="en-US" smtClean="0"/>
              <a:pPr/>
              <a:t>19</a:t>
            </a:fld>
            <a:endParaRPr lang="en-US" dirty="0"/>
          </a:p>
        </p:txBody>
      </p:sp>
    </p:spTree>
    <p:extLst>
      <p:ext uri="{BB962C8B-B14F-4D97-AF65-F5344CB8AC3E}">
        <p14:creationId xmlns:p14="http://schemas.microsoft.com/office/powerpoint/2010/main" val="25200998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Chief Financial Officer and VP for Finance and Administration at UNT Dallas</a:t>
            </a:r>
          </a:p>
          <a:p>
            <a:r>
              <a:rPr lang="en-US" dirty="0" smtClean="0"/>
              <a:t>Previous management and other experience at Texas A&amp;M University-Commerce</a:t>
            </a:r>
            <a:endParaRPr lang="en-US" dirty="0" smtClean="0"/>
          </a:p>
          <a:p>
            <a:r>
              <a:rPr lang="en-US" dirty="0" smtClean="0"/>
              <a:t>PhD</a:t>
            </a:r>
            <a:r>
              <a:rPr lang="en-US" dirty="0" smtClean="0"/>
              <a:t>, MS Accounting</a:t>
            </a:r>
          </a:p>
          <a:p>
            <a:r>
              <a:rPr lang="en-US" dirty="0" smtClean="0"/>
              <a:t>CPA, CFE, CFF, CITP, CGMA</a:t>
            </a:r>
          </a:p>
          <a:p>
            <a:r>
              <a:rPr lang="en-US" dirty="0" smtClean="0"/>
              <a:t>Over 20 years </a:t>
            </a:r>
            <a:r>
              <a:rPr lang="en-US" dirty="0" smtClean="0"/>
              <a:t>corporate, gov’t </a:t>
            </a:r>
            <a:r>
              <a:rPr lang="en-US" dirty="0" smtClean="0"/>
              <a:t>accounting and finance experience in various management roles</a:t>
            </a:r>
          </a:p>
          <a:p>
            <a:r>
              <a:rPr lang="en-US" dirty="0" smtClean="0"/>
              <a:t>Forensic Investigative Auditor – US DOJ</a:t>
            </a:r>
          </a:p>
          <a:p>
            <a:r>
              <a:rPr lang="en-US" dirty="0" smtClean="0"/>
              <a:t>Expert witness </a:t>
            </a:r>
            <a:endParaRPr lang="en-US" dirty="0"/>
          </a:p>
        </p:txBody>
      </p:sp>
      <p:sp>
        <p:nvSpPr>
          <p:cNvPr id="3" name="Title 2"/>
          <p:cNvSpPr>
            <a:spLocks noGrp="1"/>
          </p:cNvSpPr>
          <p:nvPr>
            <p:ph type="title"/>
          </p:nvPr>
        </p:nvSpPr>
        <p:spPr/>
        <p:txBody>
          <a:bodyPr/>
          <a:lstStyle/>
          <a:p>
            <a:pPr algn="ctr"/>
            <a:r>
              <a:rPr lang="en-US" dirty="0" smtClean="0"/>
              <a:t>Dr. Dan Edelman, CPA</a:t>
            </a:r>
            <a:endParaRPr lang="en-US" dirty="0"/>
          </a:p>
        </p:txBody>
      </p:sp>
      <p:sp>
        <p:nvSpPr>
          <p:cNvPr id="4" name="Slide Number Placeholder 3"/>
          <p:cNvSpPr>
            <a:spLocks noGrp="1"/>
          </p:cNvSpPr>
          <p:nvPr>
            <p:ph type="sldNum" sz="quarter" idx="12"/>
          </p:nvPr>
        </p:nvSpPr>
        <p:spPr/>
        <p:txBody>
          <a:bodyPr/>
          <a:lstStyle/>
          <a:p>
            <a:fld id="{8BF69B32-8990-4E61-80B1-A5FA0D1B9B55}" type="slidenum">
              <a:rPr lang="en-US" smtClean="0"/>
              <a:pPr/>
              <a:t>2</a:t>
            </a:fld>
            <a:endParaRPr lang="en-US" dirty="0"/>
          </a:p>
        </p:txBody>
      </p:sp>
    </p:spTree>
    <p:extLst>
      <p:ext uri="{BB962C8B-B14F-4D97-AF65-F5344CB8AC3E}">
        <p14:creationId xmlns:p14="http://schemas.microsoft.com/office/powerpoint/2010/main" val="13471860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109728" indent="0">
              <a:buNone/>
            </a:pPr>
            <a:r>
              <a:rPr lang="en-US" dirty="0" smtClean="0"/>
              <a:t> </a:t>
            </a:r>
          </a:p>
          <a:p>
            <a:pPr marL="109728" indent="0">
              <a:buNone/>
            </a:pPr>
            <a:r>
              <a:rPr lang="en-US" dirty="0" smtClean="0"/>
              <a:t> (</a:t>
            </a:r>
            <a:r>
              <a:rPr lang="en-US" dirty="0"/>
              <a:t>c) A person who receives, expects or agrees to receive, pays, expects or agrees to pay, other compensation in exchange for services or products recommended, referred, or sold by him shall, no later than the making of such recommendation, referral, or sale, disclose to the client in writing the nature, source, and amount, or an estimate of the amount when the amount is not known, of all such other compensation. </a:t>
            </a:r>
          </a:p>
          <a:p>
            <a:pPr marL="109728" indent="0">
              <a:buNone/>
            </a:pPr>
            <a:r>
              <a:rPr lang="en-US" dirty="0" smtClean="0"/>
              <a:t>  (</a:t>
            </a:r>
            <a:r>
              <a:rPr lang="en-US" dirty="0"/>
              <a:t>d) This section does not apply to payments received from the sale of all, or a material part, of an accounting practice, or to retirement payments.</a:t>
            </a:r>
          </a:p>
        </p:txBody>
      </p:sp>
      <p:sp>
        <p:nvSpPr>
          <p:cNvPr id="3" name="Title 2"/>
          <p:cNvSpPr>
            <a:spLocks noGrp="1"/>
          </p:cNvSpPr>
          <p:nvPr>
            <p:ph type="title"/>
          </p:nvPr>
        </p:nvSpPr>
        <p:spPr/>
        <p:txBody>
          <a:bodyPr>
            <a:normAutofit fontScale="90000"/>
          </a:bodyPr>
          <a:lstStyle/>
          <a:p>
            <a:pPr algn="ctr"/>
            <a:r>
              <a:rPr lang="en-US" dirty="0"/>
              <a:t>Receipt of Commission, Compensation or Other </a:t>
            </a:r>
            <a:r>
              <a:rPr lang="en-US" dirty="0" smtClean="0"/>
              <a:t>Benefit </a:t>
            </a:r>
            <a:r>
              <a:rPr lang="en-US" dirty="0"/>
              <a:t>(Rule §</a:t>
            </a:r>
            <a:r>
              <a:rPr lang="en-US" dirty="0" smtClean="0"/>
              <a:t>501.71)</a:t>
            </a:r>
            <a:endParaRPr lang="en-US" dirty="0"/>
          </a:p>
        </p:txBody>
      </p:sp>
      <p:sp>
        <p:nvSpPr>
          <p:cNvPr id="4" name="Slide Number Placeholder 3"/>
          <p:cNvSpPr>
            <a:spLocks noGrp="1"/>
          </p:cNvSpPr>
          <p:nvPr>
            <p:ph type="sldNum" sz="quarter" idx="12"/>
          </p:nvPr>
        </p:nvSpPr>
        <p:spPr/>
        <p:txBody>
          <a:bodyPr/>
          <a:lstStyle/>
          <a:p>
            <a:fld id="{8BF69B32-8990-4E61-80B1-A5FA0D1B9B55}" type="slidenum">
              <a:rPr lang="en-US" smtClean="0"/>
              <a:pPr/>
              <a:t>20</a:t>
            </a:fld>
            <a:endParaRPr lang="en-US" dirty="0"/>
          </a:p>
        </p:txBody>
      </p:sp>
    </p:spTree>
    <p:extLst>
      <p:ext uri="{BB962C8B-B14F-4D97-AF65-F5344CB8AC3E}">
        <p14:creationId xmlns:p14="http://schemas.microsoft.com/office/powerpoint/2010/main" val="24664444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dirty="0"/>
              <a:t>(a) A person shall not perform for a contingent fee any professional accounting services or professional accounting work for, or receive such a fee from, a client for whom the person performs professional accounting services or professional accounting work requiring independence under §501.70 of this chapter (relating to Independence). </a:t>
            </a:r>
          </a:p>
        </p:txBody>
      </p:sp>
      <p:sp>
        <p:nvSpPr>
          <p:cNvPr id="3" name="Title 2"/>
          <p:cNvSpPr>
            <a:spLocks noGrp="1"/>
          </p:cNvSpPr>
          <p:nvPr>
            <p:ph type="title"/>
          </p:nvPr>
        </p:nvSpPr>
        <p:spPr/>
        <p:txBody>
          <a:bodyPr>
            <a:normAutofit fontScale="90000"/>
          </a:bodyPr>
          <a:lstStyle/>
          <a:p>
            <a:pPr algn="ctr"/>
            <a:r>
              <a:rPr lang="en-US" dirty="0" smtClean="0"/>
              <a:t>Contingency Fees</a:t>
            </a:r>
            <a:br>
              <a:rPr lang="en-US" dirty="0" smtClean="0"/>
            </a:br>
            <a:r>
              <a:rPr lang="en-US" dirty="0"/>
              <a:t>(Rule §</a:t>
            </a:r>
            <a:r>
              <a:rPr lang="en-US" dirty="0" smtClean="0"/>
              <a:t>501.72)</a:t>
            </a:r>
            <a:endParaRPr lang="en-US" dirty="0"/>
          </a:p>
        </p:txBody>
      </p:sp>
      <p:sp>
        <p:nvSpPr>
          <p:cNvPr id="4" name="Slide Number Placeholder 3"/>
          <p:cNvSpPr>
            <a:spLocks noGrp="1"/>
          </p:cNvSpPr>
          <p:nvPr>
            <p:ph type="sldNum" sz="quarter" idx="12"/>
          </p:nvPr>
        </p:nvSpPr>
        <p:spPr/>
        <p:txBody>
          <a:bodyPr/>
          <a:lstStyle/>
          <a:p>
            <a:fld id="{8BF69B32-8990-4E61-80B1-A5FA0D1B9B55}" type="slidenum">
              <a:rPr lang="en-US" smtClean="0"/>
              <a:pPr/>
              <a:t>21</a:t>
            </a:fld>
            <a:endParaRPr lang="en-US" dirty="0"/>
          </a:p>
        </p:txBody>
      </p:sp>
    </p:spTree>
    <p:extLst>
      <p:ext uri="{BB962C8B-B14F-4D97-AF65-F5344CB8AC3E}">
        <p14:creationId xmlns:p14="http://schemas.microsoft.com/office/powerpoint/2010/main" val="26622551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marL="109728" indent="0">
              <a:buNone/>
            </a:pPr>
            <a:r>
              <a:rPr lang="en-US" dirty="0"/>
              <a:t>(b) A person shall not prepare an original or amended federal, state, local or other jurisdiction tax return for a contingent fee for any client during the period in which the person is engaged to perform any of the services referenced by subsection (a) of this section and the period covered by any historical or prospective financial statements involved in any of the referenced services. Fees are not contingent if they are fixed by courts or governmental entities acting in a judicial or regulatory capacity, or in tax matters if determined based on the results of judicial proceedings or the findings of governmental agencies acting in a judicial or regulatory capacity, or if there is a reasonable expectation of substantive review by a taxing authority. </a:t>
            </a:r>
          </a:p>
        </p:txBody>
      </p:sp>
      <p:sp>
        <p:nvSpPr>
          <p:cNvPr id="3" name="Title 2"/>
          <p:cNvSpPr>
            <a:spLocks noGrp="1"/>
          </p:cNvSpPr>
          <p:nvPr>
            <p:ph type="title"/>
          </p:nvPr>
        </p:nvSpPr>
        <p:spPr/>
        <p:txBody>
          <a:bodyPr>
            <a:normAutofit fontScale="90000"/>
          </a:bodyPr>
          <a:lstStyle/>
          <a:p>
            <a:pPr algn="ctr"/>
            <a:r>
              <a:rPr lang="en-US" dirty="0"/>
              <a:t>Contingency </a:t>
            </a:r>
            <a:r>
              <a:rPr lang="en-US" dirty="0" smtClean="0"/>
              <a:t>Fees</a:t>
            </a:r>
            <a:br>
              <a:rPr lang="en-US" dirty="0" smtClean="0"/>
            </a:br>
            <a:r>
              <a:rPr lang="en-US" dirty="0"/>
              <a:t>(Rule §</a:t>
            </a:r>
            <a:r>
              <a:rPr lang="en-US" dirty="0" smtClean="0"/>
              <a:t>501.72)</a:t>
            </a:r>
            <a:endParaRPr lang="en-US" dirty="0"/>
          </a:p>
        </p:txBody>
      </p:sp>
      <p:sp>
        <p:nvSpPr>
          <p:cNvPr id="4" name="Slide Number Placeholder 3"/>
          <p:cNvSpPr>
            <a:spLocks noGrp="1"/>
          </p:cNvSpPr>
          <p:nvPr>
            <p:ph type="sldNum" sz="quarter" idx="12"/>
          </p:nvPr>
        </p:nvSpPr>
        <p:spPr/>
        <p:txBody>
          <a:bodyPr/>
          <a:lstStyle/>
          <a:p>
            <a:fld id="{8BF69B32-8990-4E61-80B1-A5FA0D1B9B55}" type="slidenum">
              <a:rPr lang="en-US" smtClean="0"/>
              <a:pPr/>
              <a:t>22</a:t>
            </a:fld>
            <a:endParaRPr lang="en-US" dirty="0"/>
          </a:p>
        </p:txBody>
      </p:sp>
    </p:spTree>
    <p:extLst>
      <p:ext uri="{BB962C8B-B14F-4D97-AF65-F5344CB8AC3E}">
        <p14:creationId xmlns:p14="http://schemas.microsoft.com/office/powerpoint/2010/main" val="25808135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109728" indent="0">
              <a:buNone/>
            </a:pPr>
            <a:r>
              <a:rPr lang="en-US" dirty="0"/>
              <a:t>(c) A person shall not perform an engagement as a testifying accounting expert for a contingent fee. A testifying accounting expert is one that at any time during the proceeding becomes subject to disclosure and discovery under the procedural rules of the forum where the matter for which his services were engaged is pending. </a:t>
            </a:r>
          </a:p>
          <a:p>
            <a:pPr marL="109728" indent="0">
              <a:buNone/>
            </a:pPr>
            <a:endParaRPr lang="en-US" dirty="0" smtClean="0"/>
          </a:p>
          <a:p>
            <a:pPr marL="109728" indent="0">
              <a:buNone/>
            </a:pPr>
            <a:r>
              <a:rPr lang="en-US" dirty="0" smtClean="0"/>
              <a:t>(</a:t>
            </a:r>
            <a:r>
              <a:rPr lang="en-US" dirty="0"/>
              <a:t>d) The prohibitions outlined in subsections (a) and (b) of this section apply during any period in which the person is engaged to perform any of the services referenced by subsections (a) and (b) of this section, and the period covered by any historical or prospective financial statements involved in any of the referenced services. </a:t>
            </a:r>
          </a:p>
        </p:txBody>
      </p:sp>
      <p:sp>
        <p:nvSpPr>
          <p:cNvPr id="3" name="Title 2"/>
          <p:cNvSpPr>
            <a:spLocks noGrp="1"/>
          </p:cNvSpPr>
          <p:nvPr>
            <p:ph type="title"/>
          </p:nvPr>
        </p:nvSpPr>
        <p:spPr/>
        <p:txBody>
          <a:bodyPr>
            <a:normAutofit fontScale="90000"/>
          </a:bodyPr>
          <a:lstStyle/>
          <a:p>
            <a:pPr algn="ctr"/>
            <a:r>
              <a:rPr lang="en-US" dirty="0"/>
              <a:t>Contingency </a:t>
            </a:r>
            <a:r>
              <a:rPr lang="en-US" dirty="0" smtClean="0"/>
              <a:t>Fees</a:t>
            </a:r>
            <a:br>
              <a:rPr lang="en-US" dirty="0" smtClean="0"/>
            </a:br>
            <a:r>
              <a:rPr lang="en-US" dirty="0"/>
              <a:t>(Rule §</a:t>
            </a:r>
            <a:r>
              <a:rPr lang="en-US" dirty="0" smtClean="0"/>
              <a:t>501.72)</a:t>
            </a:r>
            <a:endParaRPr lang="en-US" dirty="0"/>
          </a:p>
        </p:txBody>
      </p:sp>
      <p:sp>
        <p:nvSpPr>
          <p:cNvPr id="4" name="Slide Number Placeholder 3"/>
          <p:cNvSpPr>
            <a:spLocks noGrp="1"/>
          </p:cNvSpPr>
          <p:nvPr>
            <p:ph type="sldNum" sz="quarter" idx="12"/>
          </p:nvPr>
        </p:nvSpPr>
        <p:spPr/>
        <p:txBody>
          <a:bodyPr/>
          <a:lstStyle/>
          <a:p>
            <a:fld id="{8BF69B32-8990-4E61-80B1-A5FA0D1B9B55}" type="slidenum">
              <a:rPr lang="en-US" smtClean="0"/>
              <a:pPr/>
              <a:t>23</a:t>
            </a:fld>
            <a:endParaRPr lang="en-US" dirty="0"/>
          </a:p>
        </p:txBody>
      </p:sp>
    </p:spTree>
    <p:extLst>
      <p:ext uri="{BB962C8B-B14F-4D97-AF65-F5344CB8AC3E}">
        <p14:creationId xmlns:p14="http://schemas.microsoft.com/office/powerpoint/2010/main" val="21711699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marL="109728" indent="0">
              <a:buNone/>
            </a:pPr>
            <a:r>
              <a:rPr lang="en-US" dirty="0"/>
              <a:t>(e) Interpretive Comment: A consulting accounting expert may become a testifying accounting expert when the client for whom he is working makes his work available to a testifying expert. A consulting accounting expert who is working on a contingent fee basis should work closely with his client to ensure that he does not inadvertently become a testifying expert through the actions of his client. An accounting expert may not accept a contingent fee for part of an engagement and a set fee for part of the same engagement. A consulting accounting expert who becomes a testifying expert may not accept a contingent fee for the part of his work done as a consultant, but must be compensated on a set fee basis for all of the work performed on the same engagement. A consulting accounting expert who enters into a contingent fee engagement should reach an agreement, preferably in writing, with the client as to how he will be compensated should he become a testifying expert prior to beginning the engagement. </a:t>
            </a:r>
          </a:p>
        </p:txBody>
      </p:sp>
      <p:sp>
        <p:nvSpPr>
          <p:cNvPr id="3" name="Title 2"/>
          <p:cNvSpPr>
            <a:spLocks noGrp="1"/>
          </p:cNvSpPr>
          <p:nvPr>
            <p:ph type="title"/>
          </p:nvPr>
        </p:nvSpPr>
        <p:spPr/>
        <p:txBody>
          <a:bodyPr>
            <a:normAutofit fontScale="90000"/>
          </a:bodyPr>
          <a:lstStyle/>
          <a:p>
            <a:pPr algn="ctr"/>
            <a:r>
              <a:rPr lang="en-US" dirty="0"/>
              <a:t>Contingency </a:t>
            </a:r>
            <a:r>
              <a:rPr lang="en-US" dirty="0" smtClean="0"/>
              <a:t>Fees</a:t>
            </a:r>
            <a:br>
              <a:rPr lang="en-US" dirty="0" smtClean="0"/>
            </a:br>
            <a:r>
              <a:rPr lang="en-US" dirty="0"/>
              <a:t>(Rule §</a:t>
            </a:r>
            <a:r>
              <a:rPr lang="en-US" dirty="0" smtClean="0"/>
              <a:t>501.72)</a:t>
            </a:r>
            <a:endParaRPr lang="en-US" dirty="0"/>
          </a:p>
        </p:txBody>
      </p:sp>
      <p:sp>
        <p:nvSpPr>
          <p:cNvPr id="4" name="Slide Number Placeholder 3"/>
          <p:cNvSpPr>
            <a:spLocks noGrp="1"/>
          </p:cNvSpPr>
          <p:nvPr>
            <p:ph type="sldNum" sz="quarter" idx="12"/>
          </p:nvPr>
        </p:nvSpPr>
        <p:spPr/>
        <p:txBody>
          <a:bodyPr/>
          <a:lstStyle/>
          <a:p>
            <a:fld id="{8BF69B32-8990-4E61-80B1-A5FA0D1B9B55}" type="slidenum">
              <a:rPr lang="en-US" smtClean="0"/>
              <a:pPr/>
              <a:t>24</a:t>
            </a:fld>
            <a:endParaRPr lang="en-US" dirty="0"/>
          </a:p>
        </p:txBody>
      </p:sp>
    </p:spTree>
    <p:extLst>
      <p:ext uri="{BB962C8B-B14F-4D97-AF65-F5344CB8AC3E}">
        <p14:creationId xmlns:p14="http://schemas.microsoft.com/office/powerpoint/2010/main" val="33972828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a:t>(a) A person in the performance of professional accounting services or professional accounting work shall maintain integrity and objectivity, shall be free of conflicts of interest and shall not knowingly misrepresent facts nor subordinate his or her judgment to others. In tax practice, however, a person may resolve doubt in favor of his client as long as any tax position taken complies with applicable standards such as those set forth in Circular 230 issued by the IRS and the AICPA's SSTSs. </a:t>
            </a:r>
          </a:p>
        </p:txBody>
      </p:sp>
      <p:sp>
        <p:nvSpPr>
          <p:cNvPr id="3" name="Title 2"/>
          <p:cNvSpPr>
            <a:spLocks noGrp="1"/>
          </p:cNvSpPr>
          <p:nvPr>
            <p:ph type="title"/>
          </p:nvPr>
        </p:nvSpPr>
        <p:spPr/>
        <p:txBody>
          <a:bodyPr>
            <a:normAutofit fontScale="90000"/>
          </a:bodyPr>
          <a:lstStyle/>
          <a:p>
            <a:pPr algn="ctr"/>
            <a:r>
              <a:rPr lang="en-US" dirty="0" smtClean="0"/>
              <a:t>Integrity and Objectivity</a:t>
            </a:r>
            <a:br>
              <a:rPr lang="en-US" dirty="0" smtClean="0"/>
            </a:br>
            <a:r>
              <a:rPr lang="en-US" dirty="0"/>
              <a:t>(Rule §</a:t>
            </a:r>
            <a:r>
              <a:rPr lang="en-US" dirty="0" smtClean="0"/>
              <a:t>501.73)</a:t>
            </a:r>
            <a:endParaRPr lang="en-US" dirty="0"/>
          </a:p>
        </p:txBody>
      </p:sp>
      <p:sp>
        <p:nvSpPr>
          <p:cNvPr id="4" name="Slide Number Placeholder 3"/>
          <p:cNvSpPr>
            <a:spLocks noGrp="1"/>
          </p:cNvSpPr>
          <p:nvPr>
            <p:ph type="sldNum" sz="quarter" idx="12"/>
          </p:nvPr>
        </p:nvSpPr>
        <p:spPr/>
        <p:txBody>
          <a:bodyPr/>
          <a:lstStyle/>
          <a:p>
            <a:fld id="{8BF69B32-8990-4E61-80B1-A5FA0D1B9B55}" type="slidenum">
              <a:rPr lang="en-US" smtClean="0"/>
              <a:pPr/>
              <a:t>25</a:t>
            </a:fld>
            <a:endParaRPr lang="en-US" dirty="0"/>
          </a:p>
        </p:txBody>
      </p:sp>
    </p:spTree>
    <p:extLst>
      <p:ext uri="{BB962C8B-B14F-4D97-AF65-F5344CB8AC3E}">
        <p14:creationId xmlns:p14="http://schemas.microsoft.com/office/powerpoint/2010/main" val="22375624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marL="109728" indent="0">
              <a:buNone/>
            </a:pPr>
            <a:r>
              <a:rPr lang="en-US" dirty="0"/>
              <a:t>(b) A conflict of interest may occur if a person performs a professional accounting service or professional accounting work for a client or employer and the person has a relationship with another person, entity, product, or service that could, in the person's professional judgment, be viewed by the client, employer, or other appropriate parties as impairing the person's objectivity. If the person believes that the professional accounting service or professional accounting work can be performed with objectivity, and the relationship is disclosed to and consent is obtained from such client, employer, or other appropriate parties, then this rule shall not operate to prohibit the performance of the professional accounting service or professional accounting work because of a conflict of interest. </a:t>
            </a:r>
          </a:p>
        </p:txBody>
      </p:sp>
      <p:sp>
        <p:nvSpPr>
          <p:cNvPr id="3" name="Title 2"/>
          <p:cNvSpPr>
            <a:spLocks noGrp="1"/>
          </p:cNvSpPr>
          <p:nvPr>
            <p:ph type="title"/>
          </p:nvPr>
        </p:nvSpPr>
        <p:spPr/>
        <p:txBody>
          <a:bodyPr>
            <a:normAutofit fontScale="90000"/>
          </a:bodyPr>
          <a:lstStyle/>
          <a:p>
            <a:pPr algn="ctr"/>
            <a:r>
              <a:rPr lang="en-US" dirty="0"/>
              <a:t>Integrity and </a:t>
            </a:r>
            <a:r>
              <a:rPr lang="en-US" dirty="0" smtClean="0"/>
              <a:t>Objectivity</a:t>
            </a:r>
            <a:br>
              <a:rPr lang="en-US" dirty="0" smtClean="0"/>
            </a:br>
            <a:r>
              <a:rPr lang="en-US" dirty="0"/>
              <a:t>(Rule §</a:t>
            </a:r>
            <a:r>
              <a:rPr lang="en-US" dirty="0" smtClean="0"/>
              <a:t>501.73)</a:t>
            </a:r>
            <a:endParaRPr lang="en-US" dirty="0"/>
          </a:p>
        </p:txBody>
      </p:sp>
      <p:sp>
        <p:nvSpPr>
          <p:cNvPr id="4" name="Slide Number Placeholder 3"/>
          <p:cNvSpPr>
            <a:spLocks noGrp="1"/>
          </p:cNvSpPr>
          <p:nvPr>
            <p:ph type="sldNum" sz="quarter" idx="12"/>
          </p:nvPr>
        </p:nvSpPr>
        <p:spPr/>
        <p:txBody>
          <a:bodyPr/>
          <a:lstStyle/>
          <a:p>
            <a:fld id="{8BF69B32-8990-4E61-80B1-A5FA0D1B9B55}" type="slidenum">
              <a:rPr lang="en-US" smtClean="0"/>
              <a:pPr/>
              <a:t>26</a:t>
            </a:fld>
            <a:endParaRPr lang="en-US" dirty="0"/>
          </a:p>
        </p:txBody>
      </p:sp>
    </p:spTree>
    <p:extLst>
      <p:ext uri="{BB962C8B-B14F-4D97-AF65-F5344CB8AC3E}">
        <p14:creationId xmlns:p14="http://schemas.microsoft.com/office/powerpoint/2010/main" val="87231798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109728" indent="0">
              <a:buNone/>
            </a:pPr>
            <a:r>
              <a:rPr lang="en-US" dirty="0"/>
              <a:t>(c) Certain professional engagements, such as audits, reviews, and other services, require independence. Independence impairments under §501.70 of this chapter (relating to Independence), its interpretations and rulings cannot be eliminated by disclosure and consent. </a:t>
            </a:r>
          </a:p>
          <a:p>
            <a:pPr marL="109728" indent="0">
              <a:buNone/>
            </a:pPr>
            <a:endParaRPr lang="en-US" dirty="0" smtClean="0"/>
          </a:p>
          <a:p>
            <a:pPr marL="109728" indent="0">
              <a:buNone/>
            </a:pPr>
            <a:r>
              <a:rPr lang="en-US" dirty="0" smtClean="0"/>
              <a:t>(</a:t>
            </a:r>
            <a:r>
              <a:rPr lang="en-US" dirty="0"/>
              <a:t>d) A person shall not concurrently engage in the practice of public accountancy and in any other business or occupation which impairs independence or objectivity in rendering professional accounting services or professional accounting work, or which is conducted so as to augment or benefit the accounting practice unless these rules are observed in the conduct thereof. </a:t>
            </a:r>
          </a:p>
        </p:txBody>
      </p:sp>
      <p:sp>
        <p:nvSpPr>
          <p:cNvPr id="3" name="Title 2"/>
          <p:cNvSpPr>
            <a:spLocks noGrp="1"/>
          </p:cNvSpPr>
          <p:nvPr>
            <p:ph type="title"/>
          </p:nvPr>
        </p:nvSpPr>
        <p:spPr/>
        <p:txBody>
          <a:bodyPr>
            <a:normAutofit fontScale="90000"/>
          </a:bodyPr>
          <a:lstStyle/>
          <a:p>
            <a:pPr algn="ctr"/>
            <a:r>
              <a:rPr lang="en-US" dirty="0"/>
              <a:t>Integrity and </a:t>
            </a:r>
            <a:r>
              <a:rPr lang="en-US" dirty="0" smtClean="0"/>
              <a:t>Objectivity</a:t>
            </a:r>
            <a:br>
              <a:rPr lang="en-US" dirty="0" smtClean="0"/>
            </a:br>
            <a:r>
              <a:rPr lang="en-US" dirty="0"/>
              <a:t>(Rule §</a:t>
            </a:r>
            <a:r>
              <a:rPr lang="en-US" dirty="0" smtClean="0"/>
              <a:t>501.73)</a:t>
            </a:r>
            <a:endParaRPr lang="en-US" dirty="0"/>
          </a:p>
        </p:txBody>
      </p:sp>
      <p:sp>
        <p:nvSpPr>
          <p:cNvPr id="4" name="Slide Number Placeholder 3"/>
          <p:cNvSpPr>
            <a:spLocks noGrp="1"/>
          </p:cNvSpPr>
          <p:nvPr>
            <p:ph type="sldNum" sz="quarter" idx="12"/>
          </p:nvPr>
        </p:nvSpPr>
        <p:spPr/>
        <p:txBody>
          <a:bodyPr/>
          <a:lstStyle/>
          <a:p>
            <a:fld id="{8BF69B32-8990-4E61-80B1-A5FA0D1B9B55}" type="slidenum">
              <a:rPr lang="en-US" smtClean="0"/>
              <a:pPr/>
              <a:t>27</a:t>
            </a:fld>
            <a:endParaRPr lang="en-US" dirty="0"/>
          </a:p>
        </p:txBody>
      </p:sp>
    </p:spTree>
    <p:extLst>
      <p:ext uri="{BB962C8B-B14F-4D97-AF65-F5344CB8AC3E}">
        <p14:creationId xmlns:p14="http://schemas.microsoft.com/office/powerpoint/2010/main" val="130449752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pPr marL="109728" indent="0">
              <a:buNone/>
            </a:pPr>
            <a:r>
              <a:rPr lang="en-US" dirty="0"/>
              <a:t>(a) A person shall not undertake any engagement for the performance of professional accounting services or professional accounting work which he cannot reasonably expect to complete with due professional competence, including compliance, where applicable, with §501.60 of this chapter (relating to Auditing Standards), §501.61 of this chapter (relating to Accounting Principles), and §501.62 of this chapter (relating to Other Professional Standards). </a:t>
            </a:r>
          </a:p>
          <a:p>
            <a:pPr marL="109728" indent="0">
              <a:buNone/>
            </a:pPr>
            <a:endParaRPr lang="en-US" dirty="0" smtClean="0"/>
          </a:p>
          <a:p>
            <a:pPr marL="109728" indent="0">
              <a:buNone/>
            </a:pPr>
            <a:r>
              <a:rPr lang="en-US" dirty="0" smtClean="0"/>
              <a:t>(</a:t>
            </a:r>
            <a:r>
              <a:rPr lang="en-US" dirty="0"/>
              <a:t>1) Competence to perform professional accounting services or professional accounting work involves both the technical qualifications of the person and the person's staff and the ability to supervise and evaluate the quality of the work being performed. </a:t>
            </a:r>
          </a:p>
          <a:p>
            <a:pPr marL="109728" indent="0">
              <a:buNone/>
            </a:pPr>
            <a:endParaRPr lang="en-US" dirty="0" smtClean="0"/>
          </a:p>
          <a:p>
            <a:pPr marL="109728" indent="0">
              <a:buNone/>
            </a:pPr>
            <a:r>
              <a:rPr lang="en-US" dirty="0" smtClean="0"/>
              <a:t>(</a:t>
            </a:r>
            <a:r>
              <a:rPr lang="en-US" dirty="0"/>
              <a:t>2) If a person is unable to gain sufficient competence to perform professional accounting services or professional accounting work, the person shall suggest to the client the engagement of someone competent to perform the needed professional accounting or professional accounting work service, either independently or as an associate. </a:t>
            </a:r>
          </a:p>
        </p:txBody>
      </p:sp>
      <p:sp>
        <p:nvSpPr>
          <p:cNvPr id="3" name="Title 2"/>
          <p:cNvSpPr>
            <a:spLocks noGrp="1"/>
          </p:cNvSpPr>
          <p:nvPr>
            <p:ph type="title"/>
          </p:nvPr>
        </p:nvSpPr>
        <p:spPr/>
        <p:txBody>
          <a:bodyPr>
            <a:normAutofit fontScale="90000"/>
          </a:bodyPr>
          <a:lstStyle/>
          <a:p>
            <a:pPr algn="ctr"/>
            <a:r>
              <a:rPr lang="en-US" dirty="0" smtClean="0"/>
              <a:t>Competence</a:t>
            </a:r>
            <a:br>
              <a:rPr lang="en-US" dirty="0" smtClean="0"/>
            </a:br>
            <a:r>
              <a:rPr lang="en-US" dirty="0"/>
              <a:t>(Rule §</a:t>
            </a:r>
            <a:r>
              <a:rPr lang="en-US" dirty="0" smtClean="0"/>
              <a:t>501.74)</a:t>
            </a:r>
            <a:endParaRPr lang="en-US" dirty="0"/>
          </a:p>
        </p:txBody>
      </p:sp>
      <p:sp>
        <p:nvSpPr>
          <p:cNvPr id="4" name="Slide Number Placeholder 3"/>
          <p:cNvSpPr>
            <a:spLocks noGrp="1"/>
          </p:cNvSpPr>
          <p:nvPr>
            <p:ph type="sldNum" sz="quarter" idx="12"/>
          </p:nvPr>
        </p:nvSpPr>
        <p:spPr/>
        <p:txBody>
          <a:bodyPr/>
          <a:lstStyle/>
          <a:p>
            <a:fld id="{8BF69B32-8990-4E61-80B1-A5FA0D1B9B55}" type="slidenum">
              <a:rPr lang="en-US" smtClean="0"/>
              <a:pPr/>
              <a:t>28</a:t>
            </a:fld>
            <a:endParaRPr lang="en-US" dirty="0"/>
          </a:p>
        </p:txBody>
      </p:sp>
    </p:spTree>
    <p:extLst>
      <p:ext uri="{BB962C8B-B14F-4D97-AF65-F5344CB8AC3E}">
        <p14:creationId xmlns:p14="http://schemas.microsoft.com/office/powerpoint/2010/main" val="378570109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marL="109728" indent="0">
              <a:buNone/>
            </a:pPr>
            <a:r>
              <a:rPr lang="en-US" dirty="0"/>
              <a:t>(b) A person shall exercise due professional care in the performance of professional services. </a:t>
            </a:r>
          </a:p>
          <a:p>
            <a:pPr marL="109728" indent="0">
              <a:buNone/>
            </a:pPr>
            <a:endParaRPr lang="en-US" dirty="0" smtClean="0"/>
          </a:p>
          <a:p>
            <a:pPr marL="109728" indent="0">
              <a:buNone/>
            </a:pPr>
            <a:r>
              <a:rPr lang="en-US" dirty="0" smtClean="0"/>
              <a:t>(</a:t>
            </a:r>
            <a:r>
              <a:rPr lang="en-US" dirty="0"/>
              <a:t>c) A person shall adequately plan and supervise the performance of professional services. </a:t>
            </a:r>
          </a:p>
          <a:p>
            <a:pPr marL="109728" indent="0">
              <a:buNone/>
            </a:pPr>
            <a:endParaRPr lang="en-US" dirty="0" smtClean="0"/>
          </a:p>
          <a:p>
            <a:pPr marL="109728" indent="0">
              <a:buNone/>
            </a:pPr>
            <a:r>
              <a:rPr lang="en-US" dirty="0" smtClean="0"/>
              <a:t>(</a:t>
            </a:r>
            <a:r>
              <a:rPr lang="en-US" dirty="0"/>
              <a:t>d) A person shall obtain and maintain appropriate documentation to afford a reasonable basis for conclusions and recommendations in relation to any professional services performed. </a:t>
            </a:r>
          </a:p>
          <a:p>
            <a:pPr marL="109728" indent="0">
              <a:buNone/>
            </a:pPr>
            <a:endParaRPr lang="en-US" dirty="0" smtClean="0"/>
          </a:p>
          <a:p>
            <a:pPr marL="109728" indent="0">
              <a:buNone/>
            </a:pPr>
            <a:r>
              <a:rPr lang="en-US" dirty="0" smtClean="0"/>
              <a:t>(</a:t>
            </a:r>
            <a:r>
              <a:rPr lang="en-US" dirty="0"/>
              <a:t>e) Interpretive comment: The person may have the knowledge required to complete the professional services with competence prior to performance. In some cases, however, additional research or consultation with others may be necessary during the performance of the professional services. </a:t>
            </a:r>
          </a:p>
        </p:txBody>
      </p:sp>
      <p:sp>
        <p:nvSpPr>
          <p:cNvPr id="3" name="Title 2"/>
          <p:cNvSpPr>
            <a:spLocks noGrp="1"/>
          </p:cNvSpPr>
          <p:nvPr>
            <p:ph type="title"/>
          </p:nvPr>
        </p:nvSpPr>
        <p:spPr/>
        <p:txBody>
          <a:bodyPr>
            <a:normAutofit fontScale="90000"/>
          </a:bodyPr>
          <a:lstStyle/>
          <a:p>
            <a:pPr algn="ctr"/>
            <a:r>
              <a:rPr lang="en-US" dirty="0" smtClean="0"/>
              <a:t>Competence</a:t>
            </a:r>
            <a:br>
              <a:rPr lang="en-US" dirty="0" smtClean="0"/>
            </a:br>
            <a:r>
              <a:rPr lang="en-US" dirty="0"/>
              <a:t>(Rule §</a:t>
            </a:r>
            <a:r>
              <a:rPr lang="en-US" dirty="0" smtClean="0"/>
              <a:t>501.74)</a:t>
            </a:r>
            <a:endParaRPr lang="en-US" dirty="0"/>
          </a:p>
        </p:txBody>
      </p:sp>
      <p:sp>
        <p:nvSpPr>
          <p:cNvPr id="4" name="Slide Number Placeholder 3"/>
          <p:cNvSpPr>
            <a:spLocks noGrp="1"/>
          </p:cNvSpPr>
          <p:nvPr>
            <p:ph type="sldNum" sz="quarter" idx="12"/>
          </p:nvPr>
        </p:nvSpPr>
        <p:spPr/>
        <p:txBody>
          <a:bodyPr/>
          <a:lstStyle/>
          <a:p>
            <a:fld id="{8BF69B32-8990-4E61-80B1-A5FA0D1B9B55}" type="slidenum">
              <a:rPr lang="en-US" smtClean="0"/>
              <a:pPr/>
              <a:t>29</a:t>
            </a:fld>
            <a:endParaRPr lang="en-US" dirty="0"/>
          </a:p>
        </p:txBody>
      </p:sp>
    </p:spTree>
    <p:extLst>
      <p:ext uri="{BB962C8B-B14F-4D97-AF65-F5344CB8AC3E}">
        <p14:creationId xmlns:p14="http://schemas.microsoft.com/office/powerpoint/2010/main" val="761380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Live course designed for CPA’s and non-licensed individuals in the private and public sectors</a:t>
            </a:r>
          </a:p>
          <a:p>
            <a:r>
              <a:rPr lang="en-US" dirty="0" smtClean="0"/>
              <a:t>Interactive course utilizing ethical reasoning </a:t>
            </a:r>
            <a:endParaRPr lang="en-US" dirty="0"/>
          </a:p>
          <a:p>
            <a:r>
              <a:rPr lang="en-US" dirty="0" smtClean="0"/>
              <a:t>Copies of all of the TSBPA Rules of Professional conduct are provided with selected highlights of the rules</a:t>
            </a:r>
          </a:p>
          <a:p>
            <a:r>
              <a:rPr lang="en-US" dirty="0" smtClean="0"/>
              <a:t>Provides insight into challenging accounting environments and methods to ethically survive and thrive</a:t>
            </a:r>
          </a:p>
          <a:p>
            <a:r>
              <a:rPr lang="en-US" dirty="0" smtClean="0"/>
              <a:t>The course qualifies for the four hour ethics requirements by the Texas State Board of public Accountancy </a:t>
            </a:r>
            <a:r>
              <a:rPr lang="en-US" dirty="0" smtClean="0"/>
              <a:t>.</a:t>
            </a:r>
            <a:endParaRPr lang="en-US" dirty="0" smtClean="0">
              <a:solidFill>
                <a:srgbClr val="FF0000"/>
              </a:solidFill>
            </a:endParaRPr>
          </a:p>
          <a:p>
            <a:endParaRPr lang="en-US" dirty="0"/>
          </a:p>
        </p:txBody>
      </p:sp>
      <p:sp>
        <p:nvSpPr>
          <p:cNvPr id="3" name="Title 2"/>
          <p:cNvSpPr>
            <a:spLocks noGrp="1"/>
          </p:cNvSpPr>
          <p:nvPr>
            <p:ph type="title"/>
          </p:nvPr>
        </p:nvSpPr>
        <p:spPr/>
        <p:txBody>
          <a:bodyPr/>
          <a:lstStyle/>
          <a:p>
            <a:pPr algn="ctr"/>
            <a:r>
              <a:rPr lang="en-US" dirty="0" smtClean="0"/>
              <a:t>Course Highlights</a:t>
            </a:r>
            <a:endParaRPr lang="en-US" dirty="0"/>
          </a:p>
        </p:txBody>
      </p:sp>
      <p:sp>
        <p:nvSpPr>
          <p:cNvPr id="4" name="Slide Number Placeholder 3"/>
          <p:cNvSpPr>
            <a:spLocks noGrp="1"/>
          </p:cNvSpPr>
          <p:nvPr>
            <p:ph type="sldNum" sz="quarter" idx="12"/>
          </p:nvPr>
        </p:nvSpPr>
        <p:spPr/>
        <p:txBody>
          <a:bodyPr/>
          <a:lstStyle/>
          <a:p>
            <a:fld id="{8BF69B32-8990-4E61-80B1-A5FA0D1B9B55}" type="slidenum">
              <a:rPr lang="en-US" smtClean="0"/>
              <a:pPr/>
              <a:t>3</a:t>
            </a:fld>
            <a:endParaRPr lang="en-US" dirty="0"/>
          </a:p>
        </p:txBody>
      </p:sp>
    </p:spTree>
    <p:extLst>
      <p:ext uri="{BB962C8B-B14F-4D97-AF65-F5344CB8AC3E}">
        <p14:creationId xmlns:p14="http://schemas.microsoft.com/office/powerpoint/2010/main" val="75580910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marL="109728" indent="0">
              <a:buNone/>
            </a:pPr>
            <a:r>
              <a:rPr lang="en-US" dirty="0"/>
              <a:t>(a) Except by permission of the client or the authorized representatives of the client, a person or any partner, member, officer, shareholder, or employee of a person shall not voluntarily disclose information communicated to him by the client relating to, and in connection with, professional accounting services or professional accounting work rendered to the client by the person. Such information shall be deemed confidential. The following includes, but is not limited to, examples of authorized representatives: </a:t>
            </a:r>
          </a:p>
          <a:p>
            <a:pPr marL="109728" indent="0">
              <a:buNone/>
            </a:pPr>
            <a:r>
              <a:rPr lang="en-US" dirty="0"/>
              <a:t>  (1) the authorized representative of a successor entity becomes the authorized representative of the predecessor entity when the predecessor entity ceases to exist and no one exists to give permission on behalf of the predecessor entity; and </a:t>
            </a:r>
          </a:p>
          <a:p>
            <a:pPr marL="109728" indent="0">
              <a:buNone/>
            </a:pPr>
            <a:r>
              <a:rPr lang="en-US" dirty="0"/>
              <a:t>  (2) an executor/administrator of the estate of a deceased client possessing an order signed by a judge is an authorized representative of the estate. </a:t>
            </a:r>
          </a:p>
        </p:txBody>
      </p:sp>
      <p:sp>
        <p:nvSpPr>
          <p:cNvPr id="3" name="Title 2"/>
          <p:cNvSpPr>
            <a:spLocks noGrp="1"/>
          </p:cNvSpPr>
          <p:nvPr>
            <p:ph type="title"/>
          </p:nvPr>
        </p:nvSpPr>
        <p:spPr/>
        <p:txBody>
          <a:bodyPr>
            <a:normAutofit fontScale="90000"/>
          </a:bodyPr>
          <a:lstStyle/>
          <a:p>
            <a:pPr algn="ctr"/>
            <a:r>
              <a:rPr lang="en-US" dirty="0" smtClean="0"/>
              <a:t>Confidential Client Communications </a:t>
            </a:r>
            <a:r>
              <a:rPr lang="en-US" dirty="0"/>
              <a:t>(Rule §</a:t>
            </a:r>
            <a:r>
              <a:rPr lang="en-US" dirty="0" smtClean="0"/>
              <a:t>501.75)</a:t>
            </a:r>
            <a:endParaRPr lang="en-US" dirty="0"/>
          </a:p>
        </p:txBody>
      </p:sp>
      <p:sp>
        <p:nvSpPr>
          <p:cNvPr id="4" name="Slide Number Placeholder 3"/>
          <p:cNvSpPr>
            <a:spLocks noGrp="1"/>
          </p:cNvSpPr>
          <p:nvPr>
            <p:ph type="sldNum" sz="quarter" idx="12"/>
          </p:nvPr>
        </p:nvSpPr>
        <p:spPr/>
        <p:txBody>
          <a:bodyPr/>
          <a:lstStyle/>
          <a:p>
            <a:fld id="{8BF69B32-8990-4E61-80B1-A5FA0D1B9B55}" type="slidenum">
              <a:rPr lang="en-US" smtClean="0"/>
              <a:pPr/>
              <a:t>30</a:t>
            </a:fld>
            <a:endParaRPr lang="en-US" dirty="0"/>
          </a:p>
        </p:txBody>
      </p:sp>
    </p:spTree>
    <p:extLst>
      <p:ext uri="{BB962C8B-B14F-4D97-AF65-F5344CB8AC3E}">
        <p14:creationId xmlns:p14="http://schemas.microsoft.com/office/powerpoint/2010/main" val="271615168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dirty="0"/>
              <a:t>(b) The provisions contained in subsection (a) of this section do not prohibit the disclosure of information required to be disclosed by:</a:t>
            </a:r>
          </a:p>
          <a:p>
            <a:pPr marL="109728" indent="0">
              <a:buNone/>
            </a:pPr>
            <a:r>
              <a:rPr lang="en-US" dirty="0"/>
              <a:t>  (1) the professional standards for reporting on the examination of a financial statement and identified in Chapter 501, Subchapter B of this title (relating to Professional Standards</a:t>
            </a:r>
            <a:r>
              <a:rPr lang="en-US" dirty="0" smtClean="0"/>
              <a:t>);</a:t>
            </a:r>
            <a:r>
              <a:rPr lang="en-US" dirty="0"/>
              <a:t>  (2) applicable federal laws, federal government regulations, including requirements of the PCAOB;</a:t>
            </a:r>
          </a:p>
        </p:txBody>
      </p:sp>
      <p:sp>
        <p:nvSpPr>
          <p:cNvPr id="3" name="Title 2"/>
          <p:cNvSpPr>
            <a:spLocks noGrp="1"/>
          </p:cNvSpPr>
          <p:nvPr>
            <p:ph type="title"/>
          </p:nvPr>
        </p:nvSpPr>
        <p:spPr/>
        <p:txBody>
          <a:bodyPr>
            <a:normAutofit fontScale="90000"/>
          </a:bodyPr>
          <a:lstStyle/>
          <a:p>
            <a:pPr algn="ctr"/>
            <a:r>
              <a:rPr lang="en-US" dirty="0"/>
              <a:t>Confidential Client </a:t>
            </a:r>
            <a:r>
              <a:rPr lang="en-US" dirty="0" smtClean="0"/>
              <a:t>Communications </a:t>
            </a:r>
            <a:r>
              <a:rPr lang="en-US" dirty="0"/>
              <a:t>(Rule §</a:t>
            </a:r>
            <a:r>
              <a:rPr lang="en-US" dirty="0" smtClean="0"/>
              <a:t>501.75)</a:t>
            </a:r>
            <a:endParaRPr lang="en-US" dirty="0"/>
          </a:p>
        </p:txBody>
      </p:sp>
      <p:sp>
        <p:nvSpPr>
          <p:cNvPr id="5" name="Slide Number Placeholder 4"/>
          <p:cNvSpPr>
            <a:spLocks noGrp="1"/>
          </p:cNvSpPr>
          <p:nvPr>
            <p:ph type="sldNum" sz="quarter" idx="12"/>
          </p:nvPr>
        </p:nvSpPr>
        <p:spPr/>
        <p:txBody>
          <a:bodyPr/>
          <a:lstStyle/>
          <a:p>
            <a:fld id="{8BF69B32-8990-4E61-80B1-A5FA0D1B9B55}" type="slidenum">
              <a:rPr lang="en-US" smtClean="0"/>
              <a:pPr/>
              <a:t>31</a:t>
            </a:fld>
            <a:endParaRPr lang="en-US" dirty="0"/>
          </a:p>
        </p:txBody>
      </p:sp>
    </p:spTree>
    <p:extLst>
      <p:ext uri="{BB962C8B-B14F-4D97-AF65-F5344CB8AC3E}">
        <p14:creationId xmlns:p14="http://schemas.microsoft.com/office/powerpoint/2010/main" val="52568320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109728" indent="0">
              <a:buNone/>
            </a:pPr>
            <a:r>
              <a:rPr lang="en-US" dirty="0"/>
              <a:t>(3) a summons under the provisions of the Internal Revenue Code of 1986 and its subsequent amendments, a summons under the provisions of the Securities Act of 1933 (15 U.S.C. Section 77a et seq.) and its subsequent amendments, a summons under the provisions of the Securities Exchange Act of 1934 (15 U.S.C. Section 78a et seq.) and its subsequent amendments, or under a court order signed by a judge if the summons or the court order:</a:t>
            </a:r>
          </a:p>
          <a:p>
            <a:pPr marL="109728" indent="0">
              <a:buNone/>
            </a:pPr>
            <a:r>
              <a:rPr lang="en-US" dirty="0"/>
              <a:t>    (A) is addressed to the license holder;</a:t>
            </a:r>
          </a:p>
          <a:p>
            <a:pPr marL="109728" indent="0">
              <a:buNone/>
            </a:pPr>
            <a:r>
              <a:rPr lang="en-US" dirty="0"/>
              <a:t>    (B) mentions the client by name; and</a:t>
            </a:r>
          </a:p>
          <a:p>
            <a:pPr marL="109728" indent="0">
              <a:buNone/>
            </a:pPr>
            <a:r>
              <a:rPr lang="en-US" dirty="0"/>
              <a:t>    (C) requests specific information concerning the client.</a:t>
            </a:r>
          </a:p>
        </p:txBody>
      </p:sp>
      <p:sp>
        <p:nvSpPr>
          <p:cNvPr id="3" name="Title 2"/>
          <p:cNvSpPr>
            <a:spLocks noGrp="1"/>
          </p:cNvSpPr>
          <p:nvPr>
            <p:ph type="title"/>
          </p:nvPr>
        </p:nvSpPr>
        <p:spPr/>
        <p:txBody>
          <a:bodyPr>
            <a:normAutofit fontScale="90000"/>
          </a:bodyPr>
          <a:lstStyle/>
          <a:p>
            <a:pPr algn="ctr"/>
            <a:r>
              <a:rPr lang="en-US" dirty="0"/>
              <a:t>Confidential Client </a:t>
            </a:r>
            <a:r>
              <a:rPr lang="en-US" dirty="0" smtClean="0"/>
              <a:t>Communications </a:t>
            </a:r>
            <a:r>
              <a:rPr lang="en-US" dirty="0"/>
              <a:t>(Rule §</a:t>
            </a:r>
            <a:r>
              <a:rPr lang="en-US" dirty="0" smtClean="0"/>
              <a:t>501.75)</a:t>
            </a:r>
            <a:endParaRPr lang="en-US" dirty="0"/>
          </a:p>
        </p:txBody>
      </p:sp>
      <p:sp>
        <p:nvSpPr>
          <p:cNvPr id="4" name="Slide Number Placeholder 3"/>
          <p:cNvSpPr>
            <a:spLocks noGrp="1"/>
          </p:cNvSpPr>
          <p:nvPr>
            <p:ph type="sldNum" sz="quarter" idx="12"/>
          </p:nvPr>
        </p:nvSpPr>
        <p:spPr/>
        <p:txBody>
          <a:bodyPr/>
          <a:lstStyle/>
          <a:p>
            <a:fld id="{8BF69B32-8990-4E61-80B1-A5FA0D1B9B55}" type="slidenum">
              <a:rPr lang="en-US" smtClean="0"/>
              <a:pPr/>
              <a:t>32</a:t>
            </a:fld>
            <a:endParaRPr lang="en-US" dirty="0"/>
          </a:p>
        </p:txBody>
      </p:sp>
    </p:spTree>
    <p:extLst>
      <p:ext uri="{BB962C8B-B14F-4D97-AF65-F5344CB8AC3E}">
        <p14:creationId xmlns:p14="http://schemas.microsoft.com/office/powerpoint/2010/main" val="116936754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dirty="0"/>
              <a:t>(4) the public accounting profession in reporting on the examination of financial statements;</a:t>
            </a:r>
          </a:p>
          <a:p>
            <a:pPr marL="109728" indent="0">
              <a:buNone/>
            </a:pPr>
            <a:r>
              <a:rPr lang="en-US" dirty="0"/>
              <a:t> (5) a congressional or grand jury subpoena;</a:t>
            </a:r>
          </a:p>
          <a:p>
            <a:pPr marL="109728" indent="0">
              <a:buNone/>
            </a:pPr>
            <a:r>
              <a:rPr lang="en-US" dirty="0"/>
              <a:t> (6) investigations or proceedings conducted by the Board;</a:t>
            </a:r>
          </a:p>
          <a:p>
            <a:pPr marL="109728" indent="0">
              <a:buNone/>
            </a:pPr>
            <a:r>
              <a:rPr lang="en-US" dirty="0" smtClean="0"/>
              <a:t> (</a:t>
            </a:r>
            <a:r>
              <a:rPr lang="en-US" dirty="0"/>
              <a:t>7) ethical investigations conducted by a private professional organization of certified public accountants; or</a:t>
            </a:r>
          </a:p>
          <a:p>
            <a:pPr marL="109728" indent="0">
              <a:buNone/>
            </a:pPr>
            <a:r>
              <a:rPr lang="en-US" dirty="0"/>
              <a:t> (8) in the course of peer reviews.</a:t>
            </a:r>
          </a:p>
        </p:txBody>
      </p:sp>
      <p:sp>
        <p:nvSpPr>
          <p:cNvPr id="3" name="Title 2"/>
          <p:cNvSpPr>
            <a:spLocks noGrp="1"/>
          </p:cNvSpPr>
          <p:nvPr>
            <p:ph type="title"/>
          </p:nvPr>
        </p:nvSpPr>
        <p:spPr/>
        <p:txBody>
          <a:bodyPr>
            <a:normAutofit fontScale="90000"/>
          </a:bodyPr>
          <a:lstStyle/>
          <a:p>
            <a:pPr algn="ctr"/>
            <a:r>
              <a:rPr lang="en-US" dirty="0"/>
              <a:t>Confidential Client </a:t>
            </a:r>
            <a:r>
              <a:rPr lang="en-US" dirty="0" smtClean="0"/>
              <a:t>Communications </a:t>
            </a:r>
            <a:r>
              <a:rPr lang="en-US" dirty="0"/>
              <a:t>(Rule §</a:t>
            </a:r>
            <a:r>
              <a:rPr lang="en-US" dirty="0" smtClean="0"/>
              <a:t>501.75)</a:t>
            </a:r>
            <a:endParaRPr lang="en-US" dirty="0"/>
          </a:p>
        </p:txBody>
      </p:sp>
      <p:sp>
        <p:nvSpPr>
          <p:cNvPr id="4" name="Slide Number Placeholder 3"/>
          <p:cNvSpPr>
            <a:spLocks noGrp="1"/>
          </p:cNvSpPr>
          <p:nvPr>
            <p:ph type="sldNum" sz="quarter" idx="12"/>
          </p:nvPr>
        </p:nvSpPr>
        <p:spPr/>
        <p:txBody>
          <a:bodyPr/>
          <a:lstStyle/>
          <a:p>
            <a:fld id="{8BF69B32-8990-4E61-80B1-A5FA0D1B9B55}" type="slidenum">
              <a:rPr lang="en-US" smtClean="0"/>
              <a:pPr/>
              <a:t>33</a:t>
            </a:fld>
            <a:endParaRPr lang="en-US" dirty="0"/>
          </a:p>
        </p:txBody>
      </p:sp>
    </p:spTree>
    <p:extLst>
      <p:ext uri="{BB962C8B-B14F-4D97-AF65-F5344CB8AC3E}">
        <p14:creationId xmlns:p14="http://schemas.microsoft.com/office/powerpoint/2010/main" val="227318528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109728" indent="0">
              <a:buNone/>
            </a:pPr>
            <a:r>
              <a:rPr lang="en-US" dirty="0"/>
              <a:t>(c) The provisions contained in subsection (a) of this section do not prohibit the disclosure of information already made public, including information disclosed to others not having a confidential communications relationship with the client or authorized representative of the client</a:t>
            </a:r>
            <a:r>
              <a:rPr lang="en-US" dirty="0" smtClean="0"/>
              <a:t>.</a:t>
            </a:r>
          </a:p>
          <a:p>
            <a:pPr marL="109728" indent="0">
              <a:buNone/>
            </a:pPr>
            <a:endParaRPr lang="en-US" dirty="0"/>
          </a:p>
          <a:p>
            <a:pPr marL="109728" indent="0">
              <a:buNone/>
            </a:pPr>
            <a:r>
              <a:rPr lang="en-US" dirty="0"/>
              <a:t>(d) Interpretive comment. The definition of a successor entity does not include the purchaser of all assets of an entity.</a:t>
            </a:r>
          </a:p>
        </p:txBody>
      </p:sp>
      <p:sp>
        <p:nvSpPr>
          <p:cNvPr id="3" name="Title 2"/>
          <p:cNvSpPr>
            <a:spLocks noGrp="1"/>
          </p:cNvSpPr>
          <p:nvPr>
            <p:ph type="title"/>
          </p:nvPr>
        </p:nvSpPr>
        <p:spPr/>
        <p:txBody>
          <a:bodyPr>
            <a:normAutofit fontScale="90000"/>
          </a:bodyPr>
          <a:lstStyle/>
          <a:p>
            <a:pPr algn="ctr"/>
            <a:r>
              <a:rPr lang="en-US" dirty="0"/>
              <a:t>Confidential Client </a:t>
            </a:r>
            <a:r>
              <a:rPr lang="en-US" dirty="0" smtClean="0"/>
              <a:t>Communications </a:t>
            </a:r>
            <a:r>
              <a:rPr lang="en-US" dirty="0"/>
              <a:t>(Rule §</a:t>
            </a:r>
            <a:r>
              <a:rPr lang="en-US" dirty="0" smtClean="0"/>
              <a:t>501.75)</a:t>
            </a:r>
            <a:endParaRPr lang="en-US" dirty="0"/>
          </a:p>
        </p:txBody>
      </p:sp>
      <p:sp>
        <p:nvSpPr>
          <p:cNvPr id="4" name="Slide Number Placeholder 3"/>
          <p:cNvSpPr>
            <a:spLocks noGrp="1"/>
          </p:cNvSpPr>
          <p:nvPr>
            <p:ph type="sldNum" sz="quarter" idx="12"/>
          </p:nvPr>
        </p:nvSpPr>
        <p:spPr/>
        <p:txBody>
          <a:bodyPr/>
          <a:lstStyle/>
          <a:p>
            <a:fld id="{8BF69B32-8990-4E61-80B1-A5FA0D1B9B55}" type="slidenum">
              <a:rPr lang="en-US" smtClean="0"/>
              <a:pPr/>
              <a:t>34</a:t>
            </a:fld>
            <a:endParaRPr lang="en-US" dirty="0"/>
          </a:p>
        </p:txBody>
      </p:sp>
    </p:spTree>
    <p:extLst>
      <p:ext uri="{BB962C8B-B14F-4D97-AF65-F5344CB8AC3E}">
        <p14:creationId xmlns:p14="http://schemas.microsoft.com/office/powerpoint/2010/main" val="40153832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pPr marL="109728" indent="0">
              <a:buNone/>
            </a:pPr>
            <a:r>
              <a:rPr lang="en-US" dirty="0"/>
              <a:t>(a) Records. </a:t>
            </a:r>
          </a:p>
          <a:p>
            <a:pPr marL="109728" indent="0">
              <a:buNone/>
            </a:pPr>
            <a:r>
              <a:rPr lang="en-US" dirty="0"/>
              <a:t>  (1) A person shall return original client records to a client or former client within a reasonable time (promptly, not to exceed 10 business days) after the client or former client has made a request for those records. Client records are those records provided to the person by the client or former client in order for the person to provide professional accounting services to the client or former client. Client records also include those documents obtained by the person on behalf of the client or former client in order for the person to provide professional accounting services to the client or former client. Client records include only the original client documents and do not include the electronic and hard copies that the firm produces. The person shall provide these records to the client or former client, regardless of the status of the client's or former client's account and cannot charge a fee to provide such records. Such records shall be returned to the client or former client in the same format, to the extent possible, that they were provided to the person by the client or former client. The person may make copies of such records and retain those copies. </a:t>
            </a:r>
          </a:p>
        </p:txBody>
      </p:sp>
      <p:sp>
        <p:nvSpPr>
          <p:cNvPr id="3" name="Title 2"/>
          <p:cNvSpPr>
            <a:spLocks noGrp="1"/>
          </p:cNvSpPr>
          <p:nvPr>
            <p:ph type="title"/>
          </p:nvPr>
        </p:nvSpPr>
        <p:spPr/>
        <p:txBody>
          <a:bodyPr>
            <a:normAutofit fontScale="90000"/>
          </a:bodyPr>
          <a:lstStyle/>
          <a:p>
            <a:pPr algn="ctr"/>
            <a:r>
              <a:rPr lang="en-US" dirty="0" smtClean="0"/>
              <a:t>Records and Work Papers</a:t>
            </a:r>
            <a:br>
              <a:rPr lang="en-US" dirty="0" smtClean="0"/>
            </a:br>
            <a:r>
              <a:rPr lang="en-US" dirty="0"/>
              <a:t>(Rule §</a:t>
            </a:r>
            <a:r>
              <a:rPr lang="en-US" dirty="0" smtClean="0"/>
              <a:t>501.76)</a:t>
            </a:r>
            <a:endParaRPr lang="en-US" dirty="0"/>
          </a:p>
        </p:txBody>
      </p:sp>
      <p:sp>
        <p:nvSpPr>
          <p:cNvPr id="4" name="Slide Number Placeholder 3"/>
          <p:cNvSpPr>
            <a:spLocks noGrp="1"/>
          </p:cNvSpPr>
          <p:nvPr>
            <p:ph type="sldNum" sz="quarter" idx="12"/>
          </p:nvPr>
        </p:nvSpPr>
        <p:spPr/>
        <p:txBody>
          <a:bodyPr/>
          <a:lstStyle/>
          <a:p>
            <a:fld id="{8BF69B32-8990-4E61-80B1-A5FA0D1B9B55}" type="slidenum">
              <a:rPr lang="en-US" smtClean="0"/>
              <a:pPr/>
              <a:t>35</a:t>
            </a:fld>
            <a:endParaRPr lang="en-US" dirty="0"/>
          </a:p>
        </p:txBody>
      </p:sp>
    </p:spTree>
    <p:extLst>
      <p:ext uri="{BB962C8B-B14F-4D97-AF65-F5344CB8AC3E}">
        <p14:creationId xmlns:p14="http://schemas.microsoft.com/office/powerpoint/2010/main" val="129486825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marL="109728" indent="0">
              <a:buNone/>
            </a:pPr>
            <a:r>
              <a:rPr lang="en-US" dirty="0"/>
              <a:t>(2) A person's work papers, to the extent that such work papers include records which would ordinarily constitute part of the client's or former client's books and records and are not otherwise available to the client or former client, shall also be furnished to the client within a reasonable time (promptly, not to exceed 20 business days) after the client has made a request for those records. The person can charge a reasonable fee for providing such work papers. Such work papers shall be in a format that the client or former client can reasonably expect to use for the purpose of accessing such work papers. Work papers which constitute client records include, but are not limited to: </a:t>
            </a:r>
          </a:p>
        </p:txBody>
      </p:sp>
      <p:sp>
        <p:nvSpPr>
          <p:cNvPr id="3" name="Title 2"/>
          <p:cNvSpPr>
            <a:spLocks noGrp="1"/>
          </p:cNvSpPr>
          <p:nvPr>
            <p:ph type="title"/>
          </p:nvPr>
        </p:nvSpPr>
        <p:spPr/>
        <p:txBody>
          <a:bodyPr>
            <a:normAutofit fontScale="90000"/>
          </a:bodyPr>
          <a:lstStyle/>
          <a:p>
            <a:pPr algn="ctr"/>
            <a:r>
              <a:rPr lang="en-US" dirty="0"/>
              <a:t>Records and Work </a:t>
            </a:r>
            <a:r>
              <a:rPr lang="en-US" dirty="0" smtClean="0"/>
              <a:t>Papers</a:t>
            </a:r>
            <a:br>
              <a:rPr lang="en-US" dirty="0" smtClean="0"/>
            </a:br>
            <a:r>
              <a:rPr lang="en-US" dirty="0"/>
              <a:t>(Rule §</a:t>
            </a:r>
            <a:r>
              <a:rPr lang="en-US" dirty="0" smtClean="0"/>
              <a:t>501.76)</a:t>
            </a:r>
            <a:endParaRPr lang="en-US" dirty="0"/>
          </a:p>
        </p:txBody>
      </p:sp>
      <p:sp>
        <p:nvSpPr>
          <p:cNvPr id="4" name="Slide Number Placeholder 3"/>
          <p:cNvSpPr>
            <a:spLocks noGrp="1"/>
          </p:cNvSpPr>
          <p:nvPr>
            <p:ph type="sldNum" sz="quarter" idx="12"/>
          </p:nvPr>
        </p:nvSpPr>
        <p:spPr/>
        <p:txBody>
          <a:bodyPr/>
          <a:lstStyle/>
          <a:p>
            <a:fld id="{8BF69B32-8990-4E61-80B1-A5FA0D1B9B55}" type="slidenum">
              <a:rPr lang="en-US" smtClean="0"/>
              <a:pPr/>
              <a:t>36</a:t>
            </a:fld>
            <a:endParaRPr lang="en-US" dirty="0"/>
          </a:p>
        </p:txBody>
      </p:sp>
    </p:spTree>
    <p:extLst>
      <p:ext uri="{BB962C8B-B14F-4D97-AF65-F5344CB8AC3E}">
        <p14:creationId xmlns:p14="http://schemas.microsoft.com/office/powerpoint/2010/main" val="1598346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109728" indent="0">
              <a:buNone/>
            </a:pPr>
            <a:r>
              <a:rPr lang="en-US" dirty="0" smtClean="0"/>
              <a:t>   (</a:t>
            </a:r>
            <a:r>
              <a:rPr lang="en-US" dirty="0"/>
              <a:t>A) documents in lieu of books of original entry such as listings and distributions of cash receipts or cash disbursements; </a:t>
            </a:r>
          </a:p>
          <a:p>
            <a:pPr marL="109728" indent="0">
              <a:buNone/>
            </a:pPr>
            <a:r>
              <a:rPr lang="en-US" dirty="0"/>
              <a:t>   (B) documents in lieu of general ledger or subsidiary ledgers, such as accounts receivable, job cost and equipment ledgers, or similar depreciation records; </a:t>
            </a:r>
          </a:p>
          <a:p>
            <a:pPr marL="109728" indent="0">
              <a:buNone/>
            </a:pPr>
            <a:r>
              <a:rPr lang="en-US" dirty="0"/>
              <a:t>   (C) all adjusting and closing journal entries and supporting details when the supporting details are not fully set forth in the explanation of the journal entry; and </a:t>
            </a:r>
          </a:p>
          <a:p>
            <a:pPr marL="109728" indent="0">
              <a:buNone/>
            </a:pPr>
            <a:r>
              <a:rPr lang="en-US" dirty="0"/>
              <a:t>   (D) consolidating or combining journal entries and documents and supporting detail in arriving at final figures incorporated in an end product such as financial statements or tax returns. </a:t>
            </a:r>
          </a:p>
        </p:txBody>
      </p:sp>
      <p:sp>
        <p:nvSpPr>
          <p:cNvPr id="3" name="Title 2"/>
          <p:cNvSpPr>
            <a:spLocks noGrp="1"/>
          </p:cNvSpPr>
          <p:nvPr>
            <p:ph type="title"/>
          </p:nvPr>
        </p:nvSpPr>
        <p:spPr/>
        <p:txBody>
          <a:bodyPr>
            <a:normAutofit fontScale="90000"/>
          </a:bodyPr>
          <a:lstStyle/>
          <a:p>
            <a:pPr algn="ctr"/>
            <a:r>
              <a:rPr lang="en-US" dirty="0"/>
              <a:t>Records and Work </a:t>
            </a:r>
            <a:r>
              <a:rPr lang="en-US" dirty="0" smtClean="0"/>
              <a:t>Papers</a:t>
            </a:r>
            <a:br>
              <a:rPr lang="en-US" dirty="0" smtClean="0"/>
            </a:br>
            <a:r>
              <a:rPr lang="en-US" dirty="0"/>
              <a:t>(Rule §</a:t>
            </a:r>
            <a:r>
              <a:rPr lang="en-US" dirty="0" smtClean="0"/>
              <a:t>501.76)</a:t>
            </a:r>
            <a:endParaRPr lang="en-US" dirty="0"/>
          </a:p>
        </p:txBody>
      </p:sp>
      <p:sp>
        <p:nvSpPr>
          <p:cNvPr id="4" name="Slide Number Placeholder 3"/>
          <p:cNvSpPr>
            <a:spLocks noGrp="1"/>
          </p:cNvSpPr>
          <p:nvPr>
            <p:ph type="sldNum" sz="quarter" idx="12"/>
          </p:nvPr>
        </p:nvSpPr>
        <p:spPr/>
        <p:txBody>
          <a:bodyPr/>
          <a:lstStyle/>
          <a:p>
            <a:fld id="{8BF69B32-8990-4E61-80B1-A5FA0D1B9B55}" type="slidenum">
              <a:rPr lang="en-US" smtClean="0"/>
              <a:pPr/>
              <a:t>37</a:t>
            </a:fld>
            <a:endParaRPr lang="en-US" dirty="0"/>
          </a:p>
        </p:txBody>
      </p:sp>
    </p:spTree>
    <p:extLst>
      <p:ext uri="{BB962C8B-B14F-4D97-AF65-F5344CB8AC3E}">
        <p14:creationId xmlns:p14="http://schemas.microsoft.com/office/powerpoint/2010/main" val="363031696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109728" indent="0">
              <a:buNone/>
            </a:pPr>
            <a:r>
              <a:rPr lang="en-US" dirty="0" smtClean="0"/>
              <a:t>(b</a:t>
            </a:r>
            <a:r>
              <a:rPr lang="en-US" dirty="0"/>
              <a:t>) Work papers. Work papers, regardless of format, are those documents developed by the person incident to the performance of his engagement which do not constitute records that must be returned to the client in accordance with subsection (a) of this section. Work papers developed by a person during the course of a professional engagement as a basis for, and in support of, an accounting, audit, consulting, tax, or other professional report prepared by the person for a client, shall be and remain the property of the person who developed the work papers. </a:t>
            </a:r>
          </a:p>
        </p:txBody>
      </p:sp>
      <p:sp>
        <p:nvSpPr>
          <p:cNvPr id="3" name="Title 2"/>
          <p:cNvSpPr>
            <a:spLocks noGrp="1"/>
          </p:cNvSpPr>
          <p:nvPr>
            <p:ph type="title"/>
          </p:nvPr>
        </p:nvSpPr>
        <p:spPr/>
        <p:txBody>
          <a:bodyPr>
            <a:normAutofit fontScale="90000"/>
          </a:bodyPr>
          <a:lstStyle/>
          <a:p>
            <a:pPr algn="ctr"/>
            <a:r>
              <a:rPr lang="en-US" dirty="0"/>
              <a:t>Records and Work </a:t>
            </a:r>
            <a:r>
              <a:rPr lang="en-US" dirty="0" smtClean="0"/>
              <a:t>Papers</a:t>
            </a:r>
            <a:br>
              <a:rPr lang="en-US" dirty="0" smtClean="0"/>
            </a:br>
            <a:r>
              <a:rPr lang="en-US" dirty="0"/>
              <a:t>(Rule §</a:t>
            </a:r>
            <a:r>
              <a:rPr lang="en-US" dirty="0" smtClean="0"/>
              <a:t>501.76)</a:t>
            </a:r>
            <a:endParaRPr lang="en-US" dirty="0"/>
          </a:p>
        </p:txBody>
      </p:sp>
      <p:sp>
        <p:nvSpPr>
          <p:cNvPr id="4" name="Slide Number Placeholder 3"/>
          <p:cNvSpPr>
            <a:spLocks noGrp="1"/>
          </p:cNvSpPr>
          <p:nvPr>
            <p:ph type="sldNum" sz="quarter" idx="12"/>
          </p:nvPr>
        </p:nvSpPr>
        <p:spPr/>
        <p:txBody>
          <a:bodyPr/>
          <a:lstStyle/>
          <a:p>
            <a:fld id="{8BF69B32-8990-4E61-80B1-A5FA0D1B9B55}" type="slidenum">
              <a:rPr lang="en-US" smtClean="0"/>
              <a:pPr/>
              <a:t>38</a:t>
            </a:fld>
            <a:endParaRPr lang="en-US" dirty="0"/>
          </a:p>
        </p:txBody>
      </p:sp>
    </p:spTree>
    <p:extLst>
      <p:ext uri="{BB962C8B-B14F-4D97-AF65-F5344CB8AC3E}">
        <p14:creationId xmlns:p14="http://schemas.microsoft.com/office/powerpoint/2010/main" val="425012341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109728" indent="0">
              <a:buNone/>
            </a:pPr>
            <a:r>
              <a:rPr lang="en-US" dirty="0"/>
              <a:t>(c) For a reasonable charge, a person shall furnish to his client or former client, upon request from his client made within a reasonable time after original issuance of the document in question: </a:t>
            </a:r>
          </a:p>
          <a:p>
            <a:pPr marL="109728" indent="0">
              <a:buNone/>
            </a:pPr>
            <a:r>
              <a:rPr lang="en-US" dirty="0"/>
              <a:t>  (1) a copy of the client's tax return; or </a:t>
            </a:r>
          </a:p>
          <a:p>
            <a:pPr marL="109728" indent="0">
              <a:buNone/>
            </a:pPr>
            <a:r>
              <a:rPr lang="en-US" dirty="0"/>
              <a:t>  (2) a copy of any report or other document previously issued by the person to or for such client or former client provided that furnishing such reports to or for a client or former client would not cause the person to be in violation of the portions of §501.60 of this chapter (relating to Auditing Standards) concerning subsequent events. </a:t>
            </a:r>
          </a:p>
        </p:txBody>
      </p:sp>
      <p:sp>
        <p:nvSpPr>
          <p:cNvPr id="3" name="Title 2"/>
          <p:cNvSpPr>
            <a:spLocks noGrp="1"/>
          </p:cNvSpPr>
          <p:nvPr>
            <p:ph type="title"/>
          </p:nvPr>
        </p:nvSpPr>
        <p:spPr/>
        <p:txBody>
          <a:bodyPr>
            <a:normAutofit fontScale="90000"/>
          </a:bodyPr>
          <a:lstStyle/>
          <a:p>
            <a:pPr algn="ctr"/>
            <a:r>
              <a:rPr lang="en-US" dirty="0"/>
              <a:t>Records and Work </a:t>
            </a:r>
            <a:r>
              <a:rPr lang="en-US" dirty="0" smtClean="0"/>
              <a:t>Papers</a:t>
            </a:r>
            <a:br>
              <a:rPr lang="en-US" dirty="0" smtClean="0"/>
            </a:br>
            <a:r>
              <a:rPr lang="en-US" dirty="0"/>
              <a:t>(Rule §</a:t>
            </a:r>
            <a:r>
              <a:rPr lang="en-US" dirty="0" smtClean="0"/>
              <a:t>501.76)</a:t>
            </a:r>
            <a:endParaRPr lang="en-US" dirty="0"/>
          </a:p>
        </p:txBody>
      </p:sp>
      <p:sp>
        <p:nvSpPr>
          <p:cNvPr id="4" name="Slide Number Placeholder 3"/>
          <p:cNvSpPr>
            <a:spLocks noGrp="1"/>
          </p:cNvSpPr>
          <p:nvPr>
            <p:ph type="sldNum" sz="quarter" idx="12"/>
          </p:nvPr>
        </p:nvSpPr>
        <p:spPr/>
        <p:txBody>
          <a:bodyPr/>
          <a:lstStyle/>
          <a:p>
            <a:fld id="{8BF69B32-8990-4E61-80B1-A5FA0D1B9B55}" type="slidenum">
              <a:rPr lang="en-US" smtClean="0"/>
              <a:pPr/>
              <a:t>39</a:t>
            </a:fld>
            <a:endParaRPr lang="en-US" dirty="0"/>
          </a:p>
        </p:txBody>
      </p:sp>
    </p:spTree>
    <p:extLst>
      <p:ext uri="{BB962C8B-B14F-4D97-AF65-F5344CB8AC3E}">
        <p14:creationId xmlns:p14="http://schemas.microsoft.com/office/powerpoint/2010/main" val="19492341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Encourage participants to become educated in the ethics of the accounting profession</a:t>
            </a:r>
          </a:p>
          <a:p>
            <a:r>
              <a:rPr lang="en-US" dirty="0" smtClean="0"/>
              <a:t>Appreciate the intent of the TSBPA’s Rules of Professional Conduct in the performance of the profession and not a mindset of technical compliance</a:t>
            </a:r>
          </a:p>
          <a:p>
            <a:r>
              <a:rPr lang="en-US" dirty="0" smtClean="0"/>
              <a:t>Apply ethical judgment in interpreting the rules and provide a clear understanding of the public interest, even if it means loss of a job</a:t>
            </a:r>
            <a:endParaRPr lang="en-US" dirty="0"/>
          </a:p>
        </p:txBody>
      </p:sp>
      <p:sp>
        <p:nvSpPr>
          <p:cNvPr id="3" name="Title 2"/>
          <p:cNvSpPr>
            <a:spLocks noGrp="1"/>
          </p:cNvSpPr>
          <p:nvPr>
            <p:ph type="title"/>
          </p:nvPr>
        </p:nvSpPr>
        <p:spPr/>
        <p:txBody>
          <a:bodyPr>
            <a:normAutofit fontScale="90000"/>
          </a:bodyPr>
          <a:lstStyle/>
          <a:p>
            <a:r>
              <a:rPr lang="en-US" dirty="0" smtClean="0"/>
              <a:t>Primary Objectives of the Course:</a:t>
            </a:r>
            <a:endParaRPr lang="en-US" dirty="0"/>
          </a:p>
        </p:txBody>
      </p:sp>
      <p:sp>
        <p:nvSpPr>
          <p:cNvPr id="4" name="Slide Number Placeholder 3"/>
          <p:cNvSpPr>
            <a:spLocks noGrp="1"/>
          </p:cNvSpPr>
          <p:nvPr>
            <p:ph type="sldNum" sz="quarter" idx="12"/>
          </p:nvPr>
        </p:nvSpPr>
        <p:spPr/>
        <p:txBody>
          <a:bodyPr/>
          <a:lstStyle/>
          <a:p>
            <a:fld id="{8BF69B32-8990-4E61-80B1-A5FA0D1B9B55}" type="slidenum">
              <a:rPr lang="en-US" smtClean="0"/>
              <a:pPr/>
              <a:t>4</a:t>
            </a:fld>
            <a:endParaRPr lang="en-US" dirty="0"/>
          </a:p>
        </p:txBody>
      </p:sp>
    </p:spTree>
    <p:extLst>
      <p:ext uri="{BB962C8B-B14F-4D97-AF65-F5344CB8AC3E}">
        <p14:creationId xmlns:p14="http://schemas.microsoft.com/office/powerpoint/2010/main" val="71206892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marL="109728" indent="0">
              <a:buNone/>
            </a:pPr>
            <a:r>
              <a:rPr lang="en-US" dirty="0" smtClean="0"/>
              <a:t>  (</a:t>
            </a:r>
            <a:r>
              <a:rPr lang="en-US" dirty="0"/>
              <a:t>d) This rule imposes no obligation on the person who provides services to a business entity to provide documents to anyone involved with the entity except the authorized representative of the entity. </a:t>
            </a:r>
          </a:p>
          <a:p>
            <a:pPr marL="109728" indent="0">
              <a:buNone/>
            </a:pPr>
            <a:r>
              <a:rPr lang="en-US" dirty="0" smtClean="0"/>
              <a:t>  (</a:t>
            </a:r>
            <a:r>
              <a:rPr lang="en-US" dirty="0"/>
              <a:t>e) Documentation or work documents required by professional standards for attest services shall be maintained in paper or electronic format by a person for a period of not less than five years from the date of any report issued in connection with the attest service, unless otherwise required by another regulatory body. Failure to maintain such documentation or work papers constitutes a violation of this section and may be deemed an admission that they do not comply with professional standards. </a:t>
            </a:r>
          </a:p>
          <a:p>
            <a:pPr marL="109728" indent="0">
              <a:buNone/>
            </a:pPr>
            <a:r>
              <a:rPr lang="en-US" dirty="0" smtClean="0"/>
              <a:t>  (</a:t>
            </a:r>
            <a:r>
              <a:rPr lang="en-US" dirty="0"/>
              <a:t>f) Interpretive Comment: It is recommended that a person obtain a receipt or other written documentation of the delivery of records to a client.</a:t>
            </a:r>
          </a:p>
        </p:txBody>
      </p:sp>
      <p:sp>
        <p:nvSpPr>
          <p:cNvPr id="3" name="Title 2"/>
          <p:cNvSpPr>
            <a:spLocks noGrp="1"/>
          </p:cNvSpPr>
          <p:nvPr>
            <p:ph type="title"/>
          </p:nvPr>
        </p:nvSpPr>
        <p:spPr/>
        <p:txBody>
          <a:bodyPr>
            <a:normAutofit fontScale="90000"/>
          </a:bodyPr>
          <a:lstStyle/>
          <a:p>
            <a:pPr algn="ctr"/>
            <a:r>
              <a:rPr lang="en-US" dirty="0"/>
              <a:t>Records and Work </a:t>
            </a:r>
            <a:r>
              <a:rPr lang="en-US" dirty="0" smtClean="0"/>
              <a:t>Papers</a:t>
            </a:r>
            <a:br>
              <a:rPr lang="en-US" dirty="0" smtClean="0"/>
            </a:br>
            <a:r>
              <a:rPr lang="en-US" dirty="0"/>
              <a:t>(Rule §</a:t>
            </a:r>
            <a:r>
              <a:rPr lang="en-US" dirty="0" smtClean="0"/>
              <a:t>501.76)</a:t>
            </a:r>
            <a:endParaRPr lang="en-US" dirty="0"/>
          </a:p>
        </p:txBody>
      </p:sp>
      <p:sp>
        <p:nvSpPr>
          <p:cNvPr id="4" name="Slide Number Placeholder 3"/>
          <p:cNvSpPr>
            <a:spLocks noGrp="1"/>
          </p:cNvSpPr>
          <p:nvPr>
            <p:ph type="sldNum" sz="quarter" idx="12"/>
          </p:nvPr>
        </p:nvSpPr>
        <p:spPr/>
        <p:txBody>
          <a:bodyPr/>
          <a:lstStyle/>
          <a:p>
            <a:fld id="{8BF69B32-8990-4E61-80B1-A5FA0D1B9B55}" type="slidenum">
              <a:rPr lang="en-US" smtClean="0"/>
              <a:pPr/>
              <a:t>40</a:t>
            </a:fld>
            <a:endParaRPr lang="en-US" dirty="0"/>
          </a:p>
        </p:txBody>
      </p:sp>
    </p:spTree>
    <p:extLst>
      <p:ext uri="{BB962C8B-B14F-4D97-AF65-F5344CB8AC3E}">
        <p14:creationId xmlns:p14="http://schemas.microsoft.com/office/powerpoint/2010/main" val="14978446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109728" indent="0">
              <a:buNone/>
            </a:pPr>
            <a:r>
              <a:rPr lang="en-US" dirty="0" smtClean="0"/>
              <a:t>  (</a:t>
            </a:r>
            <a:r>
              <a:rPr lang="en-US" dirty="0"/>
              <a:t>a) A person shall not permit others including non-CPA owners and employees, to carry out on his behalf, either with or without compensation, acts, which, if carried out by the person, would place him in violation of these rules of professional conduct. </a:t>
            </a:r>
          </a:p>
          <a:p>
            <a:pPr marL="109728" indent="0">
              <a:buNone/>
            </a:pPr>
            <a:r>
              <a:rPr lang="en-US" dirty="0" smtClean="0"/>
              <a:t>  (</a:t>
            </a:r>
            <a:r>
              <a:rPr lang="en-US" dirty="0"/>
              <a:t>b) The board shall consider that the conduct of any non-CPA owner or employee in connection with the business of a licensed firm is the conduct of that licensed firm for the purposes of the rules of professional conduct. </a:t>
            </a:r>
          </a:p>
        </p:txBody>
      </p:sp>
      <p:sp>
        <p:nvSpPr>
          <p:cNvPr id="3" name="Title 2"/>
          <p:cNvSpPr>
            <a:spLocks noGrp="1"/>
          </p:cNvSpPr>
          <p:nvPr>
            <p:ph type="title"/>
          </p:nvPr>
        </p:nvSpPr>
        <p:spPr/>
        <p:txBody>
          <a:bodyPr>
            <a:normAutofit fontScale="90000"/>
          </a:bodyPr>
          <a:lstStyle/>
          <a:p>
            <a:pPr algn="ctr"/>
            <a:r>
              <a:rPr lang="en-US" dirty="0" smtClean="0"/>
              <a:t>Acting Through Others </a:t>
            </a:r>
            <a:br>
              <a:rPr lang="en-US" dirty="0" smtClean="0"/>
            </a:br>
            <a:r>
              <a:rPr lang="en-US" dirty="0" smtClean="0"/>
              <a:t>(Rule §501.77)</a:t>
            </a:r>
            <a:endParaRPr lang="en-US" dirty="0"/>
          </a:p>
        </p:txBody>
      </p:sp>
      <p:sp>
        <p:nvSpPr>
          <p:cNvPr id="4" name="Slide Number Placeholder 3"/>
          <p:cNvSpPr>
            <a:spLocks noGrp="1"/>
          </p:cNvSpPr>
          <p:nvPr>
            <p:ph type="sldNum" sz="quarter" idx="12"/>
          </p:nvPr>
        </p:nvSpPr>
        <p:spPr/>
        <p:txBody>
          <a:bodyPr/>
          <a:lstStyle/>
          <a:p>
            <a:fld id="{8BF69B32-8990-4E61-80B1-A5FA0D1B9B55}" type="slidenum">
              <a:rPr lang="en-US" smtClean="0"/>
              <a:pPr/>
              <a:t>41</a:t>
            </a:fld>
            <a:endParaRPr lang="en-US" dirty="0"/>
          </a:p>
        </p:txBody>
      </p:sp>
    </p:spTree>
    <p:extLst>
      <p:ext uri="{BB962C8B-B14F-4D97-AF65-F5344CB8AC3E}">
        <p14:creationId xmlns:p14="http://schemas.microsoft.com/office/powerpoint/2010/main" val="349612243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109728" indent="0">
              <a:buNone/>
            </a:pPr>
            <a:r>
              <a:rPr lang="en-US" dirty="0" smtClean="0"/>
              <a:t> (</a:t>
            </a:r>
            <a:r>
              <a:rPr lang="en-US" dirty="0"/>
              <a:t>a) If a person cannot complete an engagement to provide professional accounting services and professional accounting work or employment assignment in a manner that complies with the requirements of this chapter, the person shall withdraw from the engagement or resign from the employment assignment. </a:t>
            </a:r>
          </a:p>
          <a:p>
            <a:pPr marL="109728" indent="0">
              <a:buNone/>
            </a:pPr>
            <a:r>
              <a:rPr lang="en-US" dirty="0" smtClean="0"/>
              <a:t> (</a:t>
            </a:r>
            <a:r>
              <a:rPr lang="en-US" dirty="0"/>
              <a:t>b) If a person withdraws from an engagement or resigns from an employment assignment pursuant to this section, the person shall inform the client or employer of the withdrawal or resignation. </a:t>
            </a:r>
          </a:p>
        </p:txBody>
      </p:sp>
      <p:sp>
        <p:nvSpPr>
          <p:cNvPr id="3" name="Title 2"/>
          <p:cNvSpPr>
            <a:spLocks noGrp="1"/>
          </p:cNvSpPr>
          <p:nvPr>
            <p:ph type="title"/>
          </p:nvPr>
        </p:nvSpPr>
        <p:spPr/>
        <p:txBody>
          <a:bodyPr>
            <a:normAutofit fontScale="90000"/>
          </a:bodyPr>
          <a:lstStyle/>
          <a:p>
            <a:pPr algn="ctr"/>
            <a:r>
              <a:rPr lang="en-US" dirty="0" smtClean="0"/>
              <a:t>Withdrawal or Resignation</a:t>
            </a:r>
            <a:br>
              <a:rPr lang="en-US" dirty="0" smtClean="0"/>
            </a:br>
            <a:r>
              <a:rPr lang="en-US" dirty="0" smtClean="0"/>
              <a:t> (Rule §501.78)</a:t>
            </a:r>
            <a:endParaRPr lang="en-US" dirty="0"/>
          </a:p>
        </p:txBody>
      </p:sp>
      <p:sp>
        <p:nvSpPr>
          <p:cNvPr id="4" name="Slide Number Placeholder 3"/>
          <p:cNvSpPr>
            <a:spLocks noGrp="1"/>
          </p:cNvSpPr>
          <p:nvPr>
            <p:ph type="sldNum" sz="quarter" idx="12"/>
          </p:nvPr>
        </p:nvSpPr>
        <p:spPr/>
        <p:txBody>
          <a:bodyPr/>
          <a:lstStyle/>
          <a:p>
            <a:fld id="{8BF69B32-8990-4E61-80B1-A5FA0D1B9B55}" type="slidenum">
              <a:rPr lang="en-US" smtClean="0"/>
              <a:pPr/>
              <a:t>42</a:t>
            </a:fld>
            <a:endParaRPr lang="en-US" dirty="0"/>
          </a:p>
        </p:txBody>
      </p:sp>
    </p:spTree>
    <p:extLst>
      <p:ext uri="{BB962C8B-B14F-4D97-AF65-F5344CB8AC3E}">
        <p14:creationId xmlns:p14="http://schemas.microsoft.com/office/powerpoint/2010/main" val="218073632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109728" indent="0">
              <a:buNone/>
            </a:pPr>
            <a:r>
              <a:rPr lang="en-US" dirty="0"/>
              <a:t>(c) Interpretive Comment: Any withdrawal or resignation shall preferably be in writing. A person shall comply with the requirements of §501.75 of this chapter (relating to Confidential Client Communications) and §501.90(16) of this chapter (relating to Discreditable Acts) regarding confidential information of clients and employers during and after a withdrawal or resignation executed pursuant to this section. For purposes of this section, an engagement commences once an engagement letter is signed by the client, time is charged to the engagement, or compensation is received by a person in connection with an engagement or employment assignment. </a:t>
            </a:r>
          </a:p>
        </p:txBody>
      </p:sp>
      <p:sp>
        <p:nvSpPr>
          <p:cNvPr id="3" name="Title 2"/>
          <p:cNvSpPr>
            <a:spLocks noGrp="1"/>
          </p:cNvSpPr>
          <p:nvPr>
            <p:ph type="title"/>
          </p:nvPr>
        </p:nvSpPr>
        <p:spPr/>
        <p:txBody>
          <a:bodyPr>
            <a:normAutofit fontScale="90000"/>
          </a:bodyPr>
          <a:lstStyle/>
          <a:p>
            <a:pPr algn="ctr"/>
            <a:r>
              <a:rPr lang="en-US" dirty="0"/>
              <a:t>Withdrawal or Resignation</a:t>
            </a:r>
            <a:br>
              <a:rPr lang="en-US" dirty="0"/>
            </a:br>
            <a:r>
              <a:rPr lang="en-US" dirty="0"/>
              <a:t> (Rule §501.78)</a:t>
            </a:r>
          </a:p>
        </p:txBody>
      </p:sp>
      <p:sp>
        <p:nvSpPr>
          <p:cNvPr id="4" name="Slide Number Placeholder 3"/>
          <p:cNvSpPr>
            <a:spLocks noGrp="1"/>
          </p:cNvSpPr>
          <p:nvPr>
            <p:ph type="sldNum" sz="quarter" idx="12"/>
          </p:nvPr>
        </p:nvSpPr>
        <p:spPr/>
        <p:txBody>
          <a:bodyPr/>
          <a:lstStyle/>
          <a:p>
            <a:fld id="{8BF69B32-8990-4E61-80B1-A5FA0D1B9B55}" type="slidenum">
              <a:rPr lang="en-US" smtClean="0"/>
              <a:pPr/>
              <a:t>43</a:t>
            </a:fld>
            <a:endParaRPr lang="en-US" dirty="0"/>
          </a:p>
        </p:txBody>
      </p:sp>
    </p:spTree>
    <p:extLst>
      <p:ext uri="{BB962C8B-B14F-4D97-AF65-F5344CB8AC3E}">
        <p14:creationId xmlns:p14="http://schemas.microsoft.com/office/powerpoint/2010/main" val="145956386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ctr">
              <a:buNone/>
            </a:pPr>
            <a:r>
              <a:rPr lang="en-US" dirty="0"/>
              <a:t>Rules</a:t>
            </a:r>
          </a:p>
          <a:p>
            <a:pPr marL="109728" indent="0">
              <a:buNone/>
            </a:pPr>
            <a:endParaRPr lang="en-US" dirty="0"/>
          </a:p>
          <a:p>
            <a:pPr marL="109728" indent="0">
              <a:buNone/>
            </a:pPr>
            <a:r>
              <a:rPr lang="en-US" dirty="0" smtClean="0"/>
              <a:t>§</a:t>
            </a:r>
            <a:r>
              <a:rPr lang="en-US" dirty="0"/>
              <a:t>501.80 Practice of Public Accountancy </a:t>
            </a:r>
          </a:p>
          <a:p>
            <a:pPr marL="109728" indent="0">
              <a:buNone/>
            </a:pPr>
            <a:r>
              <a:rPr lang="en-US" dirty="0"/>
              <a:t>§501.81 Firm License Requirements </a:t>
            </a:r>
          </a:p>
          <a:p>
            <a:pPr marL="109728" indent="0">
              <a:buNone/>
            </a:pPr>
            <a:r>
              <a:rPr lang="en-US" dirty="0"/>
              <a:t>§501.82 Advertising </a:t>
            </a:r>
          </a:p>
          <a:p>
            <a:pPr marL="109728" indent="0">
              <a:buNone/>
            </a:pPr>
            <a:r>
              <a:rPr lang="en-US" dirty="0"/>
              <a:t>§501.83 Firm Names </a:t>
            </a:r>
          </a:p>
          <a:p>
            <a:pPr marL="109728" indent="0">
              <a:buNone/>
            </a:pPr>
            <a:r>
              <a:rPr lang="en-US" dirty="0"/>
              <a:t>§501.84 Form of Practice </a:t>
            </a:r>
          </a:p>
          <a:p>
            <a:pPr marL="109728" indent="0">
              <a:buNone/>
            </a:pPr>
            <a:r>
              <a:rPr lang="en-US" dirty="0"/>
              <a:t>§501.85 Complaint Notice </a:t>
            </a:r>
          </a:p>
          <a:p>
            <a:pPr marL="109728" indent="0">
              <a:buNone/>
            </a:pPr>
            <a:endParaRPr lang="en-US" dirty="0"/>
          </a:p>
        </p:txBody>
      </p:sp>
      <p:sp>
        <p:nvSpPr>
          <p:cNvPr id="3" name="Title 2"/>
          <p:cNvSpPr>
            <a:spLocks noGrp="1"/>
          </p:cNvSpPr>
          <p:nvPr>
            <p:ph type="title"/>
          </p:nvPr>
        </p:nvSpPr>
        <p:spPr/>
        <p:txBody>
          <a:bodyPr>
            <a:normAutofit fontScale="90000"/>
          </a:bodyPr>
          <a:lstStyle/>
          <a:p>
            <a:pPr algn="ctr"/>
            <a:r>
              <a:rPr lang="en-US" dirty="0" smtClean="0"/>
              <a:t>RESPONSIBILITIES TO THE PUBLIC</a:t>
            </a:r>
            <a:br>
              <a:rPr lang="en-US" dirty="0" smtClean="0"/>
            </a:br>
            <a:r>
              <a:rPr lang="en-US" dirty="0" smtClean="0"/>
              <a:t>Subchapter D</a:t>
            </a:r>
            <a:endParaRPr lang="en-US" dirty="0"/>
          </a:p>
        </p:txBody>
      </p:sp>
      <p:sp>
        <p:nvSpPr>
          <p:cNvPr id="10" name="Slide Number Placeholder 9"/>
          <p:cNvSpPr>
            <a:spLocks noGrp="1"/>
          </p:cNvSpPr>
          <p:nvPr>
            <p:ph type="sldNum" sz="quarter" idx="12"/>
          </p:nvPr>
        </p:nvSpPr>
        <p:spPr/>
        <p:txBody>
          <a:bodyPr/>
          <a:lstStyle/>
          <a:p>
            <a:fld id="{8BF69B32-8990-4E61-80B1-A5FA0D1B9B55}" type="slidenum">
              <a:rPr lang="en-US" smtClean="0"/>
              <a:pPr/>
              <a:t>44</a:t>
            </a:fld>
            <a:endParaRPr lang="en-US" dirty="0"/>
          </a:p>
        </p:txBody>
      </p:sp>
    </p:spTree>
    <p:extLst>
      <p:ext uri="{BB962C8B-B14F-4D97-AF65-F5344CB8AC3E}">
        <p14:creationId xmlns:p14="http://schemas.microsoft.com/office/powerpoint/2010/main" val="314930642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109728" indent="0">
              <a:buNone/>
            </a:pPr>
            <a:r>
              <a:rPr lang="en-US" dirty="0"/>
              <a:t>(a) A person may not engage in the practice of public accountancy unless he holds a valid license or qualifies under a practice privilege. A person may not use the title or designation "certified public accountant," the abbreviation "CPA," or any other title, designation, word, letter, abbreviation, sign, card, or device tending to indicate that the person is a CPA unless he holds a valid license issued by the board or qualifies under a practice privilege. A license is not valid for any date or for any period prior to the date it is issued by the board and it automatically expires and is no longer valid after the end of the period for which it is issued. </a:t>
            </a:r>
          </a:p>
        </p:txBody>
      </p:sp>
      <p:sp>
        <p:nvSpPr>
          <p:cNvPr id="3" name="Title 2"/>
          <p:cNvSpPr>
            <a:spLocks noGrp="1"/>
          </p:cNvSpPr>
          <p:nvPr>
            <p:ph type="title"/>
          </p:nvPr>
        </p:nvSpPr>
        <p:spPr/>
        <p:txBody>
          <a:bodyPr>
            <a:normAutofit fontScale="90000"/>
          </a:bodyPr>
          <a:lstStyle/>
          <a:p>
            <a:pPr algn="ctr"/>
            <a:r>
              <a:rPr lang="en-US" dirty="0" smtClean="0"/>
              <a:t>Practice of Public Accountancy (Rule §501.80)</a:t>
            </a:r>
            <a:endParaRPr lang="en-US" dirty="0"/>
          </a:p>
        </p:txBody>
      </p:sp>
      <p:sp>
        <p:nvSpPr>
          <p:cNvPr id="4" name="Slide Number Placeholder 3"/>
          <p:cNvSpPr>
            <a:spLocks noGrp="1"/>
          </p:cNvSpPr>
          <p:nvPr>
            <p:ph type="sldNum" sz="quarter" idx="12"/>
          </p:nvPr>
        </p:nvSpPr>
        <p:spPr/>
        <p:txBody>
          <a:bodyPr/>
          <a:lstStyle/>
          <a:p>
            <a:fld id="{8BF69B32-8990-4E61-80B1-A5FA0D1B9B55}" type="slidenum">
              <a:rPr lang="en-US" smtClean="0"/>
              <a:pPr/>
              <a:t>45</a:t>
            </a:fld>
            <a:endParaRPr lang="en-US" dirty="0"/>
          </a:p>
        </p:txBody>
      </p:sp>
    </p:spTree>
    <p:extLst>
      <p:ext uri="{BB962C8B-B14F-4D97-AF65-F5344CB8AC3E}">
        <p14:creationId xmlns:p14="http://schemas.microsoft.com/office/powerpoint/2010/main" val="379269821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marL="109728" indent="0">
              <a:buNone/>
            </a:pPr>
            <a:r>
              <a:rPr lang="en-US" dirty="0"/>
              <a:t>(b) Any licensee of this board in good standing as a CPA or public accountant may use such designation whether or not the licensee is in the client, industry, or government practice of public accountancy. However, a licensee who is not in the client practice of public accountancy may not in any manner, through use of the CPA designation or otherwise, claim or imply independence from his employer or that the licensee is in the client practice of public accountancy. </a:t>
            </a:r>
            <a:endParaRPr lang="en-US" dirty="0" smtClean="0"/>
          </a:p>
          <a:p>
            <a:pPr marL="109728" indent="0">
              <a:buNone/>
            </a:pPr>
            <a:endParaRPr lang="en-US" dirty="0" smtClean="0"/>
          </a:p>
          <a:p>
            <a:pPr marL="109728" indent="0">
              <a:buNone/>
            </a:pPr>
            <a:r>
              <a:rPr lang="en-US" dirty="0" smtClean="0"/>
              <a:t>(</a:t>
            </a:r>
            <a:r>
              <a:rPr lang="en-US" dirty="0"/>
              <a:t>c) Interpretive Comment: This section incorporates the definitions of the practice of public accountancy and professional services and accounting work found in §501.52(8) and (21) of this chapter (relating to Definitions) as well as §901.003 of the Act (relating to Practice of Public Accountancy). </a:t>
            </a:r>
          </a:p>
        </p:txBody>
      </p:sp>
      <p:sp>
        <p:nvSpPr>
          <p:cNvPr id="3" name="Title 2"/>
          <p:cNvSpPr>
            <a:spLocks noGrp="1"/>
          </p:cNvSpPr>
          <p:nvPr>
            <p:ph type="title"/>
          </p:nvPr>
        </p:nvSpPr>
        <p:spPr/>
        <p:txBody>
          <a:bodyPr>
            <a:normAutofit fontScale="90000"/>
          </a:bodyPr>
          <a:lstStyle/>
          <a:p>
            <a:pPr algn="ctr"/>
            <a:r>
              <a:rPr lang="en-US" dirty="0"/>
              <a:t>Practice of Public Accountancy (Rule §501.80)</a:t>
            </a:r>
          </a:p>
        </p:txBody>
      </p:sp>
      <p:sp>
        <p:nvSpPr>
          <p:cNvPr id="4" name="Slide Number Placeholder 3"/>
          <p:cNvSpPr>
            <a:spLocks noGrp="1"/>
          </p:cNvSpPr>
          <p:nvPr>
            <p:ph type="sldNum" sz="quarter" idx="12"/>
          </p:nvPr>
        </p:nvSpPr>
        <p:spPr/>
        <p:txBody>
          <a:bodyPr/>
          <a:lstStyle/>
          <a:p>
            <a:fld id="{8BF69B32-8990-4E61-80B1-A5FA0D1B9B55}" type="slidenum">
              <a:rPr lang="en-US" smtClean="0"/>
              <a:pPr/>
              <a:t>46</a:t>
            </a:fld>
            <a:endParaRPr lang="en-US" dirty="0"/>
          </a:p>
        </p:txBody>
      </p:sp>
    </p:spTree>
    <p:extLst>
      <p:ext uri="{BB962C8B-B14F-4D97-AF65-F5344CB8AC3E}">
        <p14:creationId xmlns:p14="http://schemas.microsoft.com/office/powerpoint/2010/main" val="117323687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marL="109728" indent="0">
              <a:buNone/>
            </a:pPr>
            <a:r>
              <a:rPr lang="en-US" dirty="0"/>
              <a:t>(a) A firm, may not provide or offer to provide attest services or use the title "CPA," "CPAs," "CPA Firm," "Certified Public Accountants," "Certified Public Accounting Firm," or "Auditing Firm" or any variation of those titles unless the firm holds a firm license issued by the board or qualifies under a practice privilege. A firm license is not valid for any date or for any period prior to the date it is issued by the board and it automatically expires and is no longer valid after the end of the period for which it is issued. A firm license does not expire when the application for license renewal is received by the board prior to its expiration date. An expiration date for a firm license may be extended by the board, in its sole discretion, upon a demonstration of extenuating circumstances that prevented the firm from timely applying for or renewing a firm license. </a:t>
            </a:r>
          </a:p>
        </p:txBody>
      </p:sp>
      <p:sp>
        <p:nvSpPr>
          <p:cNvPr id="3" name="Title 2"/>
          <p:cNvSpPr>
            <a:spLocks noGrp="1"/>
          </p:cNvSpPr>
          <p:nvPr>
            <p:ph type="title"/>
          </p:nvPr>
        </p:nvSpPr>
        <p:spPr/>
        <p:txBody>
          <a:bodyPr>
            <a:normAutofit fontScale="90000"/>
          </a:bodyPr>
          <a:lstStyle/>
          <a:p>
            <a:pPr algn="ctr"/>
            <a:r>
              <a:rPr lang="en-US" dirty="0" smtClean="0"/>
              <a:t>Firm License Requirement </a:t>
            </a:r>
            <a:br>
              <a:rPr lang="en-US" dirty="0" smtClean="0"/>
            </a:br>
            <a:r>
              <a:rPr lang="en-US" dirty="0" smtClean="0"/>
              <a:t>(</a:t>
            </a:r>
            <a:r>
              <a:rPr lang="en-US" dirty="0"/>
              <a:t>Rule §</a:t>
            </a:r>
            <a:r>
              <a:rPr lang="en-US" dirty="0" smtClean="0"/>
              <a:t>501.81)</a:t>
            </a:r>
            <a:endParaRPr lang="en-US" dirty="0"/>
          </a:p>
        </p:txBody>
      </p:sp>
      <p:sp>
        <p:nvSpPr>
          <p:cNvPr id="4" name="Slide Number Placeholder 3"/>
          <p:cNvSpPr>
            <a:spLocks noGrp="1"/>
          </p:cNvSpPr>
          <p:nvPr>
            <p:ph type="sldNum" sz="quarter" idx="12"/>
          </p:nvPr>
        </p:nvSpPr>
        <p:spPr/>
        <p:txBody>
          <a:bodyPr/>
          <a:lstStyle/>
          <a:p>
            <a:fld id="{8BF69B32-8990-4E61-80B1-A5FA0D1B9B55}" type="slidenum">
              <a:rPr lang="en-US" smtClean="0"/>
              <a:pPr/>
              <a:t>47</a:t>
            </a:fld>
            <a:endParaRPr lang="en-US" dirty="0"/>
          </a:p>
        </p:txBody>
      </p:sp>
    </p:spTree>
    <p:extLst>
      <p:ext uri="{BB962C8B-B14F-4D97-AF65-F5344CB8AC3E}">
        <p14:creationId xmlns:p14="http://schemas.microsoft.com/office/powerpoint/2010/main" val="230073560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109728" indent="0">
              <a:buNone/>
            </a:pPr>
            <a:r>
              <a:rPr lang="en-US" dirty="0" smtClean="0"/>
              <a:t> (</a:t>
            </a:r>
            <a:r>
              <a:rPr lang="en-US" dirty="0"/>
              <a:t>b) A firm is required to hold a license issued by the board if the firm establishes or maintains an office in this state. </a:t>
            </a:r>
          </a:p>
          <a:p>
            <a:pPr marL="109728" indent="0">
              <a:buNone/>
            </a:pPr>
            <a:r>
              <a:rPr lang="en-US" dirty="0" smtClean="0"/>
              <a:t> (</a:t>
            </a:r>
            <a:r>
              <a:rPr lang="en-US" dirty="0"/>
              <a:t>c) A firm is required to hold a license issued by the board and an individual must practice through a firm that holds such a license, if for a client that has its principal office in this state, the individual performs: </a:t>
            </a:r>
            <a:endParaRPr lang="en-US" dirty="0" smtClean="0"/>
          </a:p>
          <a:p>
            <a:pPr marL="109728" indent="0">
              <a:buNone/>
            </a:pPr>
            <a:r>
              <a:rPr lang="en-US" dirty="0"/>
              <a:t>  (1) a financial statement audit or other engagement that is to be performed in accordance with SAS; </a:t>
            </a:r>
          </a:p>
          <a:p>
            <a:pPr marL="109728" indent="0">
              <a:buNone/>
            </a:pPr>
            <a:r>
              <a:rPr lang="en-US" dirty="0"/>
              <a:t>  (2) an examination of prospective financial information that is to be performed in accordance with SSAE; or </a:t>
            </a:r>
          </a:p>
          <a:p>
            <a:pPr marL="109728" indent="0">
              <a:buNone/>
            </a:pPr>
            <a:r>
              <a:rPr lang="en-US" dirty="0"/>
              <a:t>  (3) an engagement that is to be performed in accordance with auditing standards of the PCAOB or its successor. </a:t>
            </a:r>
          </a:p>
        </p:txBody>
      </p:sp>
      <p:sp>
        <p:nvSpPr>
          <p:cNvPr id="3" name="Title 2"/>
          <p:cNvSpPr>
            <a:spLocks noGrp="1"/>
          </p:cNvSpPr>
          <p:nvPr>
            <p:ph type="title"/>
          </p:nvPr>
        </p:nvSpPr>
        <p:spPr/>
        <p:txBody>
          <a:bodyPr>
            <a:normAutofit fontScale="90000"/>
          </a:bodyPr>
          <a:lstStyle/>
          <a:p>
            <a:pPr algn="ctr"/>
            <a:r>
              <a:rPr lang="en-US" dirty="0"/>
              <a:t>Firm License Requirement </a:t>
            </a:r>
            <a:br>
              <a:rPr lang="en-US" dirty="0"/>
            </a:br>
            <a:r>
              <a:rPr lang="en-US" dirty="0"/>
              <a:t>(Rule §501.81)</a:t>
            </a:r>
          </a:p>
        </p:txBody>
      </p:sp>
      <p:sp>
        <p:nvSpPr>
          <p:cNvPr id="4" name="Slide Number Placeholder 3"/>
          <p:cNvSpPr>
            <a:spLocks noGrp="1"/>
          </p:cNvSpPr>
          <p:nvPr>
            <p:ph type="sldNum" sz="quarter" idx="12"/>
          </p:nvPr>
        </p:nvSpPr>
        <p:spPr/>
        <p:txBody>
          <a:bodyPr/>
          <a:lstStyle/>
          <a:p>
            <a:fld id="{8BF69B32-8990-4E61-80B1-A5FA0D1B9B55}" type="slidenum">
              <a:rPr lang="en-US" smtClean="0"/>
              <a:pPr/>
              <a:t>48</a:t>
            </a:fld>
            <a:endParaRPr lang="en-US" dirty="0"/>
          </a:p>
        </p:txBody>
      </p:sp>
    </p:spTree>
    <p:extLst>
      <p:ext uri="{BB962C8B-B14F-4D97-AF65-F5344CB8AC3E}">
        <p14:creationId xmlns:p14="http://schemas.microsoft.com/office/powerpoint/2010/main" val="146887335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109728" indent="0">
              <a:buNone/>
            </a:pPr>
            <a:r>
              <a:rPr lang="en-US" dirty="0" smtClean="0"/>
              <a:t>  (</a:t>
            </a:r>
            <a:r>
              <a:rPr lang="en-US" dirty="0"/>
              <a:t>d) Each advertisement or written promotional statement that refers to a CPA's designation and his or her association with an unlicensed entity in the client practice of public accountancy must include the disclaimer: "This firm is not a CPA firm." The disclaimer must be included in conspicuous proximity to the name of the unlicensed entity and be printed in type not less bold than that contained in the body of the advertisement or written statement. If the advertisement is in audio format only, the disclaimer shall be clearly declared at the conclusion of each such presentation. </a:t>
            </a:r>
          </a:p>
          <a:p>
            <a:pPr marL="109728" indent="0">
              <a:buNone/>
            </a:pPr>
            <a:r>
              <a:rPr lang="en-US" dirty="0" smtClean="0"/>
              <a:t>  (</a:t>
            </a:r>
            <a:r>
              <a:rPr lang="en-US" dirty="0"/>
              <a:t>e) The requirements of subsection (d) of this section do not apply with regard to a person performing services: </a:t>
            </a:r>
          </a:p>
        </p:txBody>
      </p:sp>
      <p:sp>
        <p:nvSpPr>
          <p:cNvPr id="3" name="Title 2"/>
          <p:cNvSpPr>
            <a:spLocks noGrp="1"/>
          </p:cNvSpPr>
          <p:nvPr>
            <p:ph type="title"/>
          </p:nvPr>
        </p:nvSpPr>
        <p:spPr/>
        <p:txBody>
          <a:bodyPr>
            <a:normAutofit fontScale="90000"/>
          </a:bodyPr>
          <a:lstStyle/>
          <a:p>
            <a:pPr algn="ctr"/>
            <a:r>
              <a:rPr lang="en-US" dirty="0"/>
              <a:t>Firm License Requirement </a:t>
            </a:r>
            <a:br>
              <a:rPr lang="en-US" dirty="0"/>
            </a:br>
            <a:r>
              <a:rPr lang="en-US" dirty="0"/>
              <a:t>(Rule §501.81)</a:t>
            </a:r>
          </a:p>
        </p:txBody>
      </p:sp>
      <p:sp>
        <p:nvSpPr>
          <p:cNvPr id="4" name="Slide Number Placeholder 3"/>
          <p:cNvSpPr>
            <a:spLocks noGrp="1"/>
          </p:cNvSpPr>
          <p:nvPr>
            <p:ph type="sldNum" sz="quarter" idx="12"/>
          </p:nvPr>
        </p:nvSpPr>
        <p:spPr/>
        <p:txBody>
          <a:bodyPr/>
          <a:lstStyle/>
          <a:p>
            <a:fld id="{8BF69B32-8990-4E61-80B1-A5FA0D1B9B55}" type="slidenum">
              <a:rPr lang="en-US" smtClean="0"/>
              <a:pPr/>
              <a:t>49</a:t>
            </a:fld>
            <a:endParaRPr lang="en-US" dirty="0"/>
          </a:p>
        </p:txBody>
      </p:sp>
    </p:spTree>
    <p:extLst>
      <p:ext uri="{BB962C8B-B14F-4D97-AF65-F5344CB8AC3E}">
        <p14:creationId xmlns:p14="http://schemas.microsoft.com/office/powerpoint/2010/main" val="36657519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Appreciate the ethical standards of the profession as described in the Texas Administrative Code</a:t>
            </a:r>
          </a:p>
          <a:p>
            <a:r>
              <a:rPr lang="en-US" dirty="0" smtClean="0"/>
              <a:t>Review and discuss TSBPA’s Rules of Professional conduct and their implications for persons in a variety of practices with examples for those engaged in public practice (attest and non-attest services), internal accounting or auditing services, or  employed in education or in government accounting or auditing</a:t>
            </a:r>
          </a:p>
          <a:p>
            <a:r>
              <a:rPr lang="en-US" dirty="0" smtClean="0"/>
              <a:t>Objectives are measured by using a pre and post test</a:t>
            </a:r>
            <a:endParaRPr lang="en-US" dirty="0"/>
          </a:p>
        </p:txBody>
      </p:sp>
      <p:sp>
        <p:nvSpPr>
          <p:cNvPr id="3" name="Title 2"/>
          <p:cNvSpPr>
            <a:spLocks noGrp="1"/>
          </p:cNvSpPr>
          <p:nvPr>
            <p:ph type="title"/>
          </p:nvPr>
        </p:nvSpPr>
        <p:spPr/>
        <p:txBody>
          <a:bodyPr/>
          <a:lstStyle/>
          <a:p>
            <a:endParaRPr lang="en-US" dirty="0"/>
          </a:p>
        </p:txBody>
      </p:sp>
      <p:sp>
        <p:nvSpPr>
          <p:cNvPr id="4" name="Slide Number Placeholder 3"/>
          <p:cNvSpPr>
            <a:spLocks noGrp="1"/>
          </p:cNvSpPr>
          <p:nvPr>
            <p:ph type="sldNum" sz="quarter" idx="12"/>
          </p:nvPr>
        </p:nvSpPr>
        <p:spPr/>
        <p:txBody>
          <a:bodyPr/>
          <a:lstStyle/>
          <a:p>
            <a:fld id="{8BF69B32-8990-4E61-80B1-A5FA0D1B9B55}" type="slidenum">
              <a:rPr lang="en-US" smtClean="0"/>
              <a:pPr/>
              <a:t>5</a:t>
            </a:fld>
            <a:endParaRPr lang="en-US" dirty="0"/>
          </a:p>
        </p:txBody>
      </p:sp>
    </p:spTree>
    <p:extLst>
      <p:ext uri="{BB962C8B-B14F-4D97-AF65-F5344CB8AC3E}">
        <p14:creationId xmlns:p14="http://schemas.microsoft.com/office/powerpoint/2010/main" val="181365439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dirty="0" smtClean="0"/>
              <a:t> (</a:t>
            </a:r>
            <a:r>
              <a:rPr lang="en-US" dirty="0"/>
              <a:t>1) as a licensed attorney at law of this state while in the practice of law or as an employee of a licensed attorney when acting within the scope of the attorney's practice of law; </a:t>
            </a:r>
          </a:p>
          <a:p>
            <a:pPr marL="109728" indent="0">
              <a:buNone/>
            </a:pPr>
            <a:r>
              <a:rPr lang="en-US" dirty="0"/>
              <a:t>  (2) as an employee, officer, or director of a federally-insured depository institution, when lawfully acting within the scope of the legally permitted activities of the institution's trust department; or </a:t>
            </a:r>
          </a:p>
          <a:p>
            <a:pPr marL="109728" indent="0">
              <a:buNone/>
            </a:pPr>
            <a:r>
              <a:rPr lang="en-US" dirty="0" smtClean="0"/>
              <a:t>  (</a:t>
            </a:r>
            <a:r>
              <a:rPr lang="en-US" dirty="0"/>
              <a:t>3) pursuant to a practice privilege. </a:t>
            </a:r>
          </a:p>
        </p:txBody>
      </p:sp>
      <p:sp>
        <p:nvSpPr>
          <p:cNvPr id="3" name="Title 2"/>
          <p:cNvSpPr>
            <a:spLocks noGrp="1"/>
          </p:cNvSpPr>
          <p:nvPr>
            <p:ph type="title"/>
          </p:nvPr>
        </p:nvSpPr>
        <p:spPr/>
        <p:txBody>
          <a:bodyPr>
            <a:normAutofit fontScale="90000"/>
          </a:bodyPr>
          <a:lstStyle/>
          <a:p>
            <a:pPr algn="ctr"/>
            <a:r>
              <a:rPr lang="en-US" dirty="0"/>
              <a:t>Firm License Requirement </a:t>
            </a:r>
            <a:br>
              <a:rPr lang="en-US" dirty="0"/>
            </a:br>
            <a:r>
              <a:rPr lang="en-US" dirty="0"/>
              <a:t>(Rule §501.81)</a:t>
            </a:r>
          </a:p>
        </p:txBody>
      </p:sp>
      <p:sp>
        <p:nvSpPr>
          <p:cNvPr id="4" name="Slide Number Placeholder 3"/>
          <p:cNvSpPr>
            <a:spLocks noGrp="1"/>
          </p:cNvSpPr>
          <p:nvPr>
            <p:ph type="sldNum" sz="quarter" idx="12"/>
          </p:nvPr>
        </p:nvSpPr>
        <p:spPr/>
        <p:txBody>
          <a:bodyPr/>
          <a:lstStyle/>
          <a:p>
            <a:fld id="{8BF69B32-8990-4E61-80B1-A5FA0D1B9B55}" type="slidenum">
              <a:rPr lang="en-US" smtClean="0"/>
              <a:pPr/>
              <a:t>50</a:t>
            </a:fld>
            <a:endParaRPr lang="en-US" dirty="0"/>
          </a:p>
        </p:txBody>
      </p:sp>
    </p:spTree>
    <p:extLst>
      <p:ext uri="{BB962C8B-B14F-4D97-AF65-F5344CB8AC3E}">
        <p14:creationId xmlns:p14="http://schemas.microsoft.com/office/powerpoint/2010/main" val="99037340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109728" indent="0">
              <a:buNone/>
            </a:pPr>
            <a:r>
              <a:rPr lang="en-US" dirty="0" smtClean="0"/>
              <a:t>  (</a:t>
            </a:r>
            <a:r>
              <a:rPr lang="en-US" dirty="0"/>
              <a:t>f) On the determination by the board that a person has practiced without a license or through an unlicensed firm in violation of subsection (d) of this section, the person's certificate shall be subject to revocation and may not be reinstated for at least 12 months from the date of the revocation. </a:t>
            </a:r>
          </a:p>
          <a:p>
            <a:pPr marL="109728" indent="0">
              <a:buNone/>
            </a:pPr>
            <a:r>
              <a:rPr lang="en-US" dirty="0" smtClean="0"/>
              <a:t>  (</a:t>
            </a:r>
            <a:r>
              <a:rPr lang="en-US" dirty="0"/>
              <a:t>g) Interpretive Comment: A person who is employed by an unlicensed firm that offers services that fall within the definitions of the client practice of public accountancy as defined in §501.52(8) and (21) of this chapter (relating to Definitions) and §901.003 of the Act (relating to Practice of Public Accountancy) must comply with the disclaimer requirement found in subsection (d) of this section. </a:t>
            </a:r>
          </a:p>
        </p:txBody>
      </p:sp>
      <p:sp>
        <p:nvSpPr>
          <p:cNvPr id="3" name="Title 2"/>
          <p:cNvSpPr>
            <a:spLocks noGrp="1"/>
          </p:cNvSpPr>
          <p:nvPr>
            <p:ph type="title"/>
          </p:nvPr>
        </p:nvSpPr>
        <p:spPr/>
        <p:txBody>
          <a:bodyPr>
            <a:normAutofit fontScale="90000"/>
          </a:bodyPr>
          <a:lstStyle/>
          <a:p>
            <a:pPr algn="ctr"/>
            <a:r>
              <a:rPr lang="en-US" dirty="0"/>
              <a:t>Firm License Requirement </a:t>
            </a:r>
            <a:br>
              <a:rPr lang="en-US" dirty="0"/>
            </a:br>
            <a:r>
              <a:rPr lang="en-US" dirty="0"/>
              <a:t>(Rule §501.81)</a:t>
            </a:r>
          </a:p>
        </p:txBody>
      </p:sp>
      <p:sp>
        <p:nvSpPr>
          <p:cNvPr id="4" name="Slide Number Placeholder 3"/>
          <p:cNvSpPr>
            <a:spLocks noGrp="1"/>
          </p:cNvSpPr>
          <p:nvPr>
            <p:ph type="sldNum" sz="quarter" idx="12"/>
          </p:nvPr>
        </p:nvSpPr>
        <p:spPr/>
        <p:txBody>
          <a:bodyPr/>
          <a:lstStyle/>
          <a:p>
            <a:fld id="{8BF69B32-8990-4E61-80B1-A5FA0D1B9B55}" type="slidenum">
              <a:rPr lang="en-US" smtClean="0"/>
              <a:pPr/>
              <a:t>51</a:t>
            </a:fld>
            <a:endParaRPr lang="en-US" dirty="0"/>
          </a:p>
        </p:txBody>
      </p:sp>
    </p:spTree>
    <p:extLst>
      <p:ext uri="{BB962C8B-B14F-4D97-AF65-F5344CB8AC3E}">
        <p14:creationId xmlns:p14="http://schemas.microsoft.com/office/powerpoint/2010/main" val="264498370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109728" indent="0">
              <a:buNone/>
            </a:pPr>
            <a:r>
              <a:rPr lang="en-US" dirty="0" smtClean="0"/>
              <a:t>  (</a:t>
            </a:r>
            <a:r>
              <a:rPr lang="en-US" dirty="0"/>
              <a:t>a) A person shall not use or participate in the use of: </a:t>
            </a:r>
          </a:p>
          <a:p>
            <a:pPr marL="109728" indent="0">
              <a:buNone/>
            </a:pPr>
            <a:r>
              <a:rPr lang="en-US" dirty="0"/>
              <a:t>  (1) any communication having reference to the person's professional services that contains a false, fraudulent, misleading or deceptive statement or claim; nor </a:t>
            </a:r>
          </a:p>
          <a:p>
            <a:pPr marL="109728" indent="0">
              <a:buNone/>
            </a:pPr>
            <a:r>
              <a:rPr lang="en-US" dirty="0"/>
              <a:t>  (2) any communication that refers to the person's professional services that is accomplished or accompanied by coercion, duress, compulsion, intimidation, threats, overreaching, or vexatious or harassing conduct. </a:t>
            </a:r>
          </a:p>
        </p:txBody>
      </p:sp>
      <p:sp>
        <p:nvSpPr>
          <p:cNvPr id="3" name="Title 2"/>
          <p:cNvSpPr>
            <a:spLocks noGrp="1"/>
          </p:cNvSpPr>
          <p:nvPr>
            <p:ph type="title"/>
          </p:nvPr>
        </p:nvSpPr>
        <p:spPr/>
        <p:txBody>
          <a:bodyPr>
            <a:normAutofit fontScale="90000"/>
          </a:bodyPr>
          <a:lstStyle/>
          <a:p>
            <a:pPr algn="ctr"/>
            <a:r>
              <a:rPr lang="en-US" dirty="0" smtClean="0"/>
              <a:t>Advertising </a:t>
            </a:r>
            <a:r>
              <a:rPr lang="en-US" dirty="0"/>
              <a:t/>
            </a:r>
            <a:br>
              <a:rPr lang="en-US" dirty="0"/>
            </a:br>
            <a:r>
              <a:rPr lang="en-US" dirty="0"/>
              <a:t>(Rule §</a:t>
            </a:r>
            <a:r>
              <a:rPr lang="en-US" dirty="0" smtClean="0"/>
              <a:t>501.82)</a:t>
            </a:r>
            <a:endParaRPr lang="en-US" dirty="0"/>
          </a:p>
        </p:txBody>
      </p:sp>
      <p:sp>
        <p:nvSpPr>
          <p:cNvPr id="4" name="Slide Number Placeholder 3"/>
          <p:cNvSpPr>
            <a:spLocks noGrp="1"/>
          </p:cNvSpPr>
          <p:nvPr>
            <p:ph type="sldNum" sz="quarter" idx="12"/>
          </p:nvPr>
        </p:nvSpPr>
        <p:spPr/>
        <p:txBody>
          <a:bodyPr/>
          <a:lstStyle/>
          <a:p>
            <a:fld id="{8BF69B32-8990-4E61-80B1-A5FA0D1B9B55}" type="slidenum">
              <a:rPr lang="en-US" smtClean="0"/>
              <a:pPr/>
              <a:t>52</a:t>
            </a:fld>
            <a:endParaRPr lang="en-US" dirty="0"/>
          </a:p>
        </p:txBody>
      </p:sp>
    </p:spTree>
    <p:extLst>
      <p:ext uri="{BB962C8B-B14F-4D97-AF65-F5344CB8AC3E}">
        <p14:creationId xmlns:p14="http://schemas.microsoft.com/office/powerpoint/2010/main" val="385359941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109728" indent="0">
              <a:buNone/>
            </a:pPr>
            <a:r>
              <a:rPr lang="en-US" dirty="0"/>
              <a:t>(b) Definitions: </a:t>
            </a:r>
          </a:p>
          <a:p>
            <a:pPr marL="109728" indent="0">
              <a:buNone/>
            </a:pPr>
            <a:r>
              <a:rPr lang="en-US" dirty="0"/>
              <a:t>  (1) A "false, fraudulent, misleading or deceptive statement or claim" includes, but is not limited to, a statement or claim which: </a:t>
            </a:r>
          </a:p>
          <a:p>
            <a:pPr marL="109728" indent="0">
              <a:buNone/>
            </a:pPr>
            <a:r>
              <a:rPr lang="en-US" dirty="0"/>
              <a:t>    (A) contain a misrepresentation of fact; </a:t>
            </a:r>
          </a:p>
          <a:p>
            <a:pPr marL="109728" indent="0">
              <a:buNone/>
            </a:pPr>
            <a:r>
              <a:rPr lang="en-US" dirty="0"/>
              <a:t>    (B) is likely to mislead or deceive because it fails to make full disclosure of relevant facts; </a:t>
            </a:r>
          </a:p>
          <a:p>
            <a:pPr marL="109728" indent="0">
              <a:buNone/>
            </a:pPr>
            <a:r>
              <a:rPr lang="en-US" dirty="0"/>
              <a:t>    (C) is intended or likely to create false or unjustified expectations of favorable results; </a:t>
            </a:r>
          </a:p>
          <a:p>
            <a:pPr marL="109728" indent="0">
              <a:buNone/>
            </a:pPr>
            <a:r>
              <a:rPr lang="en-US" dirty="0"/>
              <a:t>    (D) implies educational or professional attainments or licensing recognition not supported in fact; </a:t>
            </a:r>
          </a:p>
        </p:txBody>
      </p:sp>
      <p:sp>
        <p:nvSpPr>
          <p:cNvPr id="3" name="Title 2"/>
          <p:cNvSpPr>
            <a:spLocks noGrp="1"/>
          </p:cNvSpPr>
          <p:nvPr>
            <p:ph type="title"/>
          </p:nvPr>
        </p:nvSpPr>
        <p:spPr/>
        <p:txBody>
          <a:bodyPr>
            <a:normAutofit fontScale="90000"/>
          </a:bodyPr>
          <a:lstStyle/>
          <a:p>
            <a:pPr algn="ctr"/>
            <a:r>
              <a:rPr lang="en-US" dirty="0"/>
              <a:t>Advertising </a:t>
            </a:r>
            <a:br>
              <a:rPr lang="en-US" dirty="0"/>
            </a:br>
            <a:r>
              <a:rPr lang="en-US" dirty="0"/>
              <a:t>(Rule §501.82)</a:t>
            </a:r>
          </a:p>
        </p:txBody>
      </p:sp>
      <p:sp>
        <p:nvSpPr>
          <p:cNvPr id="4" name="Slide Number Placeholder 3"/>
          <p:cNvSpPr>
            <a:spLocks noGrp="1"/>
          </p:cNvSpPr>
          <p:nvPr>
            <p:ph type="sldNum" sz="quarter" idx="12"/>
          </p:nvPr>
        </p:nvSpPr>
        <p:spPr/>
        <p:txBody>
          <a:bodyPr/>
          <a:lstStyle/>
          <a:p>
            <a:fld id="{8BF69B32-8990-4E61-80B1-A5FA0D1B9B55}" type="slidenum">
              <a:rPr lang="en-US" smtClean="0"/>
              <a:pPr/>
              <a:t>53</a:t>
            </a:fld>
            <a:endParaRPr lang="en-US" dirty="0"/>
          </a:p>
        </p:txBody>
      </p:sp>
    </p:spTree>
    <p:extLst>
      <p:ext uri="{BB962C8B-B14F-4D97-AF65-F5344CB8AC3E}">
        <p14:creationId xmlns:p14="http://schemas.microsoft.com/office/powerpoint/2010/main" val="369117904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109728" indent="0">
              <a:buNone/>
            </a:pPr>
            <a:r>
              <a:rPr lang="en-US" dirty="0"/>
              <a:t> (E) represents that professional accounting services can or will be completely performed for a stated fee when this is not the case, or makes representations with respect to fees for professional accounting services that do not disclose all variables that may reasonably be expected to affect the fees that will in fact be charged; </a:t>
            </a:r>
            <a:endParaRPr lang="en-US" dirty="0" smtClean="0"/>
          </a:p>
          <a:p>
            <a:pPr marL="109728" indent="0">
              <a:buNone/>
            </a:pPr>
            <a:r>
              <a:rPr lang="en-US" dirty="0"/>
              <a:t> (F) contains other representations or implications that in reasonable probability will cause a reasonably prudent person to misunderstand or be deceived; </a:t>
            </a:r>
            <a:endParaRPr lang="en-US" dirty="0" smtClean="0"/>
          </a:p>
          <a:p>
            <a:pPr marL="109728" indent="0">
              <a:buNone/>
            </a:pPr>
            <a:r>
              <a:rPr lang="en-US" dirty="0"/>
              <a:t> (G) implies the ability to improperly influence any court, tribunal, regulatory agency or similar body or official due to some special relations; </a:t>
            </a:r>
          </a:p>
          <a:p>
            <a:pPr marL="109728" indent="0">
              <a:buNone/>
            </a:pPr>
            <a:r>
              <a:rPr lang="en-US" dirty="0"/>
              <a:t> (H) consists of self-laudatory statements that are not based on verifiable facts; </a:t>
            </a:r>
          </a:p>
        </p:txBody>
      </p:sp>
      <p:sp>
        <p:nvSpPr>
          <p:cNvPr id="3" name="Title 2"/>
          <p:cNvSpPr>
            <a:spLocks noGrp="1"/>
          </p:cNvSpPr>
          <p:nvPr>
            <p:ph type="title"/>
          </p:nvPr>
        </p:nvSpPr>
        <p:spPr/>
        <p:txBody>
          <a:bodyPr>
            <a:normAutofit fontScale="90000"/>
          </a:bodyPr>
          <a:lstStyle/>
          <a:p>
            <a:pPr algn="ctr"/>
            <a:r>
              <a:rPr lang="en-US" dirty="0"/>
              <a:t>Advertising </a:t>
            </a:r>
            <a:br>
              <a:rPr lang="en-US" dirty="0"/>
            </a:br>
            <a:r>
              <a:rPr lang="en-US" dirty="0"/>
              <a:t>(Rule §501.82)</a:t>
            </a:r>
          </a:p>
        </p:txBody>
      </p:sp>
      <p:sp>
        <p:nvSpPr>
          <p:cNvPr id="4" name="Slide Number Placeholder 3"/>
          <p:cNvSpPr>
            <a:spLocks noGrp="1"/>
          </p:cNvSpPr>
          <p:nvPr>
            <p:ph type="sldNum" sz="quarter" idx="12"/>
          </p:nvPr>
        </p:nvSpPr>
        <p:spPr/>
        <p:txBody>
          <a:bodyPr/>
          <a:lstStyle/>
          <a:p>
            <a:fld id="{8BF69B32-8990-4E61-80B1-A5FA0D1B9B55}" type="slidenum">
              <a:rPr lang="en-US" smtClean="0"/>
              <a:pPr/>
              <a:t>54</a:t>
            </a:fld>
            <a:endParaRPr lang="en-US" dirty="0"/>
          </a:p>
        </p:txBody>
      </p:sp>
    </p:spTree>
    <p:extLst>
      <p:ext uri="{BB962C8B-B14F-4D97-AF65-F5344CB8AC3E}">
        <p14:creationId xmlns:p14="http://schemas.microsoft.com/office/powerpoint/2010/main" val="304456932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marL="109728" indent="0">
              <a:buNone/>
            </a:pPr>
            <a:r>
              <a:rPr lang="en-US" dirty="0"/>
              <a:t>  (I) makes untrue comparisons with other accountants; or </a:t>
            </a:r>
          </a:p>
          <a:p>
            <a:pPr marL="109728" indent="0">
              <a:buNone/>
            </a:pPr>
            <a:r>
              <a:rPr lang="en-US" dirty="0"/>
              <a:t>    (J) contains testimonials or endorsements that are not based upon verifiable facts. </a:t>
            </a:r>
          </a:p>
          <a:p>
            <a:pPr marL="109728" indent="0">
              <a:buNone/>
            </a:pPr>
            <a:r>
              <a:rPr lang="en-US" dirty="0"/>
              <a:t>  (2) Broadcast--Any transmission over the airwaves or over a cable, </a:t>
            </a:r>
            <a:r>
              <a:rPr lang="en-US" dirty="0"/>
              <a:t>wireline</a:t>
            </a:r>
            <a:r>
              <a:rPr lang="en-US" dirty="0"/>
              <a:t>, Internet, cellular, e-mail system or any other electronic means. </a:t>
            </a:r>
          </a:p>
          <a:p>
            <a:pPr marL="109728" indent="0">
              <a:buNone/>
            </a:pPr>
            <a:r>
              <a:rPr lang="en-US" dirty="0"/>
              <a:t>  (3) Coercion--Compelling by force so that one is constrained to do what his free will would otherwise refuse. </a:t>
            </a:r>
          </a:p>
          <a:p>
            <a:pPr marL="109728" indent="0">
              <a:buNone/>
            </a:pPr>
            <a:r>
              <a:rPr lang="en-US" dirty="0"/>
              <a:t>  (4) Compulsion--Driving or urging by force or by physical or mental constraint to perform or forbear from performing an act. </a:t>
            </a:r>
          </a:p>
          <a:p>
            <a:pPr marL="109728" indent="0">
              <a:buNone/>
            </a:pPr>
            <a:r>
              <a:rPr lang="en-US" dirty="0"/>
              <a:t>  (5) Direct personal communication--Either a face-to-face meeting or a conversation by telephone. </a:t>
            </a:r>
          </a:p>
        </p:txBody>
      </p:sp>
      <p:sp>
        <p:nvSpPr>
          <p:cNvPr id="3" name="Title 2"/>
          <p:cNvSpPr>
            <a:spLocks noGrp="1"/>
          </p:cNvSpPr>
          <p:nvPr>
            <p:ph type="title"/>
          </p:nvPr>
        </p:nvSpPr>
        <p:spPr/>
        <p:txBody>
          <a:bodyPr>
            <a:normAutofit fontScale="90000"/>
          </a:bodyPr>
          <a:lstStyle/>
          <a:p>
            <a:pPr algn="ctr"/>
            <a:r>
              <a:rPr lang="en-US" dirty="0"/>
              <a:t>Advertising </a:t>
            </a:r>
            <a:br>
              <a:rPr lang="en-US" dirty="0"/>
            </a:br>
            <a:r>
              <a:rPr lang="en-US" dirty="0"/>
              <a:t>(Rule §501.82)</a:t>
            </a:r>
          </a:p>
        </p:txBody>
      </p:sp>
      <p:sp>
        <p:nvSpPr>
          <p:cNvPr id="4" name="Slide Number Placeholder 3"/>
          <p:cNvSpPr>
            <a:spLocks noGrp="1"/>
          </p:cNvSpPr>
          <p:nvPr>
            <p:ph type="sldNum" sz="quarter" idx="12"/>
          </p:nvPr>
        </p:nvSpPr>
        <p:spPr/>
        <p:txBody>
          <a:bodyPr/>
          <a:lstStyle/>
          <a:p>
            <a:fld id="{8BF69B32-8990-4E61-80B1-A5FA0D1B9B55}" type="slidenum">
              <a:rPr lang="en-US" smtClean="0"/>
              <a:pPr/>
              <a:t>55</a:t>
            </a:fld>
            <a:endParaRPr lang="en-US" dirty="0"/>
          </a:p>
        </p:txBody>
      </p:sp>
    </p:spTree>
    <p:extLst>
      <p:ext uri="{BB962C8B-B14F-4D97-AF65-F5344CB8AC3E}">
        <p14:creationId xmlns:p14="http://schemas.microsoft.com/office/powerpoint/2010/main" val="168337329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marL="109728" indent="0">
              <a:buNone/>
            </a:pPr>
            <a:r>
              <a:rPr lang="en-US" dirty="0"/>
              <a:t>(6) Duress--Any conduct which overpowers the will of another. </a:t>
            </a:r>
          </a:p>
          <a:p>
            <a:pPr marL="109728" indent="0">
              <a:buNone/>
            </a:pPr>
            <a:r>
              <a:rPr lang="en-US" dirty="0"/>
              <a:t> (7) Harassing--Any word, gesture, or action which tends to alarm and verbally abuse another person. </a:t>
            </a:r>
          </a:p>
          <a:p>
            <a:pPr marL="109728" indent="0">
              <a:buNone/>
            </a:pPr>
            <a:r>
              <a:rPr lang="en-US" dirty="0"/>
              <a:t> (8) Intimidation--Willfully to take, or attempt to take, by putting in fear of bodily harm. </a:t>
            </a:r>
          </a:p>
          <a:p>
            <a:pPr marL="109728" indent="0">
              <a:buNone/>
            </a:pPr>
            <a:r>
              <a:rPr lang="en-US" dirty="0"/>
              <a:t> (9) Overreaching--Tricking, outwitting, or cheating anyone into doing an act which he would not otherwise do. </a:t>
            </a:r>
            <a:endParaRPr lang="en-US" dirty="0" smtClean="0"/>
          </a:p>
          <a:p>
            <a:pPr marL="109728" indent="0">
              <a:buNone/>
            </a:pPr>
            <a:r>
              <a:rPr lang="en-US" dirty="0"/>
              <a:t> (10) Threats--Any menace of such a nature and extent as to unsettle the mind of anyone on whom it operates, and to take away from his acts that free and voluntary action which alone constitutes consent. </a:t>
            </a:r>
          </a:p>
        </p:txBody>
      </p:sp>
      <p:sp>
        <p:nvSpPr>
          <p:cNvPr id="3" name="Title 2"/>
          <p:cNvSpPr>
            <a:spLocks noGrp="1"/>
          </p:cNvSpPr>
          <p:nvPr>
            <p:ph type="title"/>
          </p:nvPr>
        </p:nvSpPr>
        <p:spPr/>
        <p:txBody>
          <a:bodyPr>
            <a:normAutofit fontScale="90000"/>
          </a:bodyPr>
          <a:lstStyle/>
          <a:p>
            <a:pPr algn="ctr"/>
            <a:r>
              <a:rPr lang="en-US" dirty="0"/>
              <a:t>Advertising </a:t>
            </a:r>
            <a:br>
              <a:rPr lang="en-US" dirty="0"/>
            </a:br>
            <a:r>
              <a:rPr lang="en-US" dirty="0"/>
              <a:t>(Rule §501.82)</a:t>
            </a:r>
          </a:p>
        </p:txBody>
      </p:sp>
      <p:sp>
        <p:nvSpPr>
          <p:cNvPr id="4" name="Slide Number Placeholder 3"/>
          <p:cNvSpPr>
            <a:spLocks noGrp="1"/>
          </p:cNvSpPr>
          <p:nvPr>
            <p:ph type="sldNum" sz="quarter" idx="12"/>
          </p:nvPr>
        </p:nvSpPr>
        <p:spPr/>
        <p:txBody>
          <a:bodyPr/>
          <a:lstStyle/>
          <a:p>
            <a:fld id="{8BF69B32-8990-4E61-80B1-A5FA0D1B9B55}" type="slidenum">
              <a:rPr lang="en-US" smtClean="0"/>
              <a:pPr/>
              <a:t>56</a:t>
            </a:fld>
            <a:endParaRPr lang="en-US" dirty="0"/>
          </a:p>
        </p:txBody>
      </p:sp>
    </p:spTree>
    <p:extLst>
      <p:ext uri="{BB962C8B-B14F-4D97-AF65-F5344CB8AC3E}">
        <p14:creationId xmlns:p14="http://schemas.microsoft.com/office/powerpoint/2010/main" val="83921558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109728" indent="0">
              <a:buNone/>
            </a:pPr>
            <a:r>
              <a:rPr lang="en-US" dirty="0"/>
              <a:t>(11) Vexatious--Irritating or annoying. </a:t>
            </a:r>
          </a:p>
          <a:p>
            <a:pPr marL="109728" indent="0">
              <a:buNone/>
            </a:pPr>
            <a:r>
              <a:rPr lang="en-US" dirty="0"/>
              <a:t>(c) It is a violation of these rules for a person to persist in contacting a prospective client when the prospective client has made known to the person, or the person should have known the prospective client's desire not to be contacted by the person. </a:t>
            </a:r>
          </a:p>
          <a:p>
            <a:pPr marL="109728" indent="0">
              <a:buNone/>
            </a:pPr>
            <a:r>
              <a:rPr lang="en-US" dirty="0"/>
              <a:t>(d) In the case of an electronic or direct mail communication, the person shall retain a copy of the actual communication along with a list or other description of parties to whom the communication was distributed. Such copy shall be retained by the person for a period of at least 36 months from the date of its last distribution. </a:t>
            </a:r>
          </a:p>
          <a:p>
            <a:pPr marL="109728" indent="0">
              <a:buNone/>
            </a:pPr>
            <a:endParaRPr lang="en-US" dirty="0"/>
          </a:p>
        </p:txBody>
      </p:sp>
      <p:sp>
        <p:nvSpPr>
          <p:cNvPr id="3" name="Title 2"/>
          <p:cNvSpPr>
            <a:spLocks noGrp="1"/>
          </p:cNvSpPr>
          <p:nvPr>
            <p:ph type="title"/>
          </p:nvPr>
        </p:nvSpPr>
        <p:spPr/>
        <p:txBody>
          <a:bodyPr>
            <a:normAutofit fontScale="90000"/>
          </a:bodyPr>
          <a:lstStyle/>
          <a:p>
            <a:pPr algn="ctr"/>
            <a:r>
              <a:rPr lang="en-US" dirty="0"/>
              <a:t>Advertising </a:t>
            </a:r>
            <a:br>
              <a:rPr lang="en-US" dirty="0"/>
            </a:br>
            <a:r>
              <a:rPr lang="en-US" dirty="0"/>
              <a:t>(Rule §501.82)</a:t>
            </a:r>
          </a:p>
        </p:txBody>
      </p:sp>
      <p:sp>
        <p:nvSpPr>
          <p:cNvPr id="4" name="Slide Number Placeholder 3"/>
          <p:cNvSpPr>
            <a:spLocks noGrp="1"/>
          </p:cNvSpPr>
          <p:nvPr>
            <p:ph type="sldNum" sz="quarter" idx="12"/>
          </p:nvPr>
        </p:nvSpPr>
        <p:spPr/>
        <p:txBody>
          <a:bodyPr/>
          <a:lstStyle/>
          <a:p>
            <a:fld id="{8BF69B32-8990-4E61-80B1-A5FA0D1B9B55}" type="slidenum">
              <a:rPr lang="en-US" smtClean="0"/>
              <a:pPr/>
              <a:t>57</a:t>
            </a:fld>
            <a:endParaRPr lang="en-US" dirty="0"/>
          </a:p>
        </p:txBody>
      </p:sp>
    </p:spTree>
    <p:extLst>
      <p:ext uri="{BB962C8B-B14F-4D97-AF65-F5344CB8AC3E}">
        <p14:creationId xmlns:p14="http://schemas.microsoft.com/office/powerpoint/2010/main" val="290426805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109728" indent="0">
              <a:buNone/>
            </a:pPr>
            <a:r>
              <a:rPr lang="en-US" dirty="0" smtClean="0"/>
              <a:t>(</a:t>
            </a:r>
            <a:r>
              <a:rPr lang="en-US" dirty="0"/>
              <a:t>e) Subsection (d) of this section does not apply to anyone when: </a:t>
            </a:r>
          </a:p>
          <a:p>
            <a:pPr marL="109728" indent="0">
              <a:buNone/>
            </a:pPr>
            <a:r>
              <a:rPr lang="en-US" dirty="0"/>
              <a:t> (1) the communication is made to anyone who is at that time a client of the person; </a:t>
            </a:r>
          </a:p>
          <a:p>
            <a:pPr marL="109728" indent="0">
              <a:buNone/>
            </a:pPr>
            <a:r>
              <a:rPr lang="en-US" dirty="0"/>
              <a:t>  (2) the communication is invited by anyone to whom it was made; or </a:t>
            </a:r>
          </a:p>
          <a:p>
            <a:pPr marL="109728" indent="0">
              <a:buNone/>
            </a:pPr>
            <a:r>
              <a:rPr lang="en-US" dirty="0"/>
              <a:t>  (3) the communication is made to anyone seeking to secure the performance of professional accounting services. </a:t>
            </a:r>
          </a:p>
          <a:p>
            <a:pPr marL="109728" indent="0">
              <a:buNone/>
            </a:pPr>
            <a:r>
              <a:rPr lang="en-US" dirty="0"/>
              <a:t>(f) In the case of broadcasting, the broadcast shall be recorded and the person shall retain a recording of the actual transmission for at least 36 months. </a:t>
            </a:r>
          </a:p>
        </p:txBody>
      </p:sp>
      <p:sp>
        <p:nvSpPr>
          <p:cNvPr id="3" name="Title 2"/>
          <p:cNvSpPr>
            <a:spLocks noGrp="1"/>
          </p:cNvSpPr>
          <p:nvPr>
            <p:ph type="title"/>
          </p:nvPr>
        </p:nvSpPr>
        <p:spPr/>
        <p:txBody>
          <a:bodyPr>
            <a:normAutofit fontScale="90000"/>
          </a:bodyPr>
          <a:lstStyle/>
          <a:p>
            <a:pPr algn="ctr"/>
            <a:r>
              <a:rPr lang="en-US" dirty="0"/>
              <a:t>Advertising </a:t>
            </a:r>
            <a:br>
              <a:rPr lang="en-US" dirty="0"/>
            </a:br>
            <a:r>
              <a:rPr lang="en-US" dirty="0"/>
              <a:t>(Rule §501.82)</a:t>
            </a:r>
          </a:p>
        </p:txBody>
      </p:sp>
      <p:sp>
        <p:nvSpPr>
          <p:cNvPr id="4" name="Slide Number Placeholder 3"/>
          <p:cNvSpPr>
            <a:spLocks noGrp="1"/>
          </p:cNvSpPr>
          <p:nvPr>
            <p:ph type="sldNum" sz="quarter" idx="12"/>
          </p:nvPr>
        </p:nvSpPr>
        <p:spPr/>
        <p:txBody>
          <a:bodyPr/>
          <a:lstStyle/>
          <a:p>
            <a:fld id="{8BF69B32-8990-4E61-80B1-A5FA0D1B9B55}" type="slidenum">
              <a:rPr lang="en-US" smtClean="0"/>
              <a:pPr/>
              <a:t>58</a:t>
            </a:fld>
            <a:endParaRPr lang="en-US" dirty="0"/>
          </a:p>
        </p:txBody>
      </p:sp>
    </p:spTree>
    <p:extLst>
      <p:ext uri="{BB962C8B-B14F-4D97-AF65-F5344CB8AC3E}">
        <p14:creationId xmlns:p14="http://schemas.microsoft.com/office/powerpoint/2010/main" val="158552974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525963"/>
          </a:xfrm>
        </p:spPr>
        <p:txBody>
          <a:bodyPr>
            <a:normAutofit fontScale="92500" lnSpcReduction="10000"/>
          </a:bodyPr>
          <a:lstStyle/>
          <a:p>
            <a:pPr marL="109728" indent="0">
              <a:buNone/>
            </a:pPr>
            <a:r>
              <a:rPr lang="en-US" dirty="0"/>
              <a:t>(a) General rules applicable to all firms: </a:t>
            </a:r>
          </a:p>
          <a:p>
            <a:pPr marL="109728" indent="0">
              <a:buNone/>
            </a:pPr>
            <a:r>
              <a:rPr lang="en-US" dirty="0"/>
              <a:t>  (1) A firm name may not contain words, abbreviations or other language that are misleading to the public, or that may cause confusion to the public as to the legal form or ownership of the firm. </a:t>
            </a:r>
          </a:p>
          <a:p>
            <a:pPr marL="109728" indent="0">
              <a:buNone/>
            </a:pPr>
            <a:r>
              <a:rPr lang="en-US" dirty="0"/>
              <a:t>  (2) A firm licensed by the board may not conduct business, perform or offer to perform services for or provide products to a client under a name other than the name in which the firm is licensed. </a:t>
            </a:r>
          </a:p>
          <a:p>
            <a:pPr marL="109728" indent="0">
              <a:buNone/>
            </a:pPr>
            <a:r>
              <a:rPr lang="en-US" dirty="0"/>
              <a:t>  (3) A word, abbreviation or other language is presumed to be misleading if it: </a:t>
            </a:r>
          </a:p>
        </p:txBody>
      </p:sp>
      <p:sp>
        <p:nvSpPr>
          <p:cNvPr id="3" name="Title 2"/>
          <p:cNvSpPr>
            <a:spLocks noGrp="1"/>
          </p:cNvSpPr>
          <p:nvPr>
            <p:ph type="title"/>
          </p:nvPr>
        </p:nvSpPr>
        <p:spPr/>
        <p:txBody>
          <a:bodyPr>
            <a:normAutofit fontScale="90000"/>
          </a:bodyPr>
          <a:lstStyle/>
          <a:p>
            <a:pPr algn="ctr"/>
            <a:r>
              <a:rPr lang="en-US" dirty="0" smtClean="0"/>
              <a:t>Firm Names</a:t>
            </a:r>
            <a:r>
              <a:rPr lang="en-US" dirty="0"/>
              <a:t/>
            </a:r>
            <a:br>
              <a:rPr lang="en-US" dirty="0"/>
            </a:br>
            <a:r>
              <a:rPr lang="en-US" dirty="0"/>
              <a:t>(Rule §</a:t>
            </a:r>
            <a:r>
              <a:rPr lang="en-US" dirty="0" smtClean="0"/>
              <a:t>501.83)</a:t>
            </a:r>
            <a:endParaRPr lang="en-US" dirty="0"/>
          </a:p>
        </p:txBody>
      </p:sp>
      <p:sp>
        <p:nvSpPr>
          <p:cNvPr id="4" name="Slide Number Placeholder 3"/>
          <p:cNvSpPr>
            <a:spLocks noGrp="1"/>
          </p:cNvSpPr>
          <p:nvPr>
            <p:ph type="sldNum" sz="quarter" idx="12"/>
          </p:nvPr>
        </p:nvSpPr>
        <p:spPr/>
        <p:txBody>
          <a:bodyPr/>
          <a:lstStyle/>
          <a:p>
            <a:fld id="{8BF69B32-8990-4E61-80B1-A5FA0D1B9B55}" type="slidenum">
              <a:rPr lang="en-US" smtClean="0"/>
              <a:pPr/>
              <a:t>59</a:t>
            </a:fld>
            <a:endParaRPr lang="en-US" dirty="0"/>
          </a:p>
        </p:txBody>
      </p:sp>
    </p:spTree>
    <p:extLst>
      <p:ext uri="{BB962C8B-B14F-4D97-AF65-F5344CB8AC3E}">
        <p14:creationId xmlns:p14="http://schemas.microsoft.com/office/powerpoint/2010/main" val="7457534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TSBPA’s Rules of Professional Conduct with an emphasis on any recent changes (15%) </a:t>
            </a:r>
          </a:p>
          <a:p>
            <a:pPr marL="109728" indent="0">
              <a:buNone/>
            </a:pPr>
            <a:r>
              <a:rPr lang="en-US" dirty="0" smtClean="0"/>
              <a:t> </a:t>
            </a:r>
          </a:p>
          <a:p>
            <a:r>
              <a:rPr lang="en-US" dirty="0"/>
              <a:t>Ethical Principles and Values (25</a:t>
            </a:r>
            <a:r>
              <a:rPr lang="en-US" dirty="0" smtClean="0"/>
              <a:t>%)</a:t>
            </a:r>
          </a:p>
          <a:p>
            <a:pPr marL="109728" indent="0">
              <a:buNone/>
            </a:pPr>
            <a:endParaRPr lang="en-US" dirty="0" smtClean="0"/>
          </a:p>
          <a:p>
            <a:r>
              <a:rPr lang="en-US" dirty="0" smtClean="0"/>
              <a:t>Ethical Reasoning and Dilemmas (25%)</a:t>
            </a:r>
          </a:p>
          <a:p>
            <a:pPr marL="109728" indent="0">
              <a:buNone/>
            </a:pPr>
            <a:endParaRPr lang="en-US" dirty="0" smtClean="0"/>
          </a:p>
          <a:p>
            <a:r>
              <a:rPr lang="en-US" dirty="0" smtClean="0"/>
              <a:t>Application of ethical principles, values, and ethical reasoning within the context of the TSBPA’s rules of professional conduct (35%) </a:t>
            </a:r>
            <a:endParaRPr lang="en-US" dirty="0"/>
          </a:p>
        </p:txBody>
      </p:sp>
      <p:sp>
        <p:nvSpPr>
          <p:cNvPr id="3" name="Title 2"/>
          <p:cNvSpPr>
            <a:spLocks noGrp="1"/>
          </p:cNvSpPr>
          <p:nvPr>
            <p:ph type="title"/>
          </p:nvPr>
        </p:nvSpPr>
        <p:spPr/>
        <p:txBody>
          <a:bodyPr/>
          <a:lstStyle/>
          <a:p>
            <a:r>
              <a:rPr lang="en-US" dirty="0" smtClean="0"/>
              <a:t>Components of the Course:</a:t>
            </a:r>
            <a:endParaRPr lang="en-US" dirty="0"/>
          </a:p>
        </p:txBody>
      </p:sp>
      <p:sp>
        <p:nvSpPr>
          <p:cNvPr id="4" name="Slide Number Placeholder 3"/>
          <p:cNvSpPr>
            <a:spLocks noGrp="1"/>
          </p:cNvSpPr>
          <p:nvPr>
            <p:ph type="sldNum" sz="quarter" idx="12"/>
          </p:nvPr>
        </p:nvSpPr>
        <p:spPr/>
        <p:txBody>
          <a:bodyPr/>
          <a:lstStyle/>
          <a:p>
            <a:fld id="{8BF69B32-8990-4E61-80B1-A5FA0D1B9B55}" type="slidenum">
              <a:rPr lang="en-US" smtClean="0"/>
              <a:pPr/>
              <a:t>6</a:t>
            </a:fld>
            <a:endParaRPr lang="en-US" dirty="0"/>
          </a:p>
        </p:txBody>
      </p:sp>
    </p:spTree>
    <p:extLst>
      <p:ext uri="{BB962C8B-B14F-4D97-AF65-F5344CB8AC3E}">
        <p14:creationId xmlns:p14="http://schemas.microsoft.com/office/powerpoint/2010/main" val="91842930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marL="109728" indent="0">
              <a:buNone/>
            </a:pPr>
            <a:r>
              <a:rPr lang="en-US" dirty="0"/>
              <a:t>A) is a trade name or assumed name that does not comply with paragraph (4)(A) or (B) of this subsection; </a:t>
            </a:r>
          </a:p>
          <a:p>
            <a:pPr marL="109728" indent="0">
              <a:buNone/>
            </a:pPr>
            <a:r>
              <a:rPr lang="en-US" dirty="0"/>
              <a:t>     (B) states or implies the quality of services offered, special expertise, expectation as to outcomes or favorable results, or geographic area of service; </a:t>
            </a:r>
          </a:p>
          <a:p>
            <a:pPr marL="109728" indent="0">
              <a:buNone/>
            </a:pPr>
            <a:r>
              <a:rPr lang="en-US" dirty="0"/>
              <a:t>     (C) includes the name of a non-owner of the firm; </a:t>
            </a:r>
          </a:p>
          <a:p>
            <a:pPr marL="109728" indent="0">
              <a:buNone/>
            </a:pPr>
            <a:r>
              <a:rPr lang="en-US" dirty="0"/>
              <a:t>     (D) includes the name of a non-CPA, except as provided in paragraph (4)(B) of this subsection; </a:t>
            </a:r>
          </a:p>
          <a:p>
            <a:pPr marL="109728" indent="0">
              <a:buNone/>
            </a:pPr>
            <a:r>
              <a:rPr lang="en-US" dirty="0"/>
              <a:t>     (E) states or implies educational or professional attainment not supported in fact; </a:t>
            </a:r>
          </a:p>
          <a:p>
            <a:pPr marL="109728" indent="0">
              <a:buNone/>
            </a:pPr>
            <a:r>
              <a:rPr lang="en-US" dirty="0"/>
              <a:t>     (F) states or implies licensing recognition for the firm or any of its owners not supported in fact; or </a:t>
            </a:r>
          </a:p>
        </p:txBody>
      </p:sp>
      <p:sp>
        <p:nvSpPr>
          <p:cNvPr id="3" name="Title 2"/>
          <p:cNvSpPr>
            <a:spLocks noGrp="1"/>
          </p:cNvSpPr>
          <p:nvPr>
            <p:ph type="title"/>
          </p:nvPr>
        </p:nvSpPr>
        <p:spPr/>
        <p:txBody>
          <a:bodyPr>
            <a:normAutofit fontScale="90000"/>
          </a:bodyPr>
          <a:lstStyle/>
          <a:p>
            <a:pPr algn="ctr"/>
            <a:r>
              <a:rPr lang="en-US" dirty="0"/>
              <a:t>Firm Names</a:t>
            </a:r>
            <a:br>
              <a:rPr lang="en-US" dirty="0"/>
            </a:br>
            <a:r>
              <a:rPr lang="en-US" dirty="0"/>
              <a:t>(Rule §501.83)</a:t>
            </a:r>
          </a:p>
        </p:txBody>
      </p:sp>
      <p:sp>
        <p:nvSpPr>
          <p:cNvPr id="4" name="Slide Number Placeholder 3"/>
          <p:cNvSpPr>
            <a:spLocks noGrp="1"/>
          </p:cNvSpPr>
          <p:nvPr>
            <p:ph type="sldNum" sz="quarter" idx="12"/>
          </p:nvPr>
        </p:nvSpPr>
        <p:spPr/>
        <p:txBody>
          <a:bodyPr/>
          <a:lstStyle/>
          <a:p>
            <a:fld id="{8BF69B32-8990-4E61-80B1-A5FA0D1B9B55}" type="slidenum">
              <a:rPr lang="en-US" smtClean="0"/>
              <a:pPr/>
              <a:t>60</a:t>
            </a:fld>
            <a:endParaRPr lang="en-US" dirty="0"/>
          </a:p>
        </p:txBody>
      </p:sp>
    </p:spTree>
    <p:extLst>
      <p:ext uri="{BB962C8B-B14F-4D97-AF65-F5344CB8AC3E}">
        <p14:creationId xmlns:p14="http://schemas.microsoft.com/office/powerpoint/2010/main" val="420554171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109728" indent="0">
              <a:buNone/>
            </a:pPr>
            <a:r>
              <a:rPr lang="en-US" dirty="0"/>
              <a:t>(G) includes a designation such as "and company," "company," "associates," "and associates," "group" or abbreviations thereof or similar designations implying that the firm has more than one employed licensee unless there are at least two employed licensees involved in the practice. Independent contractors are not considered employees under this subsection. </a:t>
            </a:r>
          </a:p>
          <a:p>
            <a:pPr marL="109728" indent="0">
              <a:buNone/>
            </a:pPr>
            <a:r>
              <a:rPr lang="en-US" dirty="0"/>
              <a:t>   (4) A word, abbreviation or other language is presumed not misleading if it: </a:t>
            </a:r>
          </a:p>
          <a:p>
            <a:pPr marL="109728" indent="0">
              <a:buNone/>
            </a:pPr>
            <a:r>
              <a:rPr lang="en-US" dirty="0"/>
              <a:t>    (A) is the name, surname, or initials of one or more current or former CPA owners of the firm, its predecessor firm or successor firm; </a:t>
            </a:r>
          </a:p>
        </p:txBody>
      </p:sp>
      <p:sp>
        <p:nvSpPr>
          <p:cNvPr id="3" name="Title 2"/>
          <p:cNvSpPr>
            <a:spLocks noGrp="1"/>
          </p:cNvSpPr>
          <p:nvPr>
            <p:ph type="title"/>
          </p:nvPr>
        </p:nvSpPr>
        <p:spPr/>
        <p:txBody>
          <a:bodyPr>
            <a:normAutofit fontScale="90000"/>
          </a:bodyPr>
          <a:lstStyle/>
          <a:p>
            <a:pPr algn="ctr"/>
            <a:r>
              <a:rPr lang="en-US" dirty="0"/>
              <a:t>Firm Names</a:t>
            </a:r>
            <a:br>
              <a:rPr lang="en-US" dirty="0"/>
            </a:br>
            <a:r>
              <a:rPr lang="en-US" dirty="0"/>
              <a:t>(Rule §501.83)</a:t>
            </a:r>
          </a:p>
        </p:txBody>
      </p:sp>
      <p:sp>
        <p:nvSpPr>
          <p:cNvPr id="4" name="Slide Number Placeholder 3"/>
          <p:cNvSpPr>
            <a:spLocks noGrp="1"/>
          </p:cNvSpPr>
          <p:nvPr>
            <p:ph type="sldNum" sz="quarter" idx="12"/>
          </p:nvPr>
        </p:nvSpPr>
        <p:spPr/>
        <p:txBody>
          <a:bodyPr/>
          <a:lstStyle/>
          <a:p>
            <a:fld id="{8BF69B32-8990-4E61-80B1-A5FA0D1B9B55}" type="slidenum">
              <a:rPr lang="en-US" smtClean="0"/>
              <a:pPr/>
              <a:t>61</a:t>
            </a:fld>
            <a:endParaRPr lang="en-US" dirty="0"/>
          </a:p>
        </p:txBody>
      </p:sp>
    </p:spTree>
    <p:extLst>
      <p:ext uri="{BB962C8B-B14F-4D97-AF65-F5344CB8AC3E}">
        <p14:creationId xmlns:p14="http://schemas.microsoft.com/office/powerpoint/2010/main" val="78464326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109728" indent="0">
              <a:buNone/>
            </a:pPr>
            <a:r>
              <a:rPr lang="en-US" dirty="0"/>
              <a:t>(B) is the name, surname, or initials of one or more current or former foreign practitioner owners of the firm, its predecessor firm or successor firm who are or would have been eligible to practice public accountancy in this state under §513.2 of this title (relating to Application for Registration of Foreign Practitioners); </a:t>
            </a:r>
          </a:p>
          <a:p>
            <a:pPr marL="109728" indent="0">
              <a:buNone/>
            </a:pPr>
            <a:r>
              <a:rPr lang="en-US" dirty="0"/>
              <a:t>     (C) indicates the legal organization of the firm; or </a:t>
            </a:r>
          </a:p>
          <a:p>
            <a:pPr marL="109728" indent="0">
              <a:buNone/>
            </a:pPr>
            <a:r>
              <a:rPr lang="en-US" dirty="0"/>
              <a:t>     (D) states or implies a limitation on the type of service offered by the firm, such as "tax," "audit" or "investment advisory services," provided the firm in fact principally limits its practice to the type of service indicated in the name. </a:t>
            </a:r>
          </a:p>
        </p:txBody>
      </p:sp>
      <p:sp>
        <p:nvSpPr>
          <p:cNvPr id="3" name="Title 2"/>
          <p:cNvSpPr>
            <a:spLocks noGrp="1"/>
          </p:cNvSpPr>
          <p:nvPr>
            <p:ph type="title"/>
          </p:nvPr>
        </p:nvSpPr>
        <p:spPr/>
        <p:txBody>
          <a:bodyPr>
            <a:normAutofit fontScale="90000"/>
          </a:bodyPr>
          <a:lstStyle/>
          <a:p>
            <a:pPr algn="ctr"/>
            <a:r>
              <a:rPr lang="en-US" dirty="0"/>
              <a:t>Firm Names</a:t>
            </a:r>
            <a:br>
              <a:rPr lang="en-US" dirty="0"/>
            </a:br>
            <a:r>
              <a:rPr lang="en-US" dirty="0"/>
              <a:t>(Rule §501.83)</a:t>
            </a:r>
          </a:p>
        </p:txBody>
      </p:sp>
      <p:sp>
        <p:nvSpPr>
          <p:cNvPr id="4" name="Slide Number Placeholder 3"/>
          <p:cNvSpPr>
            <a:spLocks noGrp="1"/>
          </p:cNvSpPr>
          <p:nvPr>
            <p:ph type="sldNum" sz="quarter" idx="12"/>
          </p:nvPr>
        </p:nvSpPr>
        <p:spPr/>
        <p:txBody>
          <a:bodyPr/>
          <a:lstStyle/>
          <a:p>
            <a:fld id="{8BF69B32-8990-4E61-80B1-A5FA0D1B9B55}" type="slidenum">
              <a:rPr lang="en-US" smtClean="0"/>
              <a:pPr/>
              <a:t>62</a:t>
            </a:fld>
            <a:endParaRPr lang="en-US" dirty="0"/>
          </a:p>
        </p:txBody>
      </p:sp>
    </p:spTree>
    <p:extLst>
      <p:ext uri="{BB962C8B-B14F-4D97-AF65-F5344CB8AC3E}">
        <p14:creationId xmlns:p14="http://schemas.microsoft.com/office/powerpoint/2010/main" val="237768391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109728" indent="0">
              <a:buNone/>
            </a:pPr>
            <a:r>
              <a:rPr lang="en-US" dirty="0"/>
              <a:t> (5) The board may place conditions on the licensing of a firm in order to ensure compliance with the provisions of this section. </a:t>
            </a:r>
          </a:p>
          <a:p>
            <a:pPr marL="109728" indent="0">
              <a:buNone/>
            </a:pPr>
            <a:r>
              <a:rPr lang="en-US" dirty="0"/>
              <a:t> (b) Additional Requirements Based on Legal Form or Ownership. </a:t>
            </a:r>
          </a:p>
          <a:p>
            <a:pPr marL="109728" indent="0">
              <a:buNone/>
            </a:pPr>
            <a:r>
              <a:rPr lang="en-US" dirty="0"/>
              <a:t>  (1) The names of a corporation, professional corporation, limited liability partnership, professional limited liability company or other similar legal forms of ownership must contain the form of ownership or an abbreviation thereof, such as "Inc.," "P.C.," "L.L.P." or "P.L.L.C."; except that a limited liability partnership organized before September 1, 1993 is not required to utilize the words "limited liability partnership" or any abbreviation thereof. </a:t>
            </a:r>
          </a:p>
        </p:txBody>
      </p:sp>
      <p:sp>
        <p:nvSpPr>
          <p:cNvPr id="3" name="Title 2"/>
          <p:cNvSpPr>
            <a:spLocks noGrp="1"/>
          </p:cNvSpPr>
          <p:nvPr>
            <p:ph type="title"/>
          </p:nvPr>
        </p:nvSpPr>
        <p:spPr/>
        <p:txBody>
          <a:bodyPr>
            <a:normAutofit fontScale="90000"/>
          </a:bodyPr>
          <a:lstStyle/>
          <a:p>
            <a:pPr algn="ctr"/>
            <a:r>
              <a:rPr lang="en-US" dirty="0"/>
              <a:t>Firm Names</a:t>
            </a:r>
            <a:br>
              <a:rPr lang="en-US" dirty="0"/>
            </a:br>
            <a:r>
              <a:rPr lang="en-US" dirty="0"/>
              <a:t>(Rule §501.83)</a:t>
            </a:r>
          </a:p>
        </p:txBody>
      </p:sp>
      <p:sp>
        <p:nvSpPr>
          <p:cNvPr id="4" name="Slide Number Placeholder 3"/>
          <p:cNvSpPr>
            <a:spLocks noGrp="1"/>
          </p:cNvSpPr>
          <p:nvPr>
            <p:ph type="sldNum" sz="quarter" idx="12"/>
          </p:nvPr>
        </p:nvSpPr>
        <p:spPr/>
        <p:txBody>
          <a:bodyPr/>
          <a:lstStyle/>
          <a:p>
            <a:fld id="{8BF69B32-8990-4E61-80B1-A5FA0D1B9B55}" type="slidenum">
              <a:rPr lang="en-US" smtClean="0"/>
              <a:pPr/>
              <a:t>63</a:t>
            </a:fld>
            <a:endParaRPr lang="en-US" dirty="0"/>
          </a:p>
        </p:txBody>
      </p:sp>
    </p:spTree>
    <p:extLst>
      <p:ext uri="{BB962C8B-B14F-4D97-AF65-F5344CB8AC3E}">
        <p14:creationId xmlns:p14="http://schemas.microsoft.com/office/powerpoint/2010/main" val="291274970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109728" indent="0">
              <a:buNone/>
            </a:pPr>
            <a:r>
              <a:rPr lang="en-US" dirty="0"/>
              <a:t>(2) Sole Proprietorships: </a:t>
            </a:r>
          </a:p>
          <a:p>
            <a:pPr marL="109728" indent="0">
              <a:buNone/>
            </a:pPr>
            <a:r>
              <a:rPr lang="en-US" dirty="0"/>
              <a:t>    (A) The name of a firm that is a sole proprietor must contain the surname of the sole proprietor as it appears on the individual license issued to the sole proprietor by the board. </a:t>
            </a:r>
          </a:p>
          <a:p>
            <a:pPr marL="109728" indent="0">
              <a:buNone/>
            </a:pPr>
            <a:r>
              <a:rPr lang="en-US" dirty="0"/>
              <a:t>     (B) A partner surviving the death of all other partners may continue to practice under the partnership name for up to two years after becoming a sole proprietor, notwithstanding subsection (d) of this section. </a:t>
            </a:r>
          </a:p>
        </p:txBody>
      </p:sp>
      <p:sp>
        <p:nvSpPr>
          <p:cNvPr id="3" name="Title 2"/>
          <p:cNvSpPr>
            <a:spLocks noGrp="1"/>
          </p:cNvSpPr>
          <p:nvPr>
            <p:ph type="title"/>
          </p:nvPr>
        </p:nvSpPr>
        <p:spPr/>
        <p:txBody>
          <a:bodyPr>
            <a:normAutofit fontScale="90000"/>
          </a:bodyPr>
          <a:lstStyle/>
          <a:p>
            <a:pPr algn="ctr"/>
            <a:r>
              <a:rPr lang="en-US" dirty="0"/>
              <a:t>Firm Names</a:t>
            </a:r>
            <a:br>
              <a:rPr lang="en-US" dirty="0"/>
            </a:br>
            <a:r>
              <a:rPr lang="en-US" dirty="0"/>
              <a:t>(Rule §501.83)</a:t>
            </a:r>
          </a:p>
        </p:txBody>
      </p:sp>
      <p:sp>
        <p:nvSpPr>
          <p:cNvPr id="4" name="Slide Number Placeholder 3"/>
          <p:cNvSpPr>
            <a:spLocks noGrp="1"/>
          </p:cNvSpPr>
          <p:nvPr>
            <p:ph type="sldNum" sz="quarter" idx="12"/>
          </p:nvPr>
        </p:nvSpPr>
        <p:spPr/>
        <p:txBody>
          <a:bodyPr/>
          <a:lstStyle/>
          <a:p>
            <a:fld id="{8BF69B32-8990-4E61-80B1-A5FA0D1B9B55}" type="slidenum">
              <a:rPr lang="en-US" smtClean="0"/>
              <a:pPr/>
              <a:t>64</a:t>
            </a:fld>
            <a:endParaRPr lang="en-US" dirty="0"/>
          </a:p>
        </p:txBody>
      </p:sp>
    </p:spTree>
    <p:extLst>
      <p:ext uri="{BB962C8B-B14F-4D97-AF65-F5344CB8AC3E}">
        <p14:creationId xmlns:p14="http://schemas.microsoft.com/office/powerpoint/2010/main" val="223157759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marL="109728" indent="0">
              <a:buNone/>
            </a:pPr>
            <a:r>
              <a:rPr lang="en-US" dirty="0"/>
              <a:t>(c) The name of any current or former owner may not be used in a firm name during any period when such owner is prohibited from practicing public accountancy and prohibited from using the title "certified public accountant," "public accountant" or any abbreviation thereof, unless specifically permitted by the board. </a:t>
            </a:r>
          </a:p>
          <a:p>
            <a:pPr marL="109728" indent="0">
              <a:buNone/>
            </a:pPr>
            <a:r>
              <a:rPr lang="en-US" dirty="0"/>
              <a:t> (d) A firm licensed by the board is required to report to the board any change in the legal organization of the firm and amend the firm name to comply with this section regarding firm names for the new organization within thirty days of the effective date of such change. </a:t>
            </a:r>
          </a:p>
          <a:p>
            <a:pPr marL="109728" indent="0">
              <a:buNone/>
            </a:pPr>
            <a:r>
              <a:rPr lang="en-US" dirty="0"/>
              <a:t> (e) This section regarding firm names does not affect firms licensed by the board prior to the effective date of this section, but does apply to any change in legal organization or name that occurs after the effective date of this section. Nothing in this subsection prohibits the board from placing conditions on the licensing of a firm pursuant to subsection (a)(5) of this section at the time of renewal of the firm license. </a:t>
            </a:r>
          </a:p>
        </p:txBody>
      </p:sp>
      <p:sp>
        <p:nvSpPr>
          <p:cNvPr id="3" name="Title 2"/>
          <p:cNvSpPr>
            <a:spLocks noGrp="1"/>
          </p:cNvSpPr>
          <p:nvPr>
            <p:ph type="title"/>
          </p:nvPr>
        </p:nvSpPr>
        <p:spPr/>
        <p:txBody>
          <a:bodyPr>
            <a:normAutofit fontScale="90000"/>
          </a:bodyPr>
          <a:lstStyle/>
          <a:p>
            <a:pPr algn="ctr"/>
            <a:r>
              <a:rPr lang="en-US" dirty="0"/>
              <a:t>Firm Names</a:t>
            </a:r>
            <a:br>
              <a:rPr lang="en-US" dirty="0"/>
            </a:br>
            <a:r>
              <a:rPr lang="en-US" dirty="0"/>
              <a:t>(Rule §501.83)</a:t>
            </a:r>
          </a:p>
        </p:txBody>
      </p:sp>
      <p:sp>
        <p:nvSpPr>
          <p:cNvPr id="4" name="Slide Number Placeholder 3"/>
          <p:cNvSpPr>
            <a:spLocks noGrp="1"/>
          </p:cNvSpPr>
          <p:nvPr>
            <p:ph type="sldNum" sz="quarter" idx="12"/>
          </p:nvPr>
        </p:nvSpPr>
        <p:spPr/>
        <p:txBody>
          <a:bodyPr/>
          <a:lstStyle/>
          <a:p>
            <a:fld id="{8BF69B32-8990-4E61-80B1-A5FA0D1B9B55}" type="slidenum">
              <a:rPr lang="en-US" smtClean="0"/>
              <a:pPr/>
              <a:t>65</a:t>
            </a:fld>
            <a:endParaRPr lang="en-US" dirty="0"/>
          </a:p>
        </p:txBody>
      </p:sp>
    </p:spTree>
    <p:extLst>
      <p:ext uri="{BB962C8B-B14F-4D97-AF65-F5344CB8AC3E}">
        <p14:creationId xmlns:p14="http://schemas.microsoft.com/office/powerpoint/2010/main" val="264772975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dirty="0"/>
              <a:t>A person may practice public accountancy only in a sole proprietorship, partnership, limited liability partnership, limited liability company, corporation or other legally recognized business entity that provides professional accounting services or professional accounting work, organized under the laws of the State of Texas or an equivalent law of another jurisdiction, or as an employee of one of these entities. </a:t>
            </a:r>
          </a:p>
        </p:txBody>
      </p:sp>
      <p:sp>
        <p:nvSpPr>
          <p:cNvPr id="3" name="Title 2"/>
          <p:cNvSpPr>
            <a:spLocks noGrp="1"/>
          </p:cNvSpPr>
          <p:nvPr>
            <p:ph type="title"/>
          </p:nvPr>
        </p:nvSpPr>
        <p:spPr/>
        <p:txBody>
          <a:bodyPr>
            <a:normAutofit fontScale="90000"/>
          </a:bodyPr>
          <a:lstStyle/>
          <a:p>
            <a:pPr algn="ctr"/>
            <a:r>
              <a:rPr lang="en-US" dirty="0" smtClean="0"/>
              <a:t>Form of Practice</a:t>
            </a:r>
            <a:br>
              <a:rPr lang="en-US" dirty="0" smtClean="0"/>
            </a:br>
            <a:r>
              <a:rPr lang="en-US" dirty="0"/>
              <a:t>(Rule §</a:t>
            </a:r>
            <a:r>
              <a:rPr lang="en-US" dirty="0" smtClean="0"/>
              <a:t>501.84)</a:t>
            </a:r>
            <a:endParaRPr lang="en-US" dirty="0"/>
          </a:p>
        </p:txBody>
      </p:sp>
      <p:sp>
        <p:nvSpPr>
          <p:cNvPr id="4" name="Slide Number Placeholder 3"/>
          <p:cNvSpPr>
            <a:spLocks noGrp="1"/>
          </p:cNvSpPr>
          <p:nvPr>
            <p:ph type="sldNum" sz="quarter" idx="12"/>
          </p:nvPr>
        </p:nvSpPr>
        <p:spPr/>
        <p:txBody>
          <a:bodyPr/>
          <a:lstStyle/>
          <a:p>
            <a:fld id="{8BF69B32-8990-4E61-80B1-A5FA0D1B9B55}" type="slidenum">
              <a:rPr lang="en-US" smtClean="0"/>
              <a:pPr/>
              <a:t>66</a:t>
            </a:fld>
            <a:endParaRPr lang="en-US" dirty="0"/>
          </a:p>
        </p:txBody>
      </p:sp>
    </p:spTree>
    <p:extLst>
      <p:ext uri="{BB962C8B-B14F-4D97-AF65-F5344CB8AC3E}">
        <p14:creationId xmlns:p14="http://schemas.microsoft.com/office/powerpoint/2010/main" val="2664996677"/>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109728" indent="0">
              <a:buNone/>
            </a:pPr>
            <a:r>
              <a:rPr lang="en-US" dirty="0"/>
              <a:t>When a person receives a complaint that an alleged violation of the Act or Rules of Professional Conduct has occurred, a person shall provide to the complainant a statement that: Complaints concerning Certified Public Accountants may be addressed in writing to the Texas State Board of Public Accountancy at 333 Guadalupe, Tower 3, Suite 900, Austin, Texas 78701-3900, telephone (512) 305-7866, e-mail to enforcement@tsbpa.state.tx.us, or fax (512) 305-7854. </a:t>
            </a:r>
          </a:p>
        </p:txBody>
      </p:sp>
      <p:sp>
        <p:nvSpPr>
          <p:cNvPr id="3" name="Title 2"/>
          <p:cNvSpPr>
            <a:spLocks noGrp="1"/>
          </p:cNvSpPr>
          <p:nvPr>
            <p:ph type="title"/>
          </p:nvPr>
        </p:nvSpPr>
        <p:spPr/>
        <p:txBody>
          <a:bodyPr>
            <a:normAutofit fontScale="90000"/>
          </a:bodyPr>
          <a:lstStyle/>
          <a:p>
            <a:pPr algn="ctr"/>
            <a:r>
              <a:rPr lang="en-US" dirty="0" smtClean="0"/>
              <a:t>Complaint Notice</a:t>
            </a:r>
            <a:br>
              <a:rPr lang="en-US" dirty="0" smtClean="0"/>
            </a:br>
            <a:r>
              <a:rPr lang="en-US" dirty="0"/>
              <a:t>(Rule §</a:t>
            </a:r>
            <a:r>
              <a:rPr lang="en-US" dirty="0" smtClean="0"/>
              <a:t>501.85)</a:t>
            </a:r>
            <a:endParaRPr lang="en-US" dirty="0"/>
          </a:p>
        </p:txBody>
      </p:sp>
      <p:sp>
        <p:nvSpPr>
          <p:cNvPr id="4" name="Slide Number Placeholder 3"/>
          <p:cNvSpPr>
            <a:spLocks noGrp="1"/>
          </p:cNvSpPr>
          <p:nvPr>
            <p:ph type="sldNum" sz="quarter" idx="12"/>
          </p:nvPr>
        </p:nvSpPr>
        <p:spPr/>
        <p:txBody>
          <a:bodyPr/>
          <a:lstStyle/>
          <a:p>
            <a:fld id="{8BF69B32-8990-4E61-80B1-A5FA0D1B9B55}" type="slidenum">
              <a:rPr lang="en-US" smtClean="0"/>
              <a:pPr/>
              <a:t>67</a:t>
            </a:fld>
            <a:endParaRPr lang="en-US" dirty="0"/>
          </a:p>
        </p:txBody>
      </p:sp>
    </p:spTree>
    <p:extLst>
      <p:ext uri="{BB962C8B-B14F-4D97-AF65-F5344CB8AC3E}">
        <p14:creationId xmlns:p14="http://schemas.microsoft.com/office/powerpoint/2010/main" val="102793745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109728" indent="0">
              <a:buNone/>
            </a:pPr>
            <a:endParaRPr lang="en-US" dirty="0" smtClean="0"/>
          </a:p>
          <a:p>
            <a:pPr marL="109728" indent="0" algn="ctr">
              <a:buNone/>
            </a:pPr>
            <a:endParaRPr lang="en-US" dirty="0" smtClean="0"/>
          </a:p>
          <a:p>
            <a:pPr marL="109728" indent="0" algn="ctr">
              <a:buNone/>
            </a:pPr>
            <a:r>
              <a:rPr lang="en-US" dirty="0" smtClean="0"/>
              <a:t>Rules</a:t>
            </a:r>
            <a:endParaRPr lang="en-US" dirty="0"/>
          </a:p>
          <a:p>
            <a:pPr marL="109728" indent="0">
              <a:buNone/>
            </a:pPr>
            <a:endParaRPr lang="en-US" dirty="0"/>
          </a:p>
          <a:p>
            <a:pPr marL="109728" indent="0">
              <a:buNone/>
            </a:pPr>
            <a:r>
              <a:rPr lang="en-US" dirty="0"/>
              <a:t>§501.90 Discreditable Acts </a:t>
            </a:r>
          </a:p>
          <a:p>
            <a:pPr marL="109728" indent="0">
              <a:buNone/>
            </a:pPr>
            <a:r>
              <a:rPr lang="en-US" dirty="0"/>
              <a:t>§501.91 Reportable Events </a:t>
            </a:r>
          </a:p>
          <a:p>
            <a:pPr marL="109728" indent="0">
              <a:buNone/>
            </a:pPr>
            <a:r>
              <a:rPr lang="en-US" dirty="0"/>
              <a:t>§501.92 Frivolous Complaints </a:t>
            </a:r>
          </a:p>
          <a:p>
            <a:pPr marL="109728" indent="0">
              <a:buNone/>
            </a:pPr>
            <a:r>
              <a:rPr lang="en-US" dirty="0"/>
              <a:t>§501.93 Responses </a:t>
            </a:r>
          </a:p>
          <a:p>
            <a:pPr marL="109728" indent="0">
              <a:buNone/>
            </a:pPr>
            <a:r>
              <a:rPr lang="en-US" dirty="0"/>
              <a:t>§501.94 Mandatory Continuing Professional </a:t>
            </a:r>
            <a:r>
              <a:rPr lang="en-US" dirty="0" smtClean="0"/>
              <a:t>		      Education </a:t>
            </a:r>
            <a:endParaRPr lang="en-US" dirty="0"/>
          </a:p>
          <a:p>
            <a:pPr marL="109728" indent="0">
              <a:buNone/>
            </a:pPr>
            <a:r>
              <a:rPr lang="en-US" dirty="0"/>
              <a:t> </a:t>
            </a:r>
          </a:p>
          <a:p>
            <a:pPr marL="109728" indent="0">
              <a:buNone/>
            </a:pPr>
            <a:endParaRPr lang="en-US" dirty="0"/>
          </a:p>
        </p:txBody>
      </p:sp>
      <p:sp>
        <p:nvSpPr>
          <p:cNvPr id="3" name="Title 2"/>
          <p:cNvSpPr>
            <a:spLocks noGrp="1"/>
          </p:cNvSpPr>
          <p:nvPr>
            <p:ph type="title"/>
          </p:nvPr>
        </p:nvSpPr>
        <p:spPr/>
        <p:txBody>
          <a:bodyPr>
            <a:normAutofit fontScale="90000"/>
          </a:bodyPr>
          <a:lstStyle/>
          <a:p>
            <a:pPr algn="ctr"/>
            <a:r>
              <a:rPr lang="en-US" dirty="0" smtClean="0"/>
              <a:t/>
            </a:r>
            <a:br>
              <a:rPr lang="en-US" dirty="0" smtClean="0"/>
            </a:br>
            <a:r>
              <a:rPr lang="en-US" dirty="0" smtClean="0"/>
              <a:t>RESPONSIBILITIES TO THE BOARD/PROFESSION</a:t>
            </a:r>
            <a:br>
              <a:rPr lang="en-US" dirty="0" smtClean="0"/>
            </a:br>
            <a:r>
              <a:rPr lang="en-US" dirty="0" smtClean="0"/>
              <a:t>Subchapter E</a:t>
            </a:r>
            <a:endParaRPr lang="en-US" dirty="0"/>
          </a:p>
        </p:txBody>
      </p:sp>
      <p:sp>
        <p:nvSpPr>
          <p:cNvPr id="6" name="Slide Number Placeholder 5"/>
          <p:cNvSpPr>
            <a:spLocks noGrp="1"/>
          </p:cNvSpPr>
          <p:nvPr>
            <p:ph type="sldNum" sz="quarter" idx="12"/>
          </p:nvPr>
        </p:nvSpPr>
        <p:spPr/>
        <p:txBody>
          <a:bodyPr/>
          <a:lstStyle/>
          <a:p>
            <a:fld id="{8BF69B32-8990-4E61-80B1-A5FA0D1B9B55}" type="slidenum">
              <a:rPr lang="en-US" smtClean="0"/>
              <a:pPr/>
              <a:t>68</a:t>
            </a:fld>
            <a:endParaRPr lang="en-US" dirty="0"/>
          </a:p>
        </p:txBody>
      </p:sp>
    </p:spTree>
    <p:extLst>
      <p:ext uri="{BB962C8B-B14F-4D97-AF65-F5344CB8AC3E}">
        <p14:creationId xmlns:p14="http://schemas.microsoft.com/office/powerpoint/2010/main" val="2115299612"/>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marL="109728" indent="0">
              <a:buNone/>
            </a:pPr>
            <a:endParaRPr lang="en-US" dirty="0"/>
          </a:p>
          <a:p>
            <a:pPr marL="109728" indent="0">
              <a:buNone/>
            </a:pPr>
            <a:r>
              <a:rPr lang="en-US" dirty="0"/>
              <a:t>A person shall not commit any act that reflects adversely on that person's fitness to engage in the practice of public accountancy. A discreditable act includes but is not limited to:</a:t>
            </a:r>
          </a:p>
          <a:p>
            <a:pPr marL="109728" indent="0">
              <a:buNone/>
            </a:pPr>
            <a:r>
              <a:rPr lang="en-US" dirty="0"/>
              <a:t>  (1) fraud or deceit in obtaining a certificate as a CPA or in obtaining registration under the Act or in obtaining a license to practice public accounting;</a:t>
            </a:r>
          </a:p>
          <a:p>
            <a:pPr marL="109728" indent="0">
              <a:buNone/>
            </a:pPr>
            <a:r>
              <a:rPr lang="en-US" dirty="0"/>
              <a:t>   (2) dishonesty, fraud or gross negligence in the practice of public accountancy;</a:t>
            </a:r>
          </a:p>
          <a:p>
            <a:pPr marL="109728" indent="0">
              <a:buNone/>
            </a:pPr>
            <a:r>
              <a:rPr lang="en-US" dirty="0"/>
              <a:t>   (3) violation of any of the provisions of Subchapter J or §901.458 of the Act (relating to Loss of Independence) applicable to a person certified or registered by the board;</a:t>
            </a:r>
          </a:p>
          <a:p>
            <a:pPr marL="109728" indent="0">
              <a:buNone/>
            </a:pPr>
            <a:r>
              <a:rPr lang="en-US" dirty="0"/>
              <a:t>   (4) final conviction of a felony or imposition of deferred adjudication or community supervision in connection with a criminal prosecution of a felony under the laws of any state or the United States;</a:t>
            </a:r>
          </a:p>
        </p:txBody>
      </p:sp>
      <p:sp>
        <p:nvSpPr>
          <p:cNvPr id="3" name="Title 2"/>
          <p:cNvSpPr>
            <a:spLocks noGrp="1"/>
          </p:cNvSpPr>
          <p:nvPr>
            <p:ph type="title"/>
          </p:nvPr>
        </p:nvSpPr>
        <p:spPr/>
        <p:txBody>
          <a:bodyPr>
            <a:normAutofit fontScale="90000"/>
          </a:bodyPr>
          <a:lstStyle/>
          <a:p>
            <a:pPr algn="ctr"/>
            <a:r>
              <a:rPr lang="en-US" dirty="0" smtClean="0"/>
              <a:t>Discreditable Acts </a:t>
            </a:r>
            <a:br>
              <a:rPr lang="en-US" dirty="0" smtClean="0"/>
            </a:br>
            <a:r>
              <a:rPr lang="en-US" dirty="0" smtClean="0"/>
              <a:t>(Rule </a:t>
            </a:r>
            <a:r>
              <a:rPr lang="en-US" dirty="0"/>
              <a:t>§</a:t>
            </a:r>
            <a:r>
              <a:rPr lang="en-US" dirty="0" smtClean="0"/>
              <a:t>501.90)</a:t>
            </a:r>
            <a:endParaRPr lang="en-US" dirty="0"/>
          </a:p>
        </p:txBody>
      </p:sp>
      <p:sp>
        <p:nvSpPr>
          <p:cNvPr id="4" name="Slide Number Placeholder 3"/>
          <p:cNvSpPr>
            <a:spLocks noGrp="1"/>
          </p:cNvSpPr>
          <p:nvPr>
            <p:ph type="sldNum" sz="quarter" idx="12"/>
          </p:nvPr>
        </p:nvSpPr>
        <p:spPr/>
        <p:txBody>
          <a:bodyPr/>
          <a:lstStyle/>
          <a:p>
            <a:fld id="{8BF69B32-8990-4E61-80B1-A5FA0D1B9B55}" type="slidenum">
              <a:rPr lang="en-US" smtClean="0"/>
              <a:pPr/>
              <a:t>69</a:t>
            </a:fld>
            <a:endParaRPr lang="en-US" dirty="0"/>
          </a:p>
        </p:txBody>
      </p:sp>
    </p:spTree>
    <p:extLst>
      <p:ext uri="{BB962C8B-B14F-4D97-AF65-F5344CB8AC3E}">
        <p14:creationId xmlns:p14="http://schemas.microsoft.com/office/powerpoint/2010/main" val="9602526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“Good comes into being at the same time as evil disappears together with it. This is the fundamental paradox of ethics.”</a:t>
            </a:r>
          </a:p>
          <a:p>
            <a:pPr marL="109728" indent="0">
              <a:buNone/>
            </a:pPr>
            <a:r>
              <a:rPr lang="en-US" sz="1600" i="1" dirty="0"/>
              <a:t>	</a:t>
            </a:r>
            <a:r>
              <a:rPr lang="en-US" sz="1600" i="1" dirty="0" smtClean="0"/>
              <a:t>Nicholas Berdyaev (1874-1948). The Destiny of Man, 1.2.1, 1931, tr. 	Natalie </a:t>
            </a:r>
            <a:r>
              <a:rPr lang="en-US" sz="1600" i="1" dirty="0" smtClean="0"/>
              <a:t>Duddington</a:t>
            </a:r>
            <a:r>
              <a:rPr lang="en-US" sz="1600" i="1" dirty="0" smtClean="0"/>
              <a:t>, 1955.</a:t>
            </a:r>
          </a:p>
          <a:p>
            <a:endParaRPr lang="en-US" sz="1600" i="1" dirty="0"/>
          </a:p>
          <a:p>
            <a:r>
              <a:rPr lang="en-US" dirty="0" smtClean="0"/>
              <a:t>“The character of every act depends on the circumstances in which it is done.”</a:t>
            </a:r>
          </a:p>
          <a:p>
            <a:pPr marL="109728" indent="0">
              <a:buNone/>
            </a:pPr>
            <a:r>
              <a:rPr lang="en-US" sz="1600" i="1" dirty="0"/>
              <a:t>	</a:t>
            </a:r>
            <a:r>
              <a:rPr lang="en-US" sz="1600" i="1" dirty="0" smtClean="0"/>
              <a:t>Oliver Wendell Holmes, Jr. (1841-1935). </a:t>
            </a:r>
            <a:r>
              <a:rPr lang="en-US" sz="1600" i="1" dirty="0" smtClean="0"/>
              <a:t>Schenck</a:t>
            </a:r>
            <a:r>
              <a:rPr lang="en-US" sz="1600" i="1" dirty="0" smtClean="0"/>
              <a:t> v United States, 1919</a:t>
            </a:r>
            <a:endParaRPr lang="en-US" sz="1600" i="1" dirty="0"/>
          </a:p>
        </p:txBody>
      </p:sp>
      <p:sp>
        <p:nvSpPr>
          <p:cNvPr id="3" name="Title 2"/>
          <p:cNvSpPr>
            <a:spLocks noGrp="1"/>
          </p:cNvSpPr>
          <p:nvPr>
            <p:ph type="title"/>
          </p:nvPr>
        </p:nvSpPr>
        <p:spPr/>
        <p:txBody>
          <a:bodyPr/>
          <a:lstStyle/>
          <a:p>
            <a:endParaRPr lang="en-US" dirty="0"/>
          </a:p>
        </p:txBody>
      </p:sp>
      <p:sp>
        <p:nvSpPr>
          <p:cNvPr id="4" name="Slide Number Placeholder 3"/>
          <p:cNvSpPr>
            <a:spLocks noGrp="1"/>
          </p:cNvSpPr>
          <p:nvPr>
            <p:ph type="sldNum" sz="quarter" idx="12"/>
          </p:nvPr>
        </p:nvSpPr>
        <p:spPr/>
        <p:txBody>
          <a:bodyPr/>
          <a:lstStyle/>
          <a:p>
            <a:fld id="{8BF69B32-8990-4E61-80B1-A5FA0D1B9B55}" type="slidenum">
              <a:rPr lang="en-US" smtClean="0"/>
              <a:pPr/>
              <a:t>7</a:t>
            </a:fld>
            <a:endParaRPr lang="en-US" dirty="0"/>
          </a:p>
        </p:txBody>
      </p:sp>
    </p:spTree>
    <p:extLst>
      <p:ext uri="{BB962C8B-B14F-4D97-AF65-F5344CB8AC3E}">
        <p14:creationId xmlns:p14="http://schemas.microsoft.com/office/powerpoint/2010/main" val="346615124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marL="109728" indent="0">
              <a:buNone/>
            </a:pPr>
            <a:r>
              <a:rPr lang="en-US" dirty="0"/>
              <a:t> (5) final conviction of any crime or imposition of deferred adjudication or community supervision in connection with a criminal prosecution, an element of which is dishonesty or fraud under the laws of any state or the United States, a criminal prosecution for a crime of moral turpitude, a criminal prosecution involving alcohol abuse or controlled substances, or a criminal prosecution for a crime involving physical harm or the threat of physical harm;</a:t>
            </a:r>
          </a:p>
          <a:p>
            <a:pPr marL="109728" indent="0">
              <a:buNone/>
            </a:pPr>
            <a:r>
              <a:rPr lang="en-US" dirty="0"/>
              <a:t>   (6) cancellation, revocation, suspension or refusal to renew authority to practice as a CPA or a public accountant by any other state for any cause other than failure to pay the appropriate registration fee in such other state;</a:t>
            </a:r>
          </a:p>
          <a:p>
            <a:pPr marL="109728" indent="0">
              <a:buNone/>
            </a:pPr>
            <a:r>
              <a:rPr lang="en-US" dirty="0"/>
              <a:t>   (7) suspension or revocation of or any consent decree concerning the right to practice before any state or federal regulatory or licensing body for a cause which in the opinion of the board warrants its action;</a:t>
            </a:r>
          </a:p>
        </p:txBody>
      </p:sp>
      <p:sp>
        <p:nvSpPr>
          <p:cNvPr id="3" name="Title 2"/>
          <p:cNvSpPr>
            <a:spLocks noGrp="1"/>
          </p:cNvSpPr>
          <p:nvPr>
            <p:ph type="title"/>
          </p:nvPr>
        </p:nvSpPr>
        <p:spPr/>
        <p:txBody>
          <a:bodyPr>
            <a:normAutofit fontScale="90000"/>
          </a:bodyPr>
          <a:lstStyle/>
          <a:p>
            <a:pPr algn="ctr"/>
            <a:r>
              <a:rPr lang="en-US" dirty="0"/>
              <a:t>Discreditable Acts </a:t>
            </a:r>
            <a:br>
              <a:rPr lang="en-US" dirty="0"/>
            </a:br>
            <a:r>
              <a:rPr lang="en-US" dirty="0"/>
              <a:t>(Rule §501.90)</a:t>
            </a:r>
          </a:p>
        </p:txBody>
      </p:sp>
      <p:sp>
        <p:nvSpPr>
          <p:cNvPr id="4" name="Slide Number Placeholder 3"/>
          <p:cNvSpPr>
            <a:spLocks noGrp="1"/>
          </p:cNvSpPr>
          <p:nvPr>
            <p:ph type="sldNum" sz="quarter" idx="12"/>
          </p:nvPr>
        </p:nvSpPr>
        <p:spPr/>
        <p:txBody>
          <a:bodyPr/>
          <a:lstStyle/>
          <a:p>
            <a:fld id="{8BF69B32-8990-4E61-80B1-A5FA0D1B9B55}" type="slidenum">
              <a:rPr lang="en-US" smtClean="0"/>
              <a:pPr/>
              <a:t>70</a:t>
            </a:fld>
            <a:endParaRPr lang="en-US" dirty="0"/>
          </a:p>
        </p:txBody>
      </p:sp>
    </p:spTree>
    <p:extLst>
      <p:ext uri="{BB962C8B-B14F-4D97-AF65-F5344CB8AC3E}">
        <p14:creationId xmlns:p14="http://schemas.microsoft.com/office/powerpoint/2010/main" val="1500443897"/>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marL="109728" indent="0">
              <a:buNone/>
            </a:pPr>
            <a:r>
              <a:rPr lang="en-US" dirty="0" smtClean="0"/>
              <a:t>   (8</a:t>
            </a:r>
            <a:r>
              <a:rPr lang="en-US" dirty="0"/>
              <a:t>) knowingly participating in the preparation of a false or misleading financial statement or tax return;</a:t>
            </a:r>
          </a:p>
          <a:p>
            <a:pPr marL="109728" indent="0">
              <a:buNone/>
            </a:pPr>
            <a:r>
              <a:rPr lang="en-US" dirty="0"/>
              <a:t>   (9) fiscal dishonesty or breach of fiduciary responsibility of any type;</a:t>
            </a:r>
          </a:p>
          <a:p>
            <a:pPr marL="109728" indent="0">
              <a:buNone/>
            </a:pPr>
            <a:r>
              <a:rPr lang="en-US" dirty="0"/>
              <a:t>   (10) failure to comply with a final order of any state or federal court;</a:t>
            </a:r>
          </a:p>
          <a:p>
            <a:pPr marL="109728" indent="0">
              <a:buNone/>
            </a:pPr>
            <a:r>
              <a:rPr lang="en-US" dirty="0"/>
              <a:t>   (11) repeated failure to respond to a client's inquiry within a reasonable time without good cause;</a:t>
            </a:r>
          </a:p>
          <a:p>
            <a:pPr marL="109728" indent="0">
              <a:buNone/>
            </a:pPr>
            <a:r>
              <a:rPr lang="en-US" dirty="0"/>
              <a:t>   (12) intentionally misrepresenting facts or making a misleading or deceitful statement to a client, the board, board staff or any person acting on behalf of the board;</a:t>
            </a:r>
          </a:p>
        </p:txBody>
      </p:sp>
      <p:sp>
        <p:nvSpPr>
          <p:cNvPr id="3" name="Title 2"/>
          <p:cNvSpPr>
            <a:spLocks noGrp="1"/>
          </p:cNvSpPr>
          <p:nvPr>
            <p:ph type="title"/>
          </p:nvPr>
        </p:nvSpPr>
        <p:spPr/>
        <p:txBody>
          <a:bodyPr>
            <a:normAutofit fontScale="90000"/>
          </a:bodyPr>
          <a:lstStyle/>
          <a:p>
            <a:pPr algn="ctr"/>
            <a:r>
              <a:rPr lang="en-US" dirty="0"/>
              <a:t>Discreditable Acts </a:t>
            </a:r>
            <a:br>
              <a:rPr lang="en-US" dirty="0"/>
            </a:br>
            <a:r>
              <a:rPr lang="en-US" dirty="0"/>
              <a:t>(Rule §501.90)</a:t>
            </a:r>
          </a:p>
        </p:txBody>
      </p:sp>
      <p:sp>
        <p:nvSpPr>
          <p:cNvPr id="4" name="Slide Number Placeholder 3"/>
          <p:cNvSpPr>
            <a:spLocks noGrp="1"/>
          </p:cNvSpPr>
          <p:nvPr>
            <p:ph type="sldNum" sz="quarter" idx="12"/>
          </p:nvPr>
        </p:nvSpPr>
        <p:spPr/>
        <p:txBody>
          <a:bodyPr/>
          <a:lstStyle/>
          <a:p>
            <a:fld id="{8BF69B32-8990-4E61-80B1-A5FA0D1B9B55}" type="slidenum">
              <a:rPr lang="en-US" smtClean="0"/>
              <a:pPr/>
              <a:t>71</a:t>
            </a:fld>
            <a:endParaRPr lang="en-US" dirty="0"/>
          </a:p>
        </p:txBody>
      </p:sp>
    </p:spTree>
    <p:extLst>
      <p:ext uri="{BB962C8B-B14F-4D97-AF65-F5344CB8AC3E}">
        <p14:creationId xmlns:p14="http://schemas.microsoft.com/office/powerpoint/2010/main" val="187091448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marL="109728" indent="0">
              <a:buNone/>
            </a:pPr>
            <a:r>
              <a:rPr lang="en-US" dirty="0"/>
              <a:t>(13) giving intentional false sworn testimony or perjury in court or in connection with discovery in a court proceeding or in any communication to the board or any other federal or state regulatory or licensing body;</a:t>
            </a:r>
          </a:p>
          <a:p>
            <a:pPr marL="109728" indent="0">
              <a:buNone/>
            </a:pPr>
            <a:r>
              <a:rPr lang="en-US" dirty="0"/>
              <a:t>   (14) threats of bodily harm or retribution to a client;</a:t>
            </a:r>
          </a:p>
          <a:p>
            <a:pPr marL="109728" indent="0">
              <a:buNone/>
            </a:pPr>
            <a:r>
              <a:rPr lang="en-US" dirty="0"/>
              <a:t>   (15) public allegations of a lack of mental capacity of a client which cannot be supported in fact;</a:t>
            </a:r>
          </a:p>
          <a:p>
            <a:pPr marL="109728" indent="0">
              <a:buNone/>
            </a:pPr>
            <a:r>
              <a:rPr lang="en-US" dirty="0"/>
              <a:t>   (16) voluntarily disclosing information communicated to the person by an employer, past or present, or through the person's employment in connection with accounting services rendered to the employer, except:</a:t>
            </a:r>
          </a:p>
        </p:txBody>
      </p:sp>
      <p:sp>
        <p:nvSpPr>
          <p:cNvPr id="3" name="Title 2"/>
          <p:cNvSpPr>
            <a:spLocks noGrp="1"/>
          </p:cNvSpPr>
          <p:nvPr>
            <p:ph type="title"/>
          </p:nvPr>
        </p:nvSpPr>
        <p:spPr/>
        <p:txBody>
          <a:bodyPr>
            <a:normAutofit fontScale="90000"/>
          </a:bodyPr>
          <a:lstStyle/>
          <a:p>
            <a:pPr algn="ctr"/>
            <a:r>
              <a:rPr lang="en-US" dirty="0"/>
              <a:t>Discreditable Acts </a:t>
            </a:r>
            <a:br>
              <a:rPr lang="en-US" dirty="0"/>
            </a:br>
            <a:r>
              <a:rPr lang="en-US" dirty="0"/>
              <a:t>(Rule §501.90)</a:t>
            </a:r>
          </a:p>
        </p:txBody>
      </p:sp>
      <p:sp>
        <p:nvSpPr>
          <p:cNvPr id="4" name="Slide Number Placeholder 3"/>
          <p:cNvSpPr>
            <a:spLocks noGrp="1"/>
          </p:cNvSpPr>
          <p:nvPr>
            <p:ph type="sldNum" sz="quarter" idx="12"/>
          </p:nvPr>
        </p:nvSpPr>
        <p:spPr/>
        <p:txBody>
          <a:bodyPr/>
          <a:lstStyle/>
          <a:p>
            <a:fld id="{8BF69B32-8990-4E61-80B1-A5FA0D1B9B55}" type="slidenum">
              <a:rPr lang="en-US" smtClean="0"/>
              <a:pPr/>
              <a:t>72</a:t>
            </a:fld>
            <a:endParaRPr lang="en-US" dirty="0"/>
          </a:p>
        </p:txBody>
      </p:sp>
    </p:spTree>
    <p:extLst>
      <p:ext uri="{BB962C8B-B14F-4D97-AF65-F5344CB8AC3E}">
        <p14:creationId xmlns:p14="http://schemas.microsoft.com/office/powerpoint/2010/main" val="3621546893"/>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marL="109728" indent="0">
              <a:buNone/>
            </a:pPr>
            <a:r>
              <a:rPr lang="en-US" dirty="0"/>
              <a:t> (A) by permission of the employer;</a:t>
            </a:r>
          </a:p>
          <a:p>
            <a:pPr marL="109728" indent="0">
              <a:buNone/>
            </a:pPr>
            <a:r>
              <a:rPr lang="en-US" dirty="0"/>
              <a:t>     (B) pursuant to the Government Code, Chapter 554 (commonly referred to as the "Whistle Blowers Act");</a:t>
            </a:r>
          </a:p>
          <a:p>
            <a:pPr marL="109728" indent="0">
              <a:buNone/>
            </a:pPr>
            <a:r>
              <a:rPr lang="en-US" dirty="0"/>
              <a:t>     (C) pursuant to:</a:t>
            </a:r>
          </a:p>
          <a:p>
            <a:pPr marL="109728" indent="0">
              <a:buNone/>
            </a:pPr>
            <a:r>
              <a:rPr lang="en-US" dirty="0"/>
              <a:t>      (</a:t>
            </a:r>
            <a:r>
              <a:rPr lang="en-US" dirty="0"/>
              <a:t>i</a:t>
            </a:r>
            <a:r>
              <a:rPr lang="en-US" dirty="0"/>
              <a:t>) a court order signed by a judge;</a:t>
            </a:r>
          </a:p>
          <a:p>
            <a:pPr marL="109728" indent="0">
              <a:buNone/>
            </a:pPr>
            <a:r>
              <a:rPr lang="en-US" dirty="0"/>
              <a:t>       (ii) a summons under the provisions of:</a:t>
            </a:r>
          </a:p>
          <a:p>
            <a:pPr marL="109728" indent="0">
              <a:buNone/>
            </a:pPr>
            <a:r>
              <a:rPr lang="en-US" dirty="0"/>
              <a:t>        (I) the Internal Revenue Code of 1986 and its subsequent amendments;</a:t>
            </a:r>
          </a:p>
          <a:p>
            <a:pPr marL="109728" indent="0">
              <a:buNone/>
            </a:pPr>
            <a:r>
              <a:rPr lang="en-US" dirty="0"/>
              <a:t>         (II) the Securities Act of 1933 (15 U.S.C. §77a et seq.) and its subsequent amendments; or</a:t>
            </a:r>
          </a:p>
          <a:p>
            <a:pPr marL="109728" indent="0">
              <a:buNone/>
            </a:pPr>
            <a:r>
              <a:rPr lang="en-US" dirty="0"/>
              <a:t>         (III) the Securities Exchange Act of 1934 (15 U.S.C. §78a et seq.) and its subsequent amendments;</a:t>
            </a:r>
          </a:p>
        </p:txBody>
      </p:sp>
      <p:sp>
        <p:nvSpPr>
          <p:cNvPr id="3" name="Title 2"/>
          <p:cNvSpPr>
            <a:spLocks noGrp="1"/>
          </p:cNvSpPr>
          <p:nvPr>
            <p:ph type="title"/>
          </p:nvPr>
        </p:nvSpPr>
        <p:spPr/>
        <p:txBody>
          <a:bodyPr>
            <a:normAutofit fontScale="90000"/>
          </a:bodyPr>
          <a:lstStyle/>
          <a:p>
            <a:pPr algn="ctr"/>
            <a:r>
              <a:rPr lang="en-US" dirty="0"/>
              <a:t>Discreditable Acts </a:t>
            </a:r>
            <a:br>
              <a:rPr lang="en-US" dirty="0"/>
            </a:br>
            <a:r>
              <a:rPr lang="en-US" dirty="0"/>
              <a:t>(Rule §501.90)</a:t>
            </a:r>
          </a:p>
        </p:txBody>
      </p:sp>
      <p:sp>
        <p:nvSpPr>
          <p:cNvPr id="4" name="Slide Number Placeholder 3"/>
          <p:cNvSpPr>
            <a:spLocks noGrp="1"/>
          </p:cNvSpPr>
          <p:nvPr>
            <p:ph type="sldNum" sz="quarter" idx="12"/>
          </p:nvPr>
        </p:nvSpPr>
        <p:spPr/>
        <p:txBody>
          <a:bodyPr/>
          <a:lstStyle/>
          <a:p>
            <a:fld id="{8BF69B32-8990-4E61-80B1-A5FA0D1B9B55}" type="slidenum">
              <a:rPr lang="en-US" smtClean="0"/>
              <a:pPr/>
              <a:t>73</a:t>
            </a:fld>
            <a:endParaRPr lang="en-US" dirty="0"/>
          </a:p>
        </p:txBody>
      </p:sp>
    </p:spTree>
    <p:extLst>
      <p:ext uri="{BB962C8B-B14F-4D97-AF65-F5344CB8AC3E}">
        <p14:creationId xmlns:p14="http://schemas.microsoft.com/office/powerpoint/2010/main" val="396569827"/>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marL="109728" indent="0">
              <a:buNone/>
            </a:pPr>
            <a:r>
              <a:rPr lang="en-US" dirty="0"/>
              <a:t>(iii) a congressional or grand jury subpoena; or</a:t>
            </a:r>
          </a:p>
          <a:p>
            <a:pPr marL="109728" indent="0">
              <a:buNone/>
            </a:pPr>
            <a:r>
              <a:rPr lang="en-US" dirty="0"/>
              <a:t>       (iv) applicable federal laws, federal government regulations, including requirements of the PCAOB;</a:t>
            </a:r>
          </a:p>
          <a:p>
            <a:pPr marL="109728" indent="0">
              <a:buNone/>
            </a:pPr>
            <a:r>
              <a:rPr lang="en-US" dirty="0"/>
              <a:t>     (D) in an investigation or proceeding by the board;</a:t>
            </a:r>
          </a:p>
          <a:p>
            <a:pPr marL="109728" indent="0">
              <a:buNone/>
            </a:pPr>
            <a:r>
              <a:rPr lang="en-US" dirty="0"/>
              <a:t>     (E) in an ethical investigation conducted by a professional organization of CPAs;</a:t>
            </a:r>
          </a:p>
          <a:p>
            <a:pPr marL="109728" indent="0">
              <a:buNone/>
            </a:pPr>
            <a:r>
              <a:rPr lang="en-US" dirty="0"/>
              <a:t>     (F) in the course of a peer review under §901.159 of the Act (relating to Peer Review); or</a:t>
            </a:r>
          </a:p>
          <a:p>
            <a:pPr marL="109728" indent="0">
              <a:buNone/>
            </a:pPr>
            <a:r>
              <a:rPr lang="en-US" dirty="0"/>
              <a:t>     (G) any information that is required to be disclosed by the professional standards for reporting on the examination of a financial statement.</a:t>
            </a:r>
          </a:p>
          <a:p>
            <a:pPr marL="109728" indent="0">
              <a:buNone/>
            </a:pPr>
            <a:r>
              <a:rPr lang="en-US" dirty="0"/>
              <a:t>   (17) breaching the terms of an agreed consent order entered by the board or violating any Board Order.</a:t>
            </a:r>
          </a:p>
        </p:txBody>
      </p:sp>
      <p:sp>
        <p:nvSpPr>
          <p:cNvPr id="3" name="Title 2"/>
          <p:cNvSpPr>
            <a:spLocks noGrp="1"/>
          </p:cNvSpPr>
          <p:nvPr>
            <p:ph type="title"/>
          </p:nvPr>
        </p:nvSpPr>
        <p:spPr/>
        <p:txBody>
          <a:bodyPr>
            <a:normAutofit fontScale="90000"/>
          </a:bodyPr>
          <a:lstStyle/>
          <a:p>
            <a:pPr algn="ctr"/>
            <a:r>
              <a:rPr lang="en-US" dirty="0"/>
              <a:t>Discreditable Acts </a:t>
            </a:r>
            <a:br>
              <a:rPr lang="en-US" dirty="0"/>
            </a:br>
            <a:r>
              <a:rPr lang="en-US" dirty="0"/>
              <a:t>(Rule §501.90)</a:t>
            </a:r>
          </a:p>
        </p:txBody>
      </p:sp>
      <p:sp>
        <p:nvSpPr>
          <p:cNvPr id="4" name="Slide Number Placeholder 3"/>
          <p:cNvSpPr>
            <a:spLocks noGrp="1"/>
          </p:cNvSpPr>
          <p:nvPr>
            <p:ph type="sldNum" sz="quarter" idx="12"/>
          </p:nvPr>
        </p:nvSpPr>
        <p:spPr/>
        <p:txBody>
          <a:bodyPr/>
          <a:lstStyle/>
          <a:p>
            <a:fld id="{8BF69B32-8990-4E61-80B1-A5FA0D1B9B55}" type="slidenum">
              <a:rPr lang="en-US" smtClean="0"/>
              <a:pPr/>
              <a:t>74</a:t>
            </a:fld>
            <a:endParaRPr lang="en-US" dirty="0"/>
          </a:p>
        </p:txBody>
      </p:sp>
    </p:spTree>
    <p:extLst>
      <p:ext uri="{BB962C8B-B14F-4D97-AF65-F5344CB8AC3E}">
        <p14:creationId xmlns:p14="http://schemas.microsoft.com/office/powerpoint/2010/main" val="1993863923"/>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marL="109728" indent="0">
              <a:buNone/>
            </a:pPr>
            <a:r>
              <a:rPr lang="en-US" dirty="0"/>
              <a:t>(18) Interpretive Comment: The board has found in §519.7 of this title (relating to Misdemeanors that Subject a Licensee or Certificate Holder to Discipline by the Board) and §525.1 of this title (relating to Applications for the Uniform CPA Examination, Issuance of the CPA Certificate, or a License) that any crime of moral turpitude directly relates to the practice of public accountancy. A crime of moral turpitude is defined in this chapter as a crime involving grave infringement of the moral sentiment of the community. The board has found in §519.7 of this title that any crime involving alcohol abuse or controlled substances directly relates to the practice of public accountancy.</a:t>
            </a:r>
          </a:p>
        </p:txBody>
      </p:sp>
      <p:sp>
        <p:nvSpPr>
          <p:cNvPr id="3" name="Title 2"/>
          <p:cNvSpPr>
            <a:spLocks noGrp="1"/>
          </p:cNvSpPr>
          <p:nvPr>
            <p:ph type="title"/>
          </p:nvPr>
        </p:nvSpPr>
        <p:spPr/>
        <p:txBody>
          <a:bodyPr>
            <a:normAutofit fontScale="90000"/>
          </a:bodyPr>
          <a:lstStyle/>
          <a:p>
            <a:pPr algn="ctr"/>
            <a:r>
              <a:rPr lang="en-US" dirty="0"/>
              <a:t>Discreditable Acts </a:t>
            </a:r>
            <a:br>
              <a:rPr lang="en-US" dirty="0"/>
            </a:br>
            <a:r>
              <a:rPr lang="en-US" dirty="0"/>
              <a:t>(Rule §501.90)</a:t>
            </a:r>
          </a:p>
        </p:txBody>
      </p:sp>
      <p:sp>
        <p:nvSpPr>
          <p:cNvPr id="4" name="Slide Number Placeholder 3"/>
          <p:cNvSpPr>
            <a:spLocks noGrp="1"/>
          </p:cNvSpPr>
          <p:nvPr>
            <p:ph type="sldNum" sz="quarter" idx="12"/>
          </p:nvPr>
        </p:nvSpPr>
        <p:spPr/>
        <p:txBody>
          <a:bodyPr/>
          <a:lstStyle/>
          <a:p>
            <a:fld id="{8BF69B32-8990-4E61-80B1-A5FA0D1B9B55}" type="slidenum">
              <a:rPr lang="en-US" smtClean="0"/>
              <a:pPr/>
              <a:t>75</a:t>
            </a:fld>
            <a:endParaRPr lang="en-US" dirty="0"/>
          </a:p>
        </p:txBody>
      </p:sp>
    </p:spTree>
    <p:extLst>
      <p:ext uri="{BB962C8B-B14F-4D97-AF65-F5344CB8AC3E}">
        <p14:creationId xmlns:p14="http://schemas.microsoft.com/office/powerpoint/2010/main" val="1159826952"/>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dirty="0"/>
              <a:t>(a) A licensee or certificate holder shall report in writing to the board the occurrence of any of the following events within 30 days of the date the licensee or certificate holder has knowledge of these events: </a:t>
            </a:r>
          </a:p>
          <a:p>
            <a:pPr marL="109728" indent="0">
              <a:buNone/>
            </a:pPr>
            <a:r>
              <a:rPr lang="en-US" dirty="0"/>
              <a:t>  (1) the conviction or imposition of deferred adjudication of the licensee or certificate holder of any of the following: </a:t>
            </a:r>
          </a:p>
          <a:p>
            <a:pPr marL="109728" indent="0">
              <a:buNone/>
            </a:pPr>
            <a:r>
              <a:rPr lang="en-US" dirty="0"/>
              <a:t>    (A) a felony; </a:t>
            </a:r>
          </a:p>
          <a:p>
            <a:pPr marL="109728" indent="0">
              <a:buNone/>
            </a:pPr>
            <a:r>
              <a:rPr lang="en-US" dirty="0"/>
              <a:t>     (B) a crime of moral turpitude; </a:t>
            </a:r>
          </a:p>
        </p:txBody>
      </p:sp>
      <p:sp>
        <p:nvSpPr>
          <p:cNvPr id="3" name="Title 2"/>
          <p:cNvSpPr>
            <a:spLocks noGrp="1"/>
          </p:cNvSpPr>
          <p:nvPr>
            <p:ph type="title"/>
          </p:nvPr>
        </p:nvSpPr>
        <p:spPr/>
        <p:txBody>
          <a:bodyPr>
            <a:normAutofit fontScale="90000"/>
          </a:bodyPr>
          <a:lstStyle/>
          <a:p>
            <a:pPr algn="ctr"/>
            <a:r>
              <a:rPr lang="en-US" dirty="0" smtClean="0"/>
              <a:t>Reportable Events</a:t>
            </a:r>
            <a:br>
              <a:rPr lang="en-US" dirty="0" smtClean="0"/>
            </a:br>
            <a:r>
              <a:rPr lang="en-US" dirty="0"/>
              <a:t>(Rule §</a:t>
            </a:r>
            <a:r>
              <a:rPr lang="en-US" dirty="0" smtClean="0"/>
              <a:t>501.91)</a:t>
            </a:r>
            <a:endParaRPr lang="en-US" dirty="0"/>
          </a:p>
        </p:txBody>
      </p:sp>
      <p:sp>
        <p:nvSpPr>
          <p:cNvPr id="4" name="Slide Number Placeholder 3"/>
          <p:cNvSpPr>
            <a:spLocks noGrp="1"/>
          </p:cNvSpPr>
          <p:nvPr>
            <p:ph type="sldNum" sz="quarter" idx="12"/>
          </p:nvPr>
        </p:nvSpPr>
        <p:spPr/>
        <p:txBody>
          <a:bodyPr/>
          <a:lstStyle/>
          <a:p>
            <a:fld id="{8BF69B32-8990-4E61-80B1-A5FA0D1B9B55}" type="slidenum">
              <a:rPr lang="en-US" smtClean="0"/>
              <a:pPr/>
              <a:t>76</a:t>
            </a:fld>
            <a:endParaRPr lang="en-US" dirty="0"/>
          </a:p>
        </p:txBody>
      </p:sp>
    </p:spTree>
    <p:extLst>
      <p:ext uri="{BB962C8B-B14F-4D97-AF65-F5344CB8AC3E}">
        <p14:creationId xmlns:p14="http://schemas.microsoft.com/office/powerpoint/2010/main" val="1690077501"/>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109728" indent="0">
              <a:buNone/>
            </a:pPr>
            <a:r>
              <a:rPr lang="en-US" dirty="0"/>
              <a:t> (C) any crime of which fraud or dishonesty is an element or that involves alcohol abuse or controlled substances; and </a:t>
            </a:r>
          </a:p>
          <a:p>
            <a:pPr marL="109728" indent="0">
              <a:buNone/>
            </a:pPr>
            <a:r>
              <a:rPr lang="en-US" dirty="0"/>
              <a:t>     (D) any crime related to the qualifications, functions, or duties of a public accountant or CPA, or to acts or activities in the course and scope of the practice of public accountancy or as a fiduciary; </a:t>
            </a:r>
          </a:p>
          <a:p>
            <a:pPr marL="109728" indent="0">
              <a:buNone/>
            </a:pPr>
            <a:r>
              <a:rPr lang="en-US" dirty="0"/>
              <a:t>   (2) the cancellation, revocation, or suspension of a certificate, other authority to practice, or refusal to renew a certificate or other authority to practice as a CPA or a public accountant, by any state, foreign country or other jurisdiction; </a:t>
            </a:r>
          </a:p>
        </p:txBody>
      </p:sp>
      <p:sp>
        <p:nvSpPr>
          <p:cNvPr id="3" name="Title 2"/>
          <p:cNvSpPr>
            <a:spLocks noGrp="1"/>
          </p:cNvSpPr>
          <p:nvPr>
            <p:ph type="title"/>
          </p:nvPr>
        </p:nvSpPr>
        <p:spPr/>
        <p:txBody>
          <a:bodyPr>
            <a:normAutofit fontScale="90000"/>
          </a:bodyPr>
          <a:lstStyle/>
          <a:p>
            <a:pPr algn="ctr"/>
            <a:r>
              <a:rPr lang="en-US" dirty="0"/>
              <a:t>Reportable Events</a:t>
            </a:r>
            <a:br>
              <a:rPr lang="en-US" dirty="0"/>
            </a:br>
            <a:r>
              <a:rPr lang="en-US" dirty="0"/>
              <a:t>(Rule §501.91)</a:t>
            </a:r>
          </a:p>
        </p:txBody>
      </p:sp>
      <p:sp>
        <p:nvSpPr>
          <p:cNvPr id="4" name="Slide Number Placeholder 3"/>
          <p:cNvSpPr>
            <a:spLocks noGrp="1"/>
          </p:cNvSpPr>
          <p:nvPr>
            <p:ph type="sldNum" sz="quarter" idx="12"/>
          </p:nvPr>
        </p:nvSpPr>
        <p:spPr/>
        <p:txBody>
          <a:bodyPr/>
          <a:lstStyle/>
          <a:p>
            <a:fld id="{8BF69B32-8990-4E61-80B1-A5FA0D1B9B55}" type="slidenum">
              <a:rPr lang="en-US" smtClean="0"/>
              <a:pPr/>
              <a:t>77</a:t>
            </a:fld>
            <a:endParaRPr lang="en-US" dirty="0"/>
          </a:p>
        </p:txBody>
      </p:sp>
    </p:spTree>
    <p:extLst>
      <p:ext uri="{BB962C8B-B14F-4D97-AF65-F5344CB8AC3E}">
        <p14:creationId xmlns:p14="http://schemas.microsoft.com/office/powerpoint/2010/main" val="1861804042"/>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109728" indent="0">
              <a:buNone/>
            </a:pPr>
            <a:r>
              <a:rPr lang="en-US" dirty="0" smtClean="0"/>
              <a:t>(3</a:t>
            </a:r>
            <a:r>
              <a:rPr lang="en-US" dirty="0"/>
              <a:t>) the cancellation, revocation, or suspension of the right to practice as a CPA or a public accountant before any governmental body or agency or other licensing agency; </a:t>
            </a:r>
          </a:p>
          <a:p>
            <a:pPr marL="109728" indent="0">
              <a:buNone/>
            </a:pPr>
            <a:r>
              <a:rPr lang="en-US" dirty="0"/>
              <a:t>   (4) an </a:t>
            </a:r>
            <a:r>
              <a:rPr lang="en-US" dirty="0"/>
              <a:t>unappealable</a:t>
            </a:r>
            <a:r>
              <a:rPr lang="en-US" dirty="0"/>
              <a:t> adverse finding in any state or federal court or an agreed settlement in a civil action against the licensee or certificate holder concerning professional accounting services or professional accounting work or a finding of a breach of fiduciary duty, fraud or misappropriation; or </a:t>
            </a:r>
          </a:p>
          <a:p>
            <a:pPr marL="109728" indent="0">
              <a:buNone/>
            </a:pPr>
            <a:r>
              <a:rPr lang="en-US" dirty="0"/>
              <a:t>   (5) the loss of a professional license from another state or federal regulatory agency such as an insurance license or a securities license, resulting from an </a:t>
            </a:r>
            <a:r>
              <a:rPr lang="en-US" dirty="0"/>
              <a:t>unappealable</a:t>
            </a:r>
            <a:r>
              <a:rPr lang="en-US" dirty="0"/>
              <a:t> adverse finding. </a:t>
            </a:r>
          </a:p>
        </p:txBody>
      </p:sp>
      <p:sp>
        <p:nvSpPr>
          <p:cNvPr id="3" name="Title 2"/>
          <p:cNvSpPr>
            <a:spLocks noGrp="1"/>
          </p:cNvSpPr>
          <p:nvPr>
            <p:ph type="title"/>
          </p:nvPr>
        </p:nvSpPr>
        <p:spPr/>
        <p:txBody>
          <a:bodyPr>
            <a:normAutofit fontScale="90000"/>
          </a:bodyPr>
          <a:lstStyle/>
          <a:p>
            <a:pPr algn="ctr"/>
            <a:r>
              <a:rPr lang="en-US" dirty="0"/>
              <a:t>Reportable Events</a:t>
            </a:r>
            <a:br>
              <a:rPr lang="en-US" dirty="0"/>
            </a:br>
            <a:r>
              <a:rPr lang="en-US" dirty="0"/>
              <a:t>(Rule §501.91)</a:t>
            </a:r>
          </a:p>
        </p:txBody>
      </p:sp>
      <p:sp>
        <p:nvSpPr>
          <p:cNvPr id="4" name="Slide Number Placeholder 3"/>
          <p:cNvSpPr>
            <a:spLocks noGrp="1"/>
          </p:cNvSpPr>
          <p:nvPr>
            <p:ph type="sldNum" sz="quarter" idx="12"/>
          </p:nvPr>
        </p:nvSpPr>
        <p:spPr/>
        <p:txBody>
          <a:bodyPr/>
          <a:lstStyle/>
          <a:p>
            <a:fld id="{8BF69B32-8990-4E61-80B1-A5FA0D1B9B55}" type="slidenum">
              <a:rPr lang="en-US" smtClean="0"/>
              <a:pPr/>
              <a:t>78</a:t>
            </a:fld>
            <a:endParaRPr lang="en-US" dirty="0"/>
          </a:p>
        </p:txBody>
      </p:sp>
    </p:spTree>
    <p:extLst>
      <p:ext uri="{BB962C8B-B14F-4D97-AF65-F5344CB8AC3E}">
        <p14:creationId xmlns:p14="http://schemas.microsoft.com/office/powerpoint/2010/main" val="1278366845"/>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109728" indent="0">
              <a:buNone/>
            </a:pPr>
            <a:r>
              <a:rPr lang="en-US" dirty="0"/>
              <a:t>(b) The report required by subsection (a) of this section shall be signed by the licensee or certificate holder and shall set forth the facts which constitute the reportable event. If the reportable event involves the action of an administrative agency or court, then the report shall set forth the title of the matter, court or agency name, docket number, and dates of occurrence of the reportable event. </a:t>
            </a:r>
          </a:p>
          <a:p>
            <a:pPr marL="109728" indent="0">
              <a:buNone/>
            </a:pPr>
            <a:r>
              <a:rPr lang="en-US" dirty="0"/>
              <a:t> (c) Nothing in this section imposes a duty upon any licensee or certificate holder to report to the board the occurrence of any of the events set forth in subsection (a) of this section either by or against any other licensee or certificate holder. </a:t>
            </a:r>
          </a:p>
        </p:txBody>
      </p:sp>
      <p:sp>
        <p:nvSpPr>
          <p:cNvPr id="3" name="Title 2"/>
          <p:cNvSpPr>
            <a:spLocks noGrp="1"/>
          </p:cNvSpPr>
          <p:nvPr>
            <p:ph type="title"/>
          </p:nvPr>
        </p:nvSpPr>
        <p:spPr/>
        <p:txBody>
          <a:bodyPr>
            <a:normAutofit fontScale="90000"/>
          </a:bodyPr>
          <a:lstStyle/>
          <a:p>
            <a:pPr algn="ctr"/>
            <a:r>
              <a:rPr lang="en-US" dirty="0"/>
              <a:t>Reportable Events</a:t>
            </a:r>
            <a:br>
              <a:rPr lang="en-US" dirty="0"/>
            </a:br>
            <a:r>
              <a:rPr lang="en-US" dirty="0"/>
              <a:t>(Rule §501.91)</a:t>
            </a:r>
          </a:p>
        </p:txBody>
      </p:sp>
      <p:sp>
        <p:nvSpPr>
          <p:cNvPr id="4" name="Slide Number Placeholder 3"/>
          <p:cNvSpPr>
            <a:spLocks noGrp="1"/>
          </p:cNvSpPr>
          <p:nvPr>
            <p:ph type="sldNum" sz="quarter" idx="12"/>
          </p:nvPr>
        </p:nvSpPr>
        <p:spPr/>
        <p:txBody>
          <a:bodyPr/>
          <a:lstStyle/>
          <a:p>
            <a:fld id="{8BF69B32-8990-4E61-80B1-A5FA0D1B9B55}" type="slidenum">
              <a:rPr lang="en-US" smtClean="0"/>
              <a:pPr/>
              <a:t>79</a:t>
            </a:fld>
            <a:endParaRPr lang="en-US" dirty="0"/>
          </a:p>
        </p:txBody>
      </p:sp>
    </p:spTree>
    <p:extLst>
      <p:ext uri="{BB962C8B-B14F-4D97-AF65-F5344CB8AC3E}">
        <p14:creationId xmlns:p14="http://schemas.microsoft.com/office/powerpoint/2010/main" val="15727522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Have the courage to say no. Have the courage to face the truth. Do the right thing because it is right. These are the keys to living your life with integrity.</a:t>
            </a:r>
          </a:p>
          <a:p>
            <a:pPr marL="109728" indent="0">
              <a:buNone/>
            </a:pPr>
            <a:r>
              <a:rPr lang="en-US" sz="1600" i="1" dirty="0" smtClean="0"/>
              <a:t>	W. Clement Stone (1902-2002) as cited by </a:t>
            </a:r>
            <a:r>
              <a:rPr lang="en-US" sz="1600" i="1" dirty="0" smtClean="0"/>
              <a:t>Mintz</a:t>
            </a:r>
            <a:r>
              <a:rPr lang="en-US" sz="1600" i="1" dirty="0" smtClean="0"/>
              <a:t> and Morris, Ethical 	Obligations and decision Making in Accounting (2008).</a:t>
            </a:r>
            <a:endParaRPr lang="en-US" sz="1600" i="1" dirty="0"/>
          </a:p>
        </p:txBody>
      </p:sp>
      <p:sp>
        <p:nvSpPr>
          <p:cNvPr id="3" name="Title 2"/>
          <p:cNvSpPr>
            <a:spLocks noGrp="1"/>
          </p:cNvSpPr>
          <p:nvPr>
            <p:ph type="title"/>
          </p:nvPr>
        </p:nvSpPr>
        <p:spPr/>
        <p:txBody>
          <a:bodyPr/>
          <a:lstStyle/>
          <a:p>
            <a:endParaRPr lang="en-US" dirty="0"/>
          </a:p>
        </p:txBody>
      </p:sp>
      <p:sp>
        <p:nvSpPr>
          <p:cNvPr id="4" name="Slide Number Placeholder 3"/>
          <p:cNvSpPr>
            <a:spLocks noGrp="1"/>
          </p:cNvSpPr>
          <p:nvPr>
            <p:ph type="sldNum" sz="quarter" idx="12"/>
          </p:nvPr>
        </p:nvSpPr>
        <p:spPr/>
        <p:txBody>
          <a:bodyPr/>
          <a:lstStyle/>
          <a:p>
            <a:fld id="{8BF69B32-8990-4E61-80B1-A5FA0D1B9B55}" type="slidenum">
              <a:rPr lang="en-US" smtClean="0"/>
              <a:pPr/>
              <a:t>8</a:t>
            </a:fld>
            <a:endParaRPr lang="en-US" dirty="0"/>
          </a:p>
        </p:txBody>
      </p:sp>
    </p:spTree>
    <p:extLst>
      <p:ext uri="{BB962C8B-B14F-4D97-AF65-F5344CB8AC3E}">
        <p14:creationId xmlns:p14="http://schemas.microsoft.com/office/powerpoint/2010/main" val="1820649789"/>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109728" indent="0">
              <a:buNone/>
            </a:pPr>
            <a:r>
              <a:rPr lang="en-US" dirty="0"/>
              <a:t>(d) As used in this section, a conviction includes the initial plea, verdict, or finding of guilt, plea of no contest, or pronouncement of sentence by a trial court even though that conviction may not be final or sentence may not be actually imposed until all appeals are exhausted. </a:t>
            </a:r>
          </a:p>
          <a:p>
            <a:pPr marL="109728" indent="0">
              <a:buNone/>
            </a:pPr>
            <a:r>
              <a:rPr lang="en-US" dirty="0"/>
              <a:t> (e) Interpretive Comment: A crime of moral turpitude is defined in this chapter as a crime involving grave infringement of the moral sentiment of the community and further defined in §501.90(18) and §519.7 of this title (relating to Discreditable Acts and Misdemeanors that Subject a Certificate or Registration Holder to Discipline by the Board). </a:t>
            </a:r>
          </a:p>
        </p:txBody>
      </p:sp>
      <p:sp>
        <p:nvSpPr>
          <p:cNvPr id="3" name="Title 2"/>
          <p:cNvSpPr>
            <a:spLocks noGrp="1"/>
          </p:cNvSpPr>
          <p:nvPr>
            <p:ph type="title"/>
          </p:nvPr>
        </p:nvSpPr>
        <p:spPr/>
        <p:txBody>
          <a:bodyPr>
            <a:normAutofit fontScale="90000"/>
          </a:bodyPr>
          <a:lstStyle/>
          <a:p>
            <a:pPr algn="ctr"/>
            <a:r>
              <a:rPr lang="en-US" dirty="0"/>
              <a:t>Reportable Events</a:t>
            </a:r>
            <a:br>
              <a:rPr lang="en-US" dirty="0"/>
            </a:br>
            <a:r>
              <a:rPr lang="en-US" dirty="0"/>
              <a:t>(Rule §501.91)</a:t>
            </a:r>
          </a:p>
        </p:txBody>
      </p:sp>
      <p:sp>
        <p:nvSpPr>
          <p:cNvPr id="4" name="Slide Number Placeholder 3"/>
          <p:cNvSpPr>
            <a:spLocks noGrp="1"/>
          </p:cNvSpPr>
          <p:nvPr>
            <p:ph type="sldNum" sz="quarter" idx="12"/>
          </p:nvPr>
        </p:nvSpPr>
        <p:spPr/>
        <p:txBody>
          <a:bodyPr/>
          <a:lstStyle/>
          <a:p>
            <a:fld id="{8BF69B32-8990-4E61-80B1-A5FA0D1B9B55}" type="slidenum">
              <a:rPr lang="en-US" smtClean="0"/>
              <a:pPr/>
              <a:t>80</a:t>
            </a:fld>
            <a:endParaRPr lang="en-US" dirty="0"/>
          </a:p>
        </p:txBody>
      </p:sp>
    </p:spTree>
    <p:extLst>
      <p:ext uri="{BB962C8B-B14F-4D97-AF65-F5344CB8AC3E}">
        <p14:creationId xmlns:p14="http://schemas.microsoft.com/office/powerpoint/2010/main" val="3473177067"/>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109728" indent="0">
              <a:buNone/>
            </a:pPr>
            <a:r>
              <a:rPr lang="en-US" dirty="0"/>
              <a:t>A person who, in writing to the board, accuses another person of violating the rules of the board shall assist the board in any investigation and/or prosecution resulting from the written accusation. Failure to do so, such as not appearing to testify at a hearing or to produce requested documents necessary to the investigation or prosecution, without good cause, is a violation of this rule. A person who makes a complaint against another person that is groundless and brought in bad faith, for the purpose of harassment, or for any other improper purpose shall be in violation of this rule. </a:t>
            </a:r>
          </a:p>
        </p:txBody>
      </p:sp>
      <p:sp>
        <p:nvSpPr>
          <p:cNvPr id="3" name="Title 2"/>
          <p:cNvSpPr>
            <a:spLocks noGrp="1"/>
          </p:cNvSpPr>
          <p:nvPr>
            <p:ph type="title"/>
          </p:nvPr>
        </p:nvSpPr>
        <p:spPr/>
        <p:txBody>
          <a:bodyPr>
            <a:normAutofit fontScale="90000"/>
          </a:bodyPr>
          <a:lstStyle/>
          <a:p>
            <a:pPr algn="ctr"/>
            <a:r>
              <a:rPr lang="en-US" dirty="0" smtClean="0"/>
              <a:t>Frivolous Complaints</a:t>
            </a:r>
            <a:r>
              <a:rPr lang="en-US" dirty="0"/>
              <a:t/>
            </a:r>
            <a:br>
              <a:rPr lang="en-US" dirty="0"/>
            </a:br>
            <a:r>
              <a:rPr lang="en-US" dirty="0"/>
              <a:t>(Rule §</a:t>
            </a:r>
            <a:r>
              <a:rPr lang="en-US" dirty="0" smtClean="0"/>
              <a:t>501.92)</a:t>
            </a:r>
            <a:endParaRPr lang="en-US" dirty="0"/>
          </a:p>
        </p:txBody>
      </p:sp>
      <p:sp>
        <p:nvSpPr>
          <p:cNvPr id="4" name="Slide Number Placeholder 3"/>
          <p:cNvSpPr>
            <a:spLocks noGrp="1"/>
          </p:cNvSpPr>
          <p:nvPr>
            <p:ph type="sldNum" sz="quarter" idx="12"/>
          </p:nvPr>
        </p:nvSpPr>
        <p:spPr/>
        <p:txBody>
          <a:bodyPr/>
          <a:lstStyle/>
          <a:p>
            <a:fld id="{8BF69B32-8990-4E61-80B1-A5FA0D1B9B55}" type="slidenum">
              <a:rPr lang="en-US" smtClean="0"/>
              <a:pPr/>
              <a:t>81</a:t>
            </a:fld>
            <a:endParaRPr lang="en-US" dirty="0"/>
          </a:p>
        </p:txBody>
      </p:sp>
    </p:spTree>
    <p:extLst>
      <p:ext uri="{BB962C8B-B14F-4D97-AF65-F5344CB8AC3E}">
        <p14:creationId xmlns:p14="http://schemas.microsoft.com/office/powerpoint/2010/main" val="2957923943"/>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109728" indent="0">
              <a:buNone/>
            </a:pPr>
            <a:r>
              <a:rPr lang="en-US" dirty="0"/>
              <a:t>(a) A person shall substantively respond in writing, within 30 days, to any communication from the board requesting a response. The board may specify a shorter time for response in the communication when circumstances so require. The time to respond shall commence on the date the communication was mailed, delivered to a courier or delivery service, faxed or e-mailed to the last address, facsimile number, or e-mail address furnished to the board by the applicant or person. </a:t>
            </a:r>
          </a:p>
        </p:txBody>
      </p:sp>
      <p:sp>
        <p:nvSpPr>
          <p:cNvPr id="3" name="Title 2"/>
          <p:cNvSpPr>
            <a:spLocks noGrp="1"/>
          </p:cNvSpPr>
          <p:nvPr>
            <p:ph type="title"/>
          </p:nvPr>
        </p:nvSpPr>
        <p:spPr/>
        <p:txBody>
          <a:bodyPr>
            <a:normAutofit fontScale="90000"/>
          </a:bodyPr>
          <a:lstStyle/>
          <a:p>
            <a:pPr algn="ctr"/>
            <a:r>
              <a:rPr lang="en-US" dirty="0" smtClean="0"/>
              <a:t>Responses</a:t>
            </a:r>
            <a:br>
              <a:rPr lang="en-US" dirty="0" smtClean="0"/>
            </a:br>
            <a:r>
              <a:rPr lang="en-US" dirty="0"/>
              <a:t>(Rule §</a:t>
            </a:r>
            <a:r>
              <a:rPr lang="en-US" dirty="0" smtClean="0"/>
              <a:t>501.93) </a:t>
            </a:r>
            <a:endParaRPr lang="en-US" dirty="0"/>
          </a:p>
        </p:txBody>
      </p:sp>
      <p:sp>
        <p:nvSpPr>
          <p:cNvPr id="4" name="Slide Number Placeholder 3"/>
          <p:cNvSpPr>
            <a:spLocks noGrp="1"/>
          </p:cNvSpPr>
          <p:nvPr>
            <p:ph type="sldNum" sz="quarter" idx="12"/>
          </p:nvPr>
        </p:nvSpPr>
        <p:spPr/>
        <p:txBody>
          <a:bodyPr/>
          <a:lstStyle/>
          <a:p>
            <a:fld id="{8BF69B32-8990-4E61-80B1-A5FA0D1B9B55}" type="slidenum">
              <a:rPr lang="en-US" smtClean="0"/>
              <a:pPr/>
              <a:t>82</a:t>
            </a:fld>
            <a:endParaRPr lang="en-US" dirty="0"/>
          </a:p>
        </p:txBody>
      </p:sp>
    </p:spTree>
    <p:extLst>
      <p:ext uri="{BB962C8B-B14F-4D97-AF65-F5344CB8AC3E}">
        <p14:creationId xmlns:p14="http://schemas.microsoft.com/office/powerpoint/2010/main" val="4173926781"/>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109728" indent="0">
              <a:buNone/>
            </a:pPr>
            <a:r>
              <a:rPr lang="en-US" dirty="0"/>
              <a:t>(b) A person shall provide copies of documentation and/or work papers, within 30 days, in response to the board's request at no expense to the board. The board may specify a shorter time for response in the communication when circumstances so require. The time to respond shall commence on the date the request was mailed, delivered to a courier or delivery service, faxed or e-mailed to the last address, facsimile number or e-mail address furnished to the board by a person. A person may comply with this subsection by providing the board with original records for the board to duplicate. In such a circumstance, upon request the board will provide an affidavit from the custodian of records documenting custody and control of the records. </a:t>
            </a:r>
          </a:p>
        </p:txBody>
      </p:sp>
      <p:sp>
        <p:nvSpPr>
          <p:cNvPr id="3" name="Title 2"/>
          <p:cNvSpPr>
            <a:spLocks noGrp="1"/>
          </p:cNvSpPr>
          <p:nvPr>
            <p:ph type="title"/>
          </p:nvPr>
        </p:nvSpPr>
        <p:spPr/>
        <p:txBody>
          <a:bodyPr>
            <a:normAutofit fontScale="90000"/>
          </a:bodyPr>
          <a:lstStyle/>
          <a:p>
            <a:pPr algn="ctr"/>
            <a:r>
              <a:rPr lang="en-US" dirty="0"/>
              <a:t>Responses</a:t>
            </a:r>
            <a:br>
              <a:rPr lang="en-US" dirty="0"/>
            </a:br>
            <a:r>
              <a:rPr lang="en-US" dirty="0"/>
              <a:t>(Rule §501.93) </a:t>
            </a:r>
          </a:p>
        </p:txBody>
      </p:sp>
      <p:sp>
        <p:nvSpPr>
          <p:cNvPr id="4" name="Slide Number Placeholder 3"/>
          <p:cNvSpPr>
            <a:spLocks noGrp="1"/>
          </p:cNvSpPr>
          <p:nvPr>
            <p:ph type="sldNum" sz="quarter" idx="12"/>
          </p:nvPr>
        </p:nvSpPr>
        <p:spPr/>
        <p:txBody>
          <a:bodyPr/>
          <a:lstStyle/>
          <a:p>
            <a:fld id="{8BF69B32-8990-4E61-80B1-A5FA0D1B9B55}" type="slidenum">
              <a:rPr lang="en-US" smtClean="0"/>
              <a:pPr/>
              <a:t>83</a:t>
            </a:fld>
            <a:endParaRPr lang="en-US" dirty="0"/>
          </a:p>
        </p:txBody>
      </p:sp>
    </p:spTree>
    <p:extLst>
      <p:ext uri="{BB962C8B-B14F-4D97-AF65-F5344CB8AC3E}">
        <p14:creationId xmlns:p14="http://schemas.microsoft.com/office/powerpoint/2010/main" val="3818418292"/>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marL="109728" indent="0">
              <a:buNone/>
            </a:pPr>
            <a:r>
              <a:rPr lang="en-US" dirty="0"/>
              <a:t>(c) Failure to timely respond substantively to written communications, or failure to furnish requested documentation and/or work papers, constitutes conduct indicating lack of fitness to serve the public as a professional accountant. </a:t>
            </a:r>
          </a:p>
          <a:p>
            <a:pPr marL="109728" indent="0">
              <a:buNone/>
            </a:pPr>
            <a:r>
              <a:rPr lang="en-US" dirty="0"/>
              <a:t> (d) Each applicant and each person required to be registered with the board under the Act shall notify the board, either in writing or through the board's website, of any and all changes in either such person's mailing address or telephone number and the effective date thereof within 30 days before or after such effective date. </a:t>
            </a:r>
          </a:p>
          <a:p>
            <a:pPr marL="109728" indent="0">
              <a:buNone/>
            </a:pPr>
            <a:r>
              <a:rPr lang="en-US" dirty="0"/>
              <a:t> (e) Interpretive Comment. This section should be read in conjunction with §519.6 of this title (relating to Subpoenas). </a:t>
            </a:r>
          </a:p>
          <a:p>
            <a:pPr marL="109728" indent="0">
              <a:buNone/>
            </a:pPr>
            <a:r>
              <a:rPr lang="en-US" dirty="0"/>
              <a:t> (f) Interpretive Comment. In this section, the term board includes board staff. </a:t>
            </a:r>
          </a:p>
        </p:txBody>
      </p:sp>
      <p:sp>
        <p:nvSpPr>
          <p:cNvPr id="3" name="Title 2"/>
          <p:cNvSpPr>
            <a:spLocks noGrp="1"/>
          </p:cNvSpPr>
          <p:nvPr>
            <p:ph type="title"/>
          </p:nvPr>
        </p:nvSpPr>
        <p:spPr/>
        <p:txBody>
          <a:bodyPr>
            <a:normAutofit fontScale="90000"/>
          </a:bodyPr>
          <a:lstStyle/>
          <a:p>
            <a:pPr algn="ctr"/>
            <a:r>
              <a:rPr lang="en-US" dirty="0"/>
              <a:t>Responses</a:t>
            </a:r>
            <a:br>
              <a:rPr lang="en-US" dirty="0"/>
            </a:br>
            <a:r>
              <a:rPr lang="en-US" dirty="0"/>
              <a:t>(Rule §501.93) </a:t>
            </a:r>
          </a:p>
        </p:txBody>
      </p:sp>
      <p:sp>
        <p:nvSpPr>
          <p:cNvPr id="4" name="Slide Number Placeholder 3"/>
          <p:cNvSpPr>
            <a:spLocks noGrp="1"/>
          </p:cNvSpPr>
          <p:nvPr>
            <p:ph type="sldNum" sz="quarter" idx="12"/>
          </p:nvPr>
        </p:nvSpPr>
        <p:spPr/>
        <p:txBody>
          <a:bodyPr/>
          <a:lstStyle/>
          <a:p>
            <a:fld id="{8BF69B32-8990-4E61-80B1-A5FA0D1B9B55}" type="slidenum">
              <a:rPr lang="en-US" smtClean="0"/>
              <a:pPr/>
              <a:t>84</a:t>
            </a:fld>
            <a:endParaRPr lang="en-US" dirty="0"/>
          </a:p>
        </p:txBody>
      </p:sp>
    </p:spTree>
    <p:extLst>
      <p:ext uri="{BB962C8B-B14F-4D97-AF65-F5344CB8AC3E}">
        <p14:creationId xmlns:p14="http://schemas.microsoft.com/office/powerpoint/2010/main" val="3665563944"/>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109728" indent="0">
              <a:buNone/>
            </a:pPr>
            <a:r>
              <a:rPr lang="en-US" dirty="0"/>
              <a:t>Each certificate or registration holder shall comply with the mandatory CPE reporting and the mandatory CPE attendance requirements of Chapter 523 of this title (relating to Continuing Professional Education). Once an individual's license has been suspended for three consecutive years by the board for failing to complete the 120 hours of CPE required by §523.112 of this title (relating to Mandatory CPE Attendance), the individual's certificate shall be subject to revocation and may not be reinstated for at least 12 months from the date of the revocation. </a:t>
            </a:r>
          </a:p>
        </p:txBody>
      </p:sp>
      <p:sp>
        <p:nvSpPr>
          <p:cNvPr id="3" name="Title 2"/>
          <p:cNvSpPr>
            <a:spLocks noGrp="1"/>
          </p:cNvSpPr>
          <p:nvPr>
            <p:ph type="title"/>
          </p:nvPr>
        </p:nvSpPr>
        <p:spPr/>
        <p:txBody>
          <a:bodyPr>
            <a:normAutofit fontScale="90000"/>
          </a:bodyPr>
          <a:lstStyle/>
          <a:p>
            <a:pPr algn="ctr"/>
            <a:r>
              <a:rPr lang="en-US" dirty="0" smtClean="0"/>
              <a:t>Mandatory Continuing Professional Education </a:t>
            </a:r>
            <a:r>
              <a:rPr lang="en-US" dirty="0"/>
              <a:t>(Rule §</a:t>
            </a:r>
            <a:r>
              <a:rPr lang="en-US" dirty="0" smtClean="0"/>
              <a:t>501.94) </a:t>
            </a:r>
            <a:endParaRPr lang="en-US" dirty="0"/>
          </a:p>
        </p:txBody>
      </p:sp>
      <p:sp>
        <p:nvSpPr>
          <p:cNvPr id="4" name="Slide Number Placeholder 3"/>
          <p:cNvSpPr>
            <a:spLocks noGrp="1"/>
          </p:cNvSpPr>
          <p:nvPr>
            <p:ph type="sldNum" sz="quarter" idx="12"/>
          </p:nvPr>
        </p:nvSpPr>
        <p:spPr/>
        <p:txBody>
          <a:bodyPr/>
          <a:lstStyle/>
          <a:p>
            <a:fld id="{8BF69B32-8990-4E61-80B1-A5FA0D1B9B55}" type="slidenum">
              <a:rPr lang="en-US" smtClean="0"/>
              <a:pPr/>
              <a:t>85</a:t>
            </a:fld>
            <a:endParaRPr lang="en-US" dirty="0"/>
          </a:p>
        </p:txBody>
      </p:sp>
    </p:spTree>
    <p:extLst>
      <p:ext uri="{BB962C8B-B14F-4D97-AF65-F5344CB8AC3E}">
        <p14:creationId xmlns:p14="http://schemas.microsoft.com/office/powerpoint/2010/main" val="288823875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What went wrong?</a:t>
            </a:r>
          </a:p>
          <a:p>
            <a:r>
              <a:rPr lang="en-US" dirty="0" smtClean="0"/>
              <a:t>What action was taken by the Board against these individuals?</a:t>
            </a:r>
            <a:endParaRPr lang="en-US" dirty="0"/>
          </a:p>
        </p:txBody>
      </p:sp>
      <p:sp>
        <p:nvSpPr>
          <p:cNvPr id="3" name="Slide Number Placeholder 2"/>
          <p:cNvSpPr>
            <a:spLocks noGrp="1"/>
          </p:cNvSpPr>
          <p:nvPr>
            <p:ph type="sldNum" sz="quarter" idx="12"/>
          </p:nvPr>
        </p:nvSpPr>
        <p:spPr/>
        <p:txBody>
          <a:bodyPr/>
          <a:lstStyle/>
          <a:p>
            <a:fld id="{8BF69B32-8990-4E61-80B1-A5FA0D1B9B55}" type="slidenum">
              <a:rPr lang="en-US" smtClean="0"/>
              <a:pPr/>
              <a:t>86</a:t>
            </a:fld>
            <a:endParaRPr lang="en-US" dirty="0"/>
          </a:p>
        </p:txBody>
      </p:sp>
      <p:sp>
        <p:nvSpPr>
          <p:cNvPr id="4" name="Title 3"/>
          <p:cNvSpPr>
            <a:spLocks noGrp="1"/>
          </p:cNvSpPr>
          <p:nvPr>
            <p:ph type="title"/>
          </p:nvPr>
        </p:nvSpPr>
        <p:spPr/>
        <p:txBody>
          <a:bodyPr>
            <a:normAutofit fontScale="90000"/>
          </a:bodyPr>
          <a:lstStyle/>
          <a:p>
            <a:pPr algn="ctr"/>
            <a:r>
              <a:rPr lang="en-US" dirty="0" smtClean="0"/>
              <a:t>Review of Recent Board Actions Involving CPA’s</a:t>
            </a:r>
            <a:endParaRPr lang="en-US" dirty="0"/>
          </a:p>
        </p:txBody>
      </p:sp>
    </p:spTree>
    <p:extLst>
      <p:ext uri="{BB962C8B-B14F-4D97-AF65-F5344CB8AC3E}">
        <p14:creationId xmlns:p14="http://schemas.microsoft.com/office/powerpoint/2010/main" val="3332581184"/>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b="1" dirty="0" smtClean="0"/>
              <a:t>Payment of Administrative Penalties and/or Additional CPE requirements</a:t>
            </a:r>
          </a:p>
          <a:p>
            <a:pPr lvl="1"/>
            <a:r>
              <a:rPr lang="en-US" dirty="0" smtClean="0"/>
              <a:t>“The Public Company Accounting Oversight Board (PCAOB) determined that on December 6, 2010, Respondent delivered hard copy work papers to the PCAOB inspectors, including documents that were improperly created, backdated, and/or added to the hard copy work papers of an audit engagement under review by PCAOB”. </a:t>
            </a:r>
            <a:r>
              <a:rPr lang="en-US" i="1" dirty="0" smtClean="0"/>
              <a:t>(Payment of administrative penalty and costs) </a:t>
            </a:r>
          </a:p>
          <a:p>
            <a:pPr lvl="1"/>
            <a:endParaRPr lang="en-US" dirty="0" smtClean="0"/>
          </a:p>
          <a:p>
            <a:pPr lvl="1"/>
            <a:r>
              <a:rPr lang="en-US" dirty="0" smtClean="0"/>
              <a:t>“Despite the fact that a client provided Respondents with retirement income information in order for Respondents to prepare the client’s tax returns in previous years, Respondents failed to inquire about the absence of that information when the client did not provide it to Respondents for the client’s 2010 return. As a result of the failure to include that information in the 2010 return, the client has to make an additional payment to the Internal Revenue Service”. </a:t>
            </a:r>
            <a:r>
              <a:rPr lang="en-US" i="1" dirty="0" smtClean="0"/>
              <a:t>(Payment of administrative costs)</a:t>
            </a:r>
            <a:endParaRPr lang="en-US" dirty="0" smtClean="0"/>
          </a:p>
          <a:p>
            <a:pPr lvl="1"/>
            <a:endParaRPr lang="en-US" dirty="0" smtClean="0"/>
          </a:p>
        </p:txBody>
      </p:sp>
      <p:sp>
        <p:nvSpPr>
          <p:cNvPr id="3" name="Slide Number Placeholder 2"/>
          <p:cNvSpPr>
            <a:spLocks noGrp="1"/>
          </p:cNvSpPr>
          <p:nvPr>
            <p:ph type="sldNum" sz="quarter" idx="12"/>
          </p:nvPr>
        </p:nvSpPr>
        <p:spPr/>
        <p:txBody>
          <a:bodyPr/>
          <a:lstStyle/>
          <a:p>
            <a:fld id="{8BF69B32-8990-4E61-80B1-A5FA0D1B9B55}" type="slidenum">
              <a:rPr lang="en-US" smtClean="0"/>
              <a:pPr/>
              <a:t>87</a:t>
            </a:fld>
            <a:endParaRPr lang="en-US" dirty="0"/>
          </a:p>
        </p:txBody>
      </p:sp>
      <p:sp>
        <p:nvSpPr>
          <p:cNvPr id="4" name="Title 3"/>
          <p:cNvSpPr>
            <a:spLocks noGrp="1"/>
          </p:cNvSpPr>
          <p:nvPr>
            <p:ph type="title"/>
          </p:nvPr>
        </p:nvSpPr>
        <p:spPr/>
        <p:txBody>
          <a:bodyPr>
            <a:normAutofit/>
          </a:bodyPr>
          <a:lstStyle/>
          <a:p>
            <a:pPr algn="ctr"/>
            <a:r>
              <a:rPr lang="en-US" sz="3700" dirty="0" smtClean="0"/>
              <a:t>Enforcement Actions</a:t>
            </a:r>
            <a:br>
              <a:rPr lang="en-US" sz="3700" dirty="0" smtClean="0"/>
            </a:br>
            <a:r>
              <a:rPr lang="en-US" sz="1800" dirty="0" smtClean="0">
                <a:solidFill>
                  <a:srgbClr val="FF0000"/>
                </a:solidFill>
              </a:rPr>
              <a:t>(Examples to be updated as Board Reports are released) </a:t>
            </a:r>
            <a:endParaRPr lang="en-US" sz="1800" dirty="0">
              <a:solidFill>
                <a:srgbClr val="FF0000"/>
              </a:solidFill>
            </a:endParaRP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b="1" dirty="0" smtClean="0"/>
              <a:t>Probation, Suspension, or Revocation</a:t>
            </a:r>
          </a:p>
          <a:p>
            <a:pPr lvl="1"/>
            <a:r>
              <a:rPr lang="en-US" dirty="0" smtClean="0"/>
              <a:t>“Respondent retained approximately $67,000 of client funds which Respondent used for business purposes”. </a:t>
            </a:r>
            <a:r>
              <a:rPr lang="en-US" i="1" dirty="0" smtClean="0"/>
              <a:t>(Involuntarily surrendered certificate) </a:t>
            </a:r>
          </a:p>
          <a:p>
            <a:pPr lvl="1"/>
            <a:endParaRPr lang="en-US" i="1" dirty="0" smtClean="0"/>
          </a:p>
          <a:p>
            <a:pPr lvl="1"/>
            <a:r>
              <a:rPr lang="en-US" dirty="0" smtClean="0"/>
              <a:t>“The Respondent has entered a plea of two counts of willfully aiding and assisting in the preparation and presentation of U.S. Individual Income Tax Returns that were false or fraudulent”. </a:t>
            </a:r>
            <a:r>
              <a:rPr lang="en-US" i="1" dirty="0" smtClean="0"/>
              <a:t>(Revocation of  certificate and firm license, payment of administrative costs) </a:t>
            </a:r>
          </a:p>
          <a:p>
            <a:pPr lvl="1"/>
            <a:endParaRPr lang="en-US" dirty="0" smtClean="0"/>
          </a:p>
          <a:p>
            <a:pPr lvl="1"/>
            <a:r>
              <a:rPr lang="en-US" dirty="0" smtClean="0"/>
              <a:t> “Respondent was convicted of the third-degree felony offense of DWI 3</a:t>
            </a:r>
            <a:r>
              <a:rPr lang="en-US" baseline="30000" dirty="0" smtClean="0"/>
              <a:t>rd</a:t>
            </a:r>
            <a:r>
              <a:rPr lang="en-US" dirty="0" smtClean="0"/>
              <a:t> or more. In 2012, Respondent performed an audit for </a:t>
            </a:r>
            <a:r>
              <a:rPr lang="en-US" dirty="0" smtClean="0"/>
              <a:t>Charnock</a:t>
            </a:r>
            <a:r>
              <a:rPr lang="en-US" dirty="0" smtClean="0"/>
              <a:t> &amp; Company, Inc. and failed to obtain a pre-issuance review of the audit prior to its issuance”. </a:t>
            </a:r>
            <a:r>
              <a:rPr lang="en-US" i="1" dirty="0" smtClean="0"/>
              <a:t>(5 years probation, payment of administrative penalty and costs)</a:t>
            </a:r>
          </a:p>
          <a:p>
            <a:pPr lvl="1"/>
            <a:endParaRPr lang="en-US" i="1" dirty="0" smtClean="0"/>
          </a:p>
          <a:p>
            <a:pPr lvl="1"/>
            <a:endParaRPr lang="en-US" dirty="0"/>
          </a:p>
        </p:txBody>
      </p:sp>
      <p:sp>
        <p:nvSpPr>
          <p:cNvPr id="3" name="Slide Number Placeholder 2"/>
          <p:cNvSpPr>
            <a:spLocks noGrp="1"/>
          </p:cNvSpPr>
          <p:nvPr>
            <p:ph type="sldNum" sz="quarter" idx="12"/>
          </p:nvPr>
        </p:nvSpPr>
        <p:spPr/>
        <p:txBody>
          <a:bodyPr/>
          <a:lstStyle/>
          <a:p>
            <a:fld id="{8BF69B32-8990-4E61-80B1-A5FA0D1B9B55}" type="slidenum">
              <a:rPr lang="en-US" smtClean="0"/>
              <a:pPr/>
              <a:t>88</a:t>
            </a:fld>
            <a:endParaRPr lang="en-US" dirty="0"/>
          </a:p>
        </p:txBody>
      </p:sp>
      <p:sp>
        <p:nvSpPr>
          <p:cNvPr id="4" name="Title 3"/>
          <p:cNvSpPr>
            <a:spLocks noGrp="1"/>
          </p:cNvSpPr>
          <p:nvPr>
            <p:ph type="title"/>
          </p:nvPr>
        </p:nvSpPr>
        <p:spPr/>
        <p:txBody>
          <a:bodyPr>
            <a:normAutofit/>
          </a:bodyPr>
          <a:lstStyle/>
          <a:p>
            <a:pPr algn="ctr"/>
            <a:r>
              <a:rPr lang="en-US" sz="3700" dirty="0" smtClean="0"/>
              <a:t>Enforcement Actions</a:t>
            </a:r>
            <a:br>
              <a:rPr lang="en-US" sz="3700" dirty="0" smtClean="0"/>
            </a:br>
            <a:r>
              <a:rPr lang="en-US" sz="1800" dirty="0" smtClean="0">
                <a:solidFill>
                  <a:srgbClr val="FF0000"/>
                </a:solidFill>
              </a:rPr>
              <a:t> (Examples to be updated as Board Reports are released) </a:t>
            </a:r>
            <a:endParaRPr lang="en-US" sz="3700" dirty="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smtClean="0"/>
              <a:t>Culture (i.e. mission of the organization)</a:t>
            </a:r>
          </a:p>
          <a:p>
            <a:r>
              <a:rPr lang="en-US" dirty="0" smtClean="0"/>
              <a:t>Concerns regarding integrity of leadership </a:t>
            </a:r>
          </a:p>
          <a:p>
            <a:r>
              <a:rPr lang="en-US" dirty="0" smtClean="0"/>
              <a:t>Education level of management </a:t>
            </a:r>
          </a:p>
          <a:p>
            <a:r>
              <a:rPr lang="en-US" dirty="0" smtClean="0"/>
              <a:t>Lack of licensed CPA’s in the organization </a:t>
            </a:r>
          </a:p>
          <a:p>
            <a:r>
              <a:rPr lang="en-US" dirty="0" smtClean="0"/>
              <a:t>Lack of ethics hotline </a:t>
            </a:r>
          </a:p>
          <a:p>
            <a:r>
              <a:rPr lang="en-US" dirty="0" smtClean="0"/>
              <a:t>High turnover </a:t>
            </a:r>
          </a:p>
          <a:p>
            <a:r>
              <a:rPr lang="en-US" dirty="0" smtClean="0"/>
              <a:t>Lack of accountability for actions</a:t>
            </a:r>
          </a:p>
          <a:p>
            <a:r>
              <a:rPr lang="en-US" dirty="0" smtClean="0"/>
              <a:t>Frequent changes of CPA firms </a:t>
            </a:r>
          </a:p>
          <a:p>
            <a:r>
              <a:rPr lang="en-US" dirty="0" smtClean="0"/>
              <a:t>High stress, high pressure </a:t>
            </a:r>
          </a:p>
          <a:p>
            <a:r>
              <a:rPr lang="en-US" dirty="0" smtClean="0"/>
              <a:t>Questionable internal controls </a:t>
            </a:r>
          </a:p>
          <a:p>
            <a:r>
              <a:rPr lang="en-US" dirty="0" smtClean="0"/>
              <a:t>Excessive complaints and/or lawsuits against the company </a:t>
            </a:r>
          </a:p>
          <a:p>
            <a:r>
              <a:rPr lang="en-US" dirty="0" smtClean="0"/>
              <a:t>In retail, high rates of returns</a:t>
            </a:r>
          </a:p>
          <a:p>
            <a:r>
              <a:rPr lang="en-US" dirty="0" smtClean="0"/>
              <a:t>Financial weakness </a:t>
            </a:r>
          </a:p>
          <a:p>
            <a:r>
              <a:rPr lang="en-US" dirty="0" smtClean="0"/>
              <a:t>Lack of long-term strategic planning </a:t>
            </a:r>
            <a:endParaRPr lang="en-US" dirty="0"/>
          </a:p>
        </p:txBody>
      </p:sp>
      <p:sp>
        <p:nvSpPr>
          <p:cNvPr id="3" name="Slide Number Placeholder 2"/>
          <p:cNvSpPr>
            <a:spLocks noGrp="1"/>
          </p:cNvSpPr>
          <p:nvPr>
            <p:ph type="sldNum" sz="quarter" idx="12"/>
          </p:nvPr>
        </p:nvSpPr>
        <p:spPr/>
        <p:txBody>
          <a:bodyPr/>
          <a:lstStyle/>
          <a:p>
            <a:fld id="{8BF69B32-8990-4E61-80B1-A5FA0D1B9B55}" type="slidenum">
              <a:rPr lang="en-US" smtClean="0"/>
              <a:pPr/>
              <a:t>89</a:t>
            </a:fld>
            <a:endParaRPr lang="en-US" dirty="0"/>
          </a:p>
        </p:txBody>
      </p:sp>
      <p:sp>
        <p:nvSpPr>
          <p:cNvPr id="4" name="Title 3"/>
          <p:cNvSpPr>
            <a:spLocks noGrp="1"/>
          </p:cNvSpPr>
          <p:nvPr>
            <p:ph type="title"/>
          </p:nvPr>
        </p:nvSpPr>
        <p:spPr/>
        <p:txBody>
          <a:bodyPr>
            <a:normAutofit/>
          </a:bodyPr>
          <a:lstStyle/>
          <a:p>
            <a:pPr algn="ctr"/>
            <a:r>
              <a:rPr lang="en-US" sz="3700" dirty="0" smtClean="0"/>
              <a:t>Red flags in work environments </a:t>
            </a:r>
            <a:endParaRPr lang="en-US" sz="37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Moral </a:t>
            </a:r>
          </a:p>
          <a:p>
            <a:pPr lvl="1"/>
            <a:r>
              <a:rPr lang="en-US" dirty="0" smtClean="0"/>
              <a:t>“of or relating to principles of right and wrong in behavior” </a:t>
            </a:r>
          </a:p>
          <a:p>
            <a:r>
              <a:rPr lang="en-US" dirty="0" smtClean="0"/>
              <a:t>Ethics </a:t>
            </a:r>
          </a:p>
          <a:p>
            <a:pPr lvl="1"/>
            <a:r>
              <a:rPr lang="en-US" dirty="0" smtClean="0"/>
              <a:t>“a set of moral principles: a theory or system of moral values”</a:t>
            </a:r>
          </a:p>
          <a:p>
            <a:pPr lvl="1"/>
            <a:r>
              <a:rPr lang="en-US" dirty="0" smtClean="0"/>
              <a:t>“a guiding philosophy” </a:t>
            </a:r>
          </a:p>
          <a:p>
            <a:pPr lvl="1"/>
            <a:r>
              <a:rPr lang="en-US" dirty="0" smtClean="0"/>
              <a:t>“a consciousness of moral importance” </a:t>
            </a:r>
          </a:p>
          <a:p>
            <a:r>
              <a:rPr lang="en-US" dirty="0" smtClean="0"/>
              <a:t>Character </a:t>
            </a:r>
          </a:p>
          <a:p>
            <a:pPr lvl="1"/>
            <a:r>
              <a:rPr lang="en-US" dirty="0" smtClean="0"/>
              <a:t>“moral excellence and firmness”</a:t>
            </a:r>
          </a:p>
          <a:p>
            <a:pPr lvl="1">
              <a:buNone/>
            </a:pPr>
            <a:endParaRPr lang="en-US" dirty="0" smtClean="0"/>
          </a:p>
          <a:p>
            <a:pPr lvl="1"/>
            <a:endParaRPr lang="en-US" dirty="0"/>
          </a:p>
        </p:txBody>
      </p:sp>
      <p:sp>
        <p:nvSpPr>
          <p:cNvPr id="3" name="Slide Number Placeholder 2"/>
          <p:cNvSpPr>
            <a:spLocks noGrp="1"/>
          </p:cNvSpPr>
          <p:nvPr>
            <p:ph type="sldNum" sz="quarter" idx="12"/>
          </p:nvPr>
        </p:nvSpPr>
        <p:spPr/>
        <p:txBody>
          <a:bodyPr/>
          <a:lstStyle/>
          <a:p>
            <a:fld id="{8BF69B32-8990-4E61-80B1-A5FA0D1B9B55}" type="slidenum">
              <a:rPr lang="en-US" smtClean="0"/>
              <a:pPr/>
              <a:t>9</a:t>
            </a:fld>
            <a:endParaRPr lang="en-US" dirty="0"/>
          </a:p>
        </p:txBody>
      </p:sp>
      <p:sp>
        <p:nvSpPr>
          <p:cNvPr id="4" name="Title 3"/>
          <p:cNvSpPr>
            <a:spLocks noGrp="1"/>
          </p:cNvSpPr>
          <p:nvPr>
            <p:ph type="title"/>
          </p:nvPr>
        </p:nvSpPr>
        <p:spPr/>
        <p:txBody>
          <a:bodyPr/>
          <a:lstStyle/>
          <a:p>
            <a:pPr algn="ctr"/>
            <a:r>
              <a:rPr lang="en-US" dirty="0" smtClean="0"/>
              <a:t>Merriam-Webster Definitions</a:t>
            </a:r>
            <a:endParaRPr lang="en-US"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Research the company before you accept position </a:t>
            </a:r>
          </a:p>
          <a:p>
            <a:r>
              <a:rPr lang="en-US" dirty="0" smtClean="0"/>
              <a:t>Have an exit strategy (i.e. savings) </a:t>
            </a:r>
          </a:p>
          <a:p>
            <a:r>
              <a:rPr lang="en-US" dirty="0" smtClean="0"/>
              <a:t>Maintain your integrity </a:t>
            </a:r>
          </a:p>
          <a:p>
            <a:r>
              <a:rPr lang="en-US" dirty="0" smtClean="0"/>
              <a:t>Don’t be afraid to quit </a:t>
            </a:r>
          </a:p>
          <a:p>
            <a:r>
              <a:rPr lang="en-US" dirty="0" smtClean="0"/>
              <a:t>Avoid questionable associations </a:t>
            </a:r>
          </a:p>
          <a:p>
            <a:r>
              <a:rPr lang="en-US" dirty="0" smtClean="0"/>
              <a:t>Say no early, not late </a:t>
            </a:r>
          </a:p>
          <a:p>
            <a:r>
              <a:rPr lang="en-US" dirty="0" smtClean="0"/>
              <a:t>Make others aware of your integrity </a:t>
            </a:r>
          </a:p>
          <a:p>
            <a:r>
              <a:rPr lang="en-US" dirty="0" smtClean="0"/>
              <a:t>Don’t cover up </a:t>
            </a:r>
          </a:p>
          <a:p>
            <a:r>
              <a:rPr lang="en-US" dirty="0" smtClean="0"/>
              <a:t>Follow the TSBPA Rules of Professional Conduct</a:t>
            </a:r>
          </a:p>
          <a:p>
            <a:r>
              <a:rPr lang="en-US" dirty="0" smtClean="0"/>
              <a:t>Adhere to AICPA and other applicable professional standards </a:t>
            </a:r>
            <a:endParaRPr lang="en-US" dirty="0"/>
          </a:p>
        </p:txBody>
      </p:sp>
      <p:sp>
        <p:nvSpPr>
          <p:cNvPr id="3" name="Slide Number Placeholder 2"/>
          <p:cNvSpPr>
            <a:spLocks noGrp="1"/>
          </p:cNvSpPr>
          <p:nvPr>
            <p:ph type="sldNum" sz="quarter" idx="12"/>
          </p:nvPr>
        </p:nvSpPr>
        <p:spPr/>
        <p:txBody>
          <a:bodyPr/>
          <a:lstStyle/>
          <a:p>
            <a:fld id="{8BF69B32-8990-4E61-80B1-A5FA0D1B9B55}" type="slidenum">
              <a:rPr lang="en-US" smtClean="0"/>
              <a:pPr/>
              <a:t>90</a:t>
            </a:fld>
            <a:endParaRPr lang="en-US" dirty="0"/>
          </a:p>
        </p:txBody>
      </p:sp>
      <p:sp>
        <p:nvSpPr>
          <p:cNvPr id="4" name="Title 3"/>
          <p:cNvSpPr>
            <a:spLocks noGrp="1"/>
          </p:cNvSpPr>
          <p:nvPr>
            <p:ph type="title"/>
          </p:nvPr>
        </p:nvSpPr>
        <p:spPr/>
        <p:txBody>
          <a:bodyPr>
            <a:normAutofit fontScale="90000"/>
          </a:bodyPr>
          <a:lstStyle/>
          <a:p>
            <a:pPr algn="ctr"/>
            <a:r>
              <a:rPr lang="en-US" dirty="0" smtClean="0"/>
              <a:t>Ways to avoid the slippery slope of diminishing ethics</a:t>
            </a:r>
            <a:endParaRPr lang="en-US"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109728" indent="0">
              <a:buNone/>
            </a:pPr>
            <a:r>
              <a:rPr lang="en-US" dirty="0" smtClean="0"/>
              <a:t>While discussing each case identify</a:t>
            </a:r>
          </a:p>
          <a:p>
            <a:pPr marL="624078" indent="-514350">
              <a:buAutoNum type="arabicParenBoth"/>
            </a:pPr>
            <a:r>
              <a:rPr lang="en-US" dirty="0" smtClean="0"/>
              <a:t>Possible courses of action</a:t>
            </a:r>
          </a:p>
          <a:p>
            <a:pPr marL="624078" indent="-514350">
              <a:buAutoNum type="arabicParenBoth"/>
            </a:pPr>
            <a:r>
              <a:rPr lang="en-US" dirty="0" smtClean="0"/>
              <a:t>The Boards rules of Professional conduct that may be impacted</a:t>
            </a:r>
          </a:p>
          <a:p>
            <a:pPr marL="624078" indent="-514350">
              <a:buAutoNum type="arabicParenBoth"/>
            </a:pPr>
            <a:r>
              <a:rPr lang="en-US" dirty="0" smtClean="0"/>
              <a:t>Consequences of decision making</a:t>
            </a:r>
          </a:p>
          <a:p>
            <a:pPr marL="624078" indent="-514350">
              <a:buAutoNum type="arabicParenBoth"/>
            </a:pPr>
            <a:r>
              <a:rPr lang="en-US" dirty="0" smtClean="0"/>
              <a:t>Concerns and unintended consequences</a:t>
            </a:r>
          </a:p>
          <a:p>
            <a:pPr marL="624078" indent="-514350">
              <a:buAutoNum type="arabicParenBoth"/>
            </a:pPr>
            <a:r>
              <a:rPr lang="en-US" dirty="0" smtClean="0"/>
              <a:t>Appropriate courses of action</a:t>
            </a:r>
          </a:p>
          <a:p>
            <a:pPr marL="624078" indent="-514350">
              <a:buAutoNum type="arabicParenBoth"/>
            </a:pPr>
            <a:r>
              <a:rPr lang="en-US" dirty="0" smtClean="0"/>
              <a:t>Methods to insulate yourself from such behavior</a:t>
            </a:r>
          </a:p>
          <a:p>
            <a:pPr marL="624078" indent="-514350">
              <a:buAutoNum type="arabicParenBoth"/>
            </a:pPr>
            <a:r>
              <a:rPr lang="en-US" dirty="0" smtClean="0"/>
              <a:t>Other related topics/issues</a:t>
            </a:r>
            <a:endParaRPr lang="en-US" dirty="0"/>
          </a:p>
        </p:txBody>
      </p:sp>
      <p:sp>
        <p:nvSpPr>
          <p:cNvPr id="3" name="Slide Number Placeholder 2"/>
          <p:cNvSpPr>
            <a:spLocks noGrp="1"/>
          </p:cNvSpPr>
          <p:nvPr>
            <p:ph type="sldNum" sz="quarter" idx="12"/>
          </p:nvPr>
        </p:nvSpPr>
        <p:spPr/>
        <p:txBody>
          <a:bodyPr/>
          <a:lstStyle/>
          <a:p>
            <a:fld id="{8BF69B32-8990-4E61-80B1-A5FA0D1B9B55}" type="slidenum">
              <a:rPr lang="en-US" smtClean="0"/>
              <a:pPr/>
              <a:t>91</a:t>
            </a:fld>
            <a:endParaRPr lang="en-US" dirty="0"/>
          </a:p>
        </p:txBody>
      </p:sp>
      <p:sp>
        <p:nvSpPr>
          <p:cNvPr id="4" name="Title 3"/>
          <p:cNvSpPr>
            <a:spLocks noGrp="1"/>
          </p:cNvSpPr>
          <p:nvPr>
            <p:ph type="title"/>
          </p:nvPr>
        </p:nvSpPr>
        <p:spPr/>
        <p:txBody>
          <a:bodyPr/>
          <a:lstStyle/>
          <a:p>
            <a:pPr algn="ctr"/>
            <a:r>
              <a:rPr lang="en-US" dirty="0" smtClean="0"/>
              <a:t>CASES</a:t>
            </a:r>
            <a:endParaRPr lang="en-US" dirty="0"/>
          </a:p>
        </p:txBody>
      </p:sp>
    </p:spTree>
    <p:extLst>
      <p:ext uri="{BB962C8B-B14F-4D97-AF65-F5344CB8AC3E}">
        <p14:creationId xmlns:p14="http://schemas.microsoft.com/office/powerpoint/2010/main" val="538168837"/>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You just accepted a higher paying position as the Controller of a privately held firm. After 30 days you are concerned about the high level of short and long term debt and the firms ability to pay its obligations. The CEO ask you to help prepare financial statements for the bank that will “put a positive spin” on the obligations. </a:t>
            </a:r>
            <a:endParaRPr lang="en-US" dirty="0"/>
          </a:p>
        </p:txBody>
      </p:sp>
      <p:sp>
        <p:nvSpPr>
          <p:cNvPr id="3" name="Slide Number Placeholder 2"/>
          <p:cNvSpPr>
            <a:spLocks noGrp="1"/>
          </p:cNvSpPr>
          <p:nvPr>
            <p:ph type="sldNum" sz="quarter" idx="12"/>
          </p:nvPr>
        </p:nvSpPr>
        <p:spPr/>
        <p:txBody>
          <a:bodyPr/>
          <a:lstStyle/>
          <a:p>
            <a:fld id="{8BF69B32-8990-4E61-80B1-A5FA0D1B9B55}" type="slidenum">
              <a:rPr lang="en-US" smtClean="0"/>
              <a:pPr/>
              <a:t>92</a:t>
            </a:fld>
            <a:endParaRPr lang="en-US" dirty="0"/>
          </a:p>
        </p:txBody>
      </p:sp>
      <p:sp>
        <p:nvSpPr>
          <p:cNvPr id="4" name="Title 3"/>
          <p:cNvSpPr>
            <a:spLocks noGrp="1"/>
          </p:cNvSpPr>
          <p:nvPr>
            <p:ph type="title"/>
          </p:nvPr>
        </p:nvSpPr>
        <p:spPr/>
        <p:txBody>
          <a:bodyPr/>
          <a:lstStyle/>
          <a:p>
            <a:pPr algn="ctr"/>
            <a:r>
              <a:rPr lang="en-US" dirty="0" smtClean="0"/>
              <a:t>CASE 1</a:t>
            </a:r>
            <a:endParaRPr lang="en-US" dirty="0"/>
          </a:p>
        </p:txBody>
      </p:sp>
    </p:spTree>
    <p:extLst>
      <p:ext uri="{BB962C8B-B14F-4D97-AF65-F5344CB8AC3E}">
        <p14:creationId xmlns:p14="http://schemas.microsoft.com/office/powerpoint/2010/main" val="4151315868"/>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dirty="0" smtClean="0"/>
              <a:t>You work at a governmental organization. There are no CPA’s in your chain of command or within senior management. You noticed that some folks are “padding” their expense reports. When you discussed your concern with your supervisor you were told not to worry. </a:t>
            </a:r>
          </a:p>
          <a:p>
            <a:pPr marL="109728" indent="0">
              <a:buNone/>
            </a:pPr>
            <a:endParaRPr lang="en-US" dirty="0"/>
          </a:p>
          <a:p>
            <a:pPr marL="109728" indent="0">
              <a:buNone/>
            </a:pPr>
            <a:endParaRPr lang="en-US" dirty="0"/>
          </a:p>
        </p:txBody>
      </p:sp>
      <p:sp>
        <p:nvSpPr>
          <p:cNvPr id="3" name="Slide Number Placeholder 2"/>
          <p:cNvSpPr>
            <a:spLocks noGrp="1"/>
          </p:cNvSpPr>
          <p:nvPr>
            <p:ph type="sldNum" sz="quarter" idx="12"/>
          </p:nvPr>
        </p:nvSpPr>
        <p:spPr/>
        <p:txBody>
          <a:bodyPr/>
          <a:lstStyle/>
          <a:p>
            <a:fld id="{8BF69B32-8990-4E61-80B1-A5FA0D1B9B55}" type="slidenum">
              <a:rPr lang="en-US" smtClean="0"/>
              <a:pPr/>
              <a:t>93</a:t>
            </a:fld>
            <a:endParaRPr lang="en-US" dirty="0"/>
          </a:p>
        </p:txBody>
      </p:sp>
      <p:sp>
        <p:nvSpPr>
          <p:cNvPr id="4" name="Title 3"/>
          <p:cNvSpPr>
            <a:spLocks noGrp="1"/>
          </p:cNvSpPr>
          <p:nvPr>
            <p:ph type="title"/>
          </p:nvPr>
        </p:nvSpPr>
        <p:spPr/>
        <p:txBody>
          <a:bodyPr/>
          <a:lstStyle/>
          <a:p>
            <a:pPr algn="ctr"/>
            <a:r>
              <a:rPr lang="en-US" dirty="0" smtClean="0"/>
              <a:t>CASE 2</a:t>
            </a:r>
            <a:endParaRPr lang="en-US" dirty="0"/>
          </a:p>
        </p:txBody>
      </p:sp>
    </p:spTree>
    <p:extLst>
      <p:ext uri="{BB962C8B-B14F-4D97-AF65-F5344CB8AC3E}">
        <p14:creationId xmlns:p14="http://schemas.microsoft.com/office/powerpoint/2010/main" val="4023871939"/>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109728" indent="0">
              <a:buNone/>
            </a:pPr>
            <a:r>
              <a:rPr lang="en-US" dirty="0" smtClean="0"/>
              <a:t>While working as an Audit Manager a mid-sized CPA firm, Pete received an offer of employment a client, a non publicly traded manufacturing company, audited by the firm. Pete was very excited and received almost twice is salary at the CPA firm. After Pete bought a new home and his wife left the work force, he discovered that the client had misled his former audit firm (and him). Apparently those misrepresentations were used to secure a bank loan. </a:t>
            </a:r>
          </a:p>
          <a:p>
            <a:pPr marL="109728" indent="0">
              <a:buNone/>
            </a:pPr>
            <a:endParaRPr lang="en-US" dirty="0"/>
          </a:p>
        </p:txBody>
      </p:sp>
      <p:sp>
        <p:nvSpPr>
          <p:cNvPr id="3" name="Slide Number Placeholder 2"/>
          <p:cNvSpPr>
            <a:spLocks noGrp="1"/>
          </p:cNvSpPr>
          <p:nvPr>
            <p:ph type="sldNum" sz="quarter" idx="12"/>
          </p:nvPr>
        </p:nvSpPr>
        <p:spPr/>
        <p:txBody>
          <a:bodyPr/>
          <a:lstStyle/>
          <a:p>
            <a:fld id="{8BF69B32-8990-4E61-80B1-A5FA0D1B9B55}" type="slidenum">
              <a:rPr lang="en-US" smtClean="0"/>
              <a:pPr/>
              <a:t>94</a:t>
            </a:fld>
            <a:endParaRPr lang="en-US" dirty="0"/>
          </a:p>
        </p:txBody>
      </p:sp>
      <p:sp>
        <p:nvSpPr>
          <p:cNvPr id="4" name="Title 3"/>
          <p:cNvSpPr>
            <a:spLocks noGrp="1"/>
          </p:cNvSpPr>
          <p:nvPr>
            <p:ph type="title"/>
          </p:nvPr>
        </p:nvSpPr>
        <p:spPr/>
        <p:txBody>
          <a:bodyPr/>
          <a:lstStyle/>
          <a:p>
            <a:pPr algn="ctr"/>
            <a:r>
              <a:rPr lang="en-US" dirty="0" smtClean="0"/>
              <a:t>CASE 3</a:t>
            </a:r>
            <a:endParaRPr lang="en-US" dirty="0"/>
          </a:p>
        </p:txBody>
      </p:sp>
    </p:spTree>
    <p:extLst>
      <p:ext uri="{BB962C8B-B14F-4D97-AF65-F5344CB8AC3E}">
        <p14:creationId xmlns:p14="http://schemas.microsoft.com/office/powerpoint/2010/main" val="706400092"/>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dirty="0" smtClean="0"/>
              <a:t>You are trying to develop a private practice. A potential client offers you a large monthly retainer to perform basic write up work which will include an annual compilation for a bank loan. Everything seems to be ok, but the money is about twice what it should be.</a:t>
            </a:r>
            <a:endParaRPr lang="en-US" dirty="0"/>
          </a:p>
        </p:txBody>
      </p:sp>
      <p:sp>
        <p:nvSpPr>
          <p:cNvPr id="3" name="Slide Number Placeholder 2"/>
          <p:cNvSpPr>
            <a:spLocks noGrp="1"/>
          </p:cNvSpPr>
          <p:nvPr>
            <p:ph type="sldNum" sz="quarter" idx="12"/>
          </p:nvPr>
        </p:nvSpPr>
        <p:spPr/>
        <p:txBody>
          <a:bodyPr/>
          <a:lstStyle/>
          <a:p>
            <a:fld id="{8BF69B32-8990-4E61-80B1-A5FA0D1B9B55}" type="slidenum">
              <a:rPr lang="en-US" smtClean="0"/>
              <a:pPr/>
              <a:t>95</a:t>
            </a:fld>
            <a:endParaRPr lang="en-US" dirty="0"/>
          </a:p>
        </p:txBody>
      </p:sp>
      <p:sp>
        <p:nvSpPr>
          <p:cNvPr id="4" name="Title 3"/>
          <p:cNvSpPr>
            <a:spLocks noGrp="1"/>
          </p:cNvSpPr>
          <p:nvPr>
            <p:ph type="title"/>
          </p:nvPr>
        </p:nvSpPr>
        <p:spPr/>
        <p:txBody>
          <a:bodyPr/>
          <a:lstStyle/>
          <a:p>
            <a:pPr algn="ctr"/>
            <a:r>
              <a:rPr lang="en-US" dirty="0" smtClean="0"/>
              <a:t>CASE 4</a:t>
            </a:r>
            <a:endParaRPr lang="en-US" dirty="0"/>
          </a:p>
        </p:txBody>
      </p:sp>
    </p:spTree>
    <p:extLst>
      <p:ext uri="{BB962C8B-B14F-4D97-AF65-F5344CB8AC3E}">
        <p14:creationId xmlns:p14="http://schemas.microsoft.com/office/powerpoint/2010/main" val="2941310686"/>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dirty="0" smtClean="0"/>
              <a:t>As a newly licensed CPA you decided to open your own CPA practice. Money is tight so you take on engagements that you have never done in the past.</a:t>
            </a:r>
          </a:p>
          <a:p>
            <a:pPr marL="109728" indent="0">
              <a:buNone/>
            </a:pPr>
            <a:endParaRPr lang="en-US" dirty="0"/>
          </a:p>
          <a:p>
            <a:pPr marL="109728" indent="0">
              <a:buNone/>
            </a:pPr>
            <a:endParaRPr lang="en-US" dirty="0" smtClean="0"/>
          </a:p>
        </p:txBody>
      </p:sp>
      <p:sp>
        <p:nvSpPr>
          <p:cNvPr id="3" name="Slide Number Placeholder 2"/>
          <p:cNvSpPr>
            <a:spLocks noGrp="1"/>
          </p:cNvSpPr>
          <p:nvPr>
            <p:ph type="sldNum" sz="quarter" idx="12"/>
          </p:nvPr>
        </p:nvSpPr>
        <p:spPr/>
        <p:txBody>
          <a:bodyPr/>
          <a:lstStyle/>
          <a:p>
            <a:fld id="{8BF69B32-8990-4E61-80B1-A5FA0D1B9B55}" type="slidenum">
              <a:rPr lang="en-US" smtClean="0"/>
              <a:pPr/>
              <a:t>96</a:t>
            </a:fld>
            <a:endParaRPr lang="en-US" dirty="0"/>
          </a:p>
        </p:txBody>
      </p:sp>
      <p:sp>
        <p:nvSpPr>
          <p:cNvPr id="4" name="Title 3"/>
          <p:cNvSpPr>
            <a:spLocks noGrp="1"/>
          </p:cNvSpPr>
          <p:nvPr>
            <p:ph type="title"/>
          </p:nvPr>
        </p:nvSpPr>
        <p:spPr/>
        <p:txBody>
          <a:bodyPr/>
          <a:lstStyle/>
          <a:p>
            <a:pPr algn="ctr"/>
            <a:r>
              <a:rPr lang="en-US" dirty="0" smtClean="0"/>
              <a:t>CASE 5</a:t>
            </a:r>
            <a:endParaRPr lang="en-US" dirty="0"/>
          </a:p>
        </p:txBody>
      </p:sp>
    </p:spTree>
    <p:extLst>
      <p:ext uri="{BB962C8B-B14F-4D97-AF65-F5344CB8AC3E}">
        <p14:creationId xmlns:p14="http://schemas.microsoft.com/office/powerpoint/2010/main" val="3554087520"/>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dirty="0" smtClean="0"/>
              <a:t>You discover that one of your coworkers is remitting checks to a hospital using employer funds. When you questioned him he stated that it is because of his high medical bills and will certainly pay back the company within 30 days when he receives proceeds from his wife’s advance life insurance. His wife has stage four cancer and they also have 3 children. You did not report the matter to anyone and indeed, he repaid the funds within 30 days.</a:t>
            </a:r>
          </a:p>
          <a:p>
            <a:pPr marL="109728" indent="0">
              <a:buNone/>
            </a:pPr>
            <a:endParaRPr lang="en-US" dirty="0"/>
          </a:p>
        </p:txBody>
      </p:sp>
      <p:sp>
        <p:nvSpPr>
          <p:cNvPr id="3" name="Slide Number Placeholder 2"/>
          <p:cNvSpPr>
            <a:spLocks noGrp="1"/>
          </p:cNvSpPr>
          <p:nvPr>
            <p:ph type="sldNum" sz="quarter" idx="12"/>
          </p:nvPr>
        </p:nvSpPr>
        <p:spPr/>
        <p:txBody>
          <a:bodyPr/>
          <a:lstStyle/>
          <a:p>
            <a:fld id="{8BF69B32-8990-4E61-80B1-A5FA0D1B9B55}" type="slidenum">
              <a:rPr lang="en-US" smtClean="0"/>
              <a:pPr/>
              <a:t>97</a:t>
            </a:fld>
            <a:endParaRPr lang="en-US" dirty="0"/>
          </a:p>
        </p:txBody>
      </p:sp>
      <p:sp>
        <p:nvSpPr>
          <p:cNvPr id="4" name="Title 3"/>
          <p:cNvSpPr>
            <a:spLocks noGrp="1"/>
          </p:cNvSpPr>
          <p:nvPr>
            <p:ph type="title"/>
          </p:nvPr>
        </p:nvSpPr>
        <p:spPr/>
        <p:txBody>
          <a:bodyPr/>
          <a:lstStyle/>
          <a:p>
            <a:pPr algn="ctr"/>
            <a:r>
              <a:rPr lang="en-US" dirty="0" smtClean="0"/>
              <a:t>CASE 6</a:t>
            </a:r>
            <a:endParaRPr lang="en-US" dirty="0"/>
          </a:p>
        </p:txBody>
      </p:sp>
    </p:spTree>
    <p:extLst>
      <p:ext uri="{BB962C8B-B14F-4D97-AF65-F5344CB8AC3E}">
        <p14:creationId xmlns:p14="http://schemas.microsoft.com/office/powerpoint/2010/main" val="939999967"/>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dirty="0" smtClean="0"/>
              <a:t>You are interviewing for an entry management level position in their accounting department. There are no CPA’s in management. </a:t>
            </a:r>
          </a:p>
          <a:p>
            <a:pPr marL="109728" indent="0">
              <a:buNone/>
            </a:pPr>
            <a:endParaRPr lang="en-US" dirty="0"/>
          </a:p>
        </p:txBody>
      </p:sp>
      <p:sp>
        <p:nvSpPr>
          <p:cNvPr id="3" name="Slide Number Placeholder 2"/>
          <p:cNvSpPr>
            <a:spLocks noGrp="1"/>
          </p:cNvSpPr>
          <p:nvPr>
            <p:ph type="sldNum" sz="quarter" idx="12"/>
          </p:nvPr>
        </p:nvSpPr>
        <p:spPr/>
        <p:txBody>
          <a:bodyPr/>
          <a:lstStyle/>
          <a:p>
            <a:fld id="{8BF69B32-8990-4E61-80B1-A5FA0D1B9B55}" type="slidenum">
              <a:rPr lang="en-US" smtClean="0"/>
              <a:pPr/>
              <a:t>98</a:t>
            </a:fld>
            <a:endParaRPr lang="en-US" dirty="0"/>
          </a:p>
        </p:txBody>
      </p:sp>
      <p:sp>
        <p:nvSpPr>
          <p:cNvPr id="4" name="Title 3"/>
          <p:cNvSpPr>
            <a:spLocks noGrp="1"/>
          </p:cNvSpPr>
          <p:nvPr>
            <p:ph type="title"/>
          </p:nvPr>
        </p:nvSpPr>
        <p:spPr/>
        <p:txBody>
          <a:bodyPr/>
          <a:lstStyle/>
          <a:p>
            <a:pPr algn="ctr"/>
            <a:r>
              <a:rPr lang="en-US" dirty="0" smtClean="0"/>
              <a:t>CASE 7</a:t>
            </a:r>
            <a:endParaRPr lang="en-US" dirty="0"/>
          </a:p>
        </p:txBody>
      </p:sp>
    </p:spTree>
    <p:extLst>
      <p:ext uri="{BB962C8B-B14F-4D97-AF65-F5344CB8AC3E}">
        <p14:creationId xmlns:p14="http://schemas.microsoft.com/office/powerpoint/2010/main" val="299730862"/>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dirty="0" smtClean="0"/>
              <a:t>You work at a large publicly traded corporation and reported someone for dishonesty. </a:t>
            </a:r>
          </a:p>
          <a:p>
            <a:pPr marL="109728" indent="0">
              <a:buNone/>
            </a:pPr>
            <a:endParaRPr lang="en-US" dirty="0"/>
          </a:p>
        </p:txBody>
      </p:sp>
      <p:sp>
        <p:nvSpPr>
          <p:cNvPr id="3" name="Slide Number Placeholder 2"/>
          <p:cNvSpPr>
            <a:spLocks noGrp="1"/>
          </p:cNvSpPr>
          <p:nvPr>
            <p:ph type="sldNum" sz="quarter" idx="12"/>
          </p:nvPr>
        </p:nvSpPr>
        <p:spPr/>
        <p:txBody>
          <a:bodyPr/>
          <a:lstStyle/>
          <a:p>
            <a:fld id="{8BF69B32-8990-4E61-80B1-A5FA0D1B9B55}" type="slidenum">
              <a:rPr lang="en-US" smtClean="0"/>
              <a:pPr/>
              <a:t>99</a:t>
            </a:fld>
            <a:endParaRPr lang="en-US" dirty="0"/>
          </a:p>
        </p:txBody>
      </p:sp>
      <p:sp>
        <p:nvSpPr>
          <p:cNvPr id="4" name="Title 3"/>
          <p:cNvSpPr>
            <a:spLocks noGrp="1"/>
          </p:cNvSpPr>
          <p:nvPr>
            <p:ph type="title"/>
          </p:nvPr>
        </p:nvSpPr>
        <p:spPr/>
        <p:txBody>
          <a:bodyPr/>
          <a:lstStyle/>
          <a:p>
            <a:pPr algn="ctr"/>
            <a:r>
              <a:rPr lang="en-US" dirty="0" smtClean="0"/>
              <a:t>CASE 8</a:t>
            </a:r>
            <a:endParaRPr lang="en-US" dirty="0"/>
          </a:p>
        </p:txBody>
      </p:sp>
    </p:spTree>
    <p:extLst>
      <p:ext uri="{BB962C8B-B14F-4D97-AF65-F5344CB8AC3E}">
        <p14:creationId xmlns:p14="http://schemas.microsoft.com/office/powerpoint/2010/main" val="413819745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ETHICS for CPA’s&amp;#x0D;&amp;#x0A;&amp;quot;&quot;/&gt;&lt;property id=&quot;20307&quot; value=&quot;373&quot;/&gt;&lt;/object&gt;&lt;object type=&quot;3&quot; unique_id=&quot;10005&quot;&gt;&lt;property id=&quot;20148&quot; value=&quot;5&quot;/&gt;&lt;property id=&quot;20300&quot; value=&quot;Slide 2 - &amp;quot;Dr. Dan Edelman, CPA&amp;quot;&quot;/&gt;&lt;property id=&quot;20307&quot; value=&quot;357&quot;/&gt;&lt;/object&gt;&lt;object type=&quot;3&quot; unique_id=&quot;10006&quot;&gt;&lt;property id=&quot;20148&quot; value=&quot;5&quot;/&gt;&lt;property id=&quot;20300&quot; value=&quot;Slide 3 - &amp;quot;Course Highlights&amp;quot;&quot;/&gt;&lt;property id=&quot;20307&quot; value=&quot;262&quot;/&gt;&lt;/object&gt;&lt;object type=&quot;3&quot; unique_id=&quot;10007&quot;&gt;&lt;property id=&quot;20148&quot; value=&quot;5&quot;/&gt;&lt;property id=&quot;20300&quot; value=&quot;Slide 4 - &amp;quot;Primary Objectives of the Course:&amp;quot;&quot;/&gt;&lt;property id=&quot;20307&quot; value=&quot;263&quot;/&gt;&lt;/object&gt;&lt;object type=&quot;3&quot; unique_id=&quot;10008&quot;&gt;&lt;property id=&quot;20148&quot; value=&quot;5&quot;/&gt;&lt;property id=&quot;20300&quot; value=&quot;Slide 5&quot;/&gt;&lt;property id=&quot;20307&quot; value=&quot;264&quot;/&gt;&lt;/object&gt;&lt;object type=&quot;3&quot; unique_id=&quot;10009&quot;&gt;&lt;property id=&quot;20148&quot; value=&quot;5&quot;/&gt;&lt;property id=&quot;20300&quot; value=&quot;Slide 6 - &amp;quot;Components of the Course:&amp;quot;&quot;/&gt;&lt;property id=&quot;20307&quot; value=&quot;258&quot;/&gt;&lt;/object&gt;&lt;object type=&quot;3&quot; unique_id=&quot;10010&quot;&gt;&lt;property id=&quot;20148&quot; value=&quot;5&quot;/&gt;&lt;property id=&quot;20300&quot; value=&quot;Slide 7&quot;/&gt;&lt;property id=&quot;20307&quot; value=&quot;266&quot;/&gt;&lt;/object&gt;&lt;object type=&quot;3&quot; unique_id=&quot;10011&quot;&gt;&lt;property id=&quot;20148&quot; value=&quot;5&quot;/&gt;&lt;property id=&quot;20300&quot; value=&quot;Slide 8&quot;/&gt;&lt;property id=&quot;20307&quot; value=&quot;267&quot;/&gt;&lt;/object&gt;&lt;object type=&quot;3&quot; unique_id=&quot;10012&quot;&gt;&lt;property id=&quot;20148&quot; value=&quot;5&quot;/&gt;&lt;property id=&quot;20300&quot; value=&quot;Slide 9 - &amp;quot;Merriam-Webster Definitions&amp;quot;&quot;/&gt;&lt;property id=&quot;20307&quot; value=&quot;364&quot;/&gt;&lt;/object&gt;&lt;object type=&quot;3&quot; unique_id=&quot;10013&quot;&gt;&lt;property id=&quot;20148&quot; value=&quot;5&quot;/&gt;&lt;property id=&quot;20300&quot; value=&quot;Slide 10&quot;/&gt;&lt;property id=&quot;20307&quot; value=&quot;270&quot;/&gt;&lt;/object&gt;&lt;object type=&quot;3&quot; unique_id=&quot;10014&quot;&gt;&lt;property id=&quot;20148&quot; value=&quot;5&quot;/&gt;&lt;property id=&quot;20300&quot; value=&quot;Slide 11 - &amp;quot;NOTE:&amp;quot;&quot;/&gt;&lt;property id=&quot;20307&quot; value=&quot;341&quot;/&gt;&lt;/object&gt;&lt;object type=&quot;3&quot; unique_id=&quot;10015&quot;&gt;&lt;property id=&quot;20148&quot; value=&quot;5&quot;/&gt;&lt;property id=&quot;20300&quot; value=&quot;Slide 12 - &amp;quot;PROFESSIONAL STANDARDS&amp;#x0D;&amp;#x0A;Subchapter B&amp;quot;&quot;/&gt;&lt;property id=&quot;20307&quot; value=&quot;366&quot;/&gt;&lt;/object&gt;&lt;object type=&quot;3&quot; unique_id=&quot;10016&quot;&gt;&lt;property id=&quot;20148&quot; value=&quot;5&quot;/&gt;&lt;property id=&quot;20300&quot; value=&quot;Slide 13 - &amp;quot;&amp;#x0D;&amp;#x0A;Auditing Standards &amp;#x0D;&amp;#x0A;(Rule §501.60)&amp;quot;&quot;/&gt;&lt;property id=&quot;20307&quot; value=&quot;367&quot;/&gt;&lt;/object&gt;&lt;object type=&quot;3&quot; unique_id=&quot;10017&quot;&gt;&lt;property id=&quot;20148&quot; value=&quot;5&quot;/&gt;&lt;property id=&quot;20300&quot; value=&quot;Slide 14 - &amp;quot;&amp;#x0D;&amp;#x0A;Accounting Principles &amp;#x0D;&amp;#x0A;(Rule §501.61)&amp;quot;&quot;/&gt;&lt;property id=&quot;20307&quot; value=&quot;368&quot;/&gt;&lt;/object&gt;&lt;object type=&quot;3&quot; unique_id=&quot;10018&quot;&gt;&lt;property id=&quot;20148&quot; value=&quot;5&quot;/&gt;&lt;property id=&quot;20300&quot; value=&quot;Slide 15 - &amp;quot;&amp;#x0D;&amp;#x0A;Other Professional Standards&amp;#x0D;&amp;#x0A;(Rule §501.62)&amp;quot;&quot;/&gt;&lt;property id=&quot;20307&quot; value=&quot;369&quot;/&gt;&lt;/object&gt;&lt;object type=&quot;3&quot; unique_id=&quot;10019&quot;&gt;&lt;property id=&quot;20148&quot; value=&quot;5&quot;/&gt;&lt;property id=&quot;20300&quot; value=&quot;Slide 16 - &amp;quot;&amp;#x0D;&amp;#x0A;Reporting Standards &amp;#x0D;&amp;#x0A;(Rule §501.63)&amp;quot;&quot;/&gt;&lt;property id=&quot;20307&quot; value=&quot;370&quot;/&gt;&lt;/object&gt;&lt;object type=&quot;3&quot; unique_id=&quot;10020&quot;&gt;&lt;property id=&quot;20148&quot; value=&quot;5&quot;/&gt;&lt;property id=&quot;20300&quot; value=&quot;Slide 17 - &amp;quot;RESPONSIBILITIES TO CLIENTS&amp;#x0D;&amp;#x0A;Subchapter C&amp;quot;&quot;/&gt;&lt;property id=&quot;20307&quot; value=&quot;359&quot;/&gt;&lt;/object&gt;&lt;object type=&quot;3&quot; unique_id=&quot;10021&quot;&gt;&lt;property id=&quot;20148&quot; value=&quot;5&quot;/&gt;&lt;property id=&quot;20300&quot; value=&quot;Slide 18 - &amp;quot;&amp;#x0D;&amp;#x0A;Independence&amp;#x0D;&amp;#x0A;(Rule §501.70)&amp;quot;&quot;/&gt;&lt;property id=&quot;20307&quot; value=&quot;268&quot;/&gt;&lt;/object&gt;&lt;object type=&quot;3&quot; unique_id=&quot;10022&quot;&gt;&lt;property id=&quot;20148&quot; value=&quot;5&quot;/&gt;&lt;property id=&quot;20300&quot; value=&quot;Slide 19 - &amp;quot;Receipt of Commission, Compensation or Other Benefit (Rule §501.71)&amp;quot;&quot;/&gt;&lt;property id=&quot;20307&quot; value=&quot;269&quot;/&gt;&lt;/object&gt;&lt;object type=&quot;3&quot; unique_id=&quot;10023&quot;&gt;&lt;property id=&quot;20148&quot; value=&quot;5&quot;/&gt;&lt;property id=&quot;20300&quot; value=&quot;Slide 20 - &amp;quot;Receipt of Commission, Compensation or Other Benefit (Rule §501.71)&amp;quot;&quot;/&gt;&lt;property id=&quot;20307&quot; value=&quot;271&quot;/&gt;&lt;/object&gt;&lt;object type=&quot;3&quot; unique_id=&quot;10024&quot;&gt;&lt;property id=&quot;20148&quot; value=&quot;5&quot;/&gt;&lt;property id=&quot;20300&quot; value=&quot;Slide 21 - &amp;quot;Contingency Fees&amp;#x0D;&amp;#x0A;(Rule §501.72)&amp;quot;&quot;/&gt;&lt;property id=&quot;20307&quot; value=&quot;265&quot;/&gt;&lt;/object&gt;&lt;object type=&quot;3&quot; unique_id=&quot;10025&quot;&gt;&lt;property id=&quot;20148&quot; value=&quot;5&quot;/&gt;&lt;property id=&quot;20300&quot; value=&quot;Slide 22 - &amp;quot;Contingency Fees&amp;#x0D;&amp;#x0A;(Rule §501.72)&amp;quot;&quot;/&gt;&lt;property id=&quot;20307&quot; value=&quot;272&quot;/&gt;&lt;/object&gt;&lt;object type=&quot;3&quot; unique_id=&quot;10026&quot;&gt;&lt;property id=&quot;20148&quot; value=&quot;5&quot;/&gt;&lt;property id=&quot;20300&quot; value=&quot;Slide 23 - &amp;quot;Contingency Fees&amp;#x0D;&amp;#x0A;(Rule §501.72)&amp;quot;&quot;/&gt;&lt;property id=&quot;20307&quot; value=&quot;273&quot;/&gt;&lt;/object&gt;&lt;object type=&quot;3&quot; unique_id=&quot;10027&quot;&gt;&lt;property id=&quot;20148&quot; value=&quot;5&quot;/&gt;&lt;property id=&quot;20300&quot; value=&quot;Slide 24 - &amp;quot;Contingency Fees&amp;#x0D;&amp;#x0A;(Rule §501.72)&amp;quot;&quot;/&gt;&lt;property id=&quot;20307&quot; value=&quot;274&quot;/&gt;&lt;/object&gt;&lt;object type=&quot;3&quot; unique_id=&quot;10028&quot;&gt;&lt;property id=&quot;20148&quot; value=&quot;5&quot;/&gt;&lt;property id=&quot;20300&quot; value=&quot;Slide 25 - &amp;quot;Integrity and Objectivity&amp;#x0D;&amp;#x0A;(Rule §501.73)&amp;quot;&quot;/&gt;&lt;property id=&quot;20307&quot; value=&quot;275&quot;/&gt;&lt;/object&gt;&lt;object type=&quot;3&quot; unique_id=&quot;10029&quot;&gt;&lt;property id=&quot;20148&quot; value=&quot;5&quot;/&gt;&lt;property id=&quot;20300&quot; value=&quot;Slide 26 - &amp;quot;Integrity and Objectivity&amp;#x0D;&amp;#x0A;(Rule §501.73)&amp;quot;&quot;/&gt;&lt;property id=&quot;20307&quot; value=&quot;276&quot;/&gt;&lt;/object&gt;&lt;object type=&quot;3&quot; unique_id=&quot;10030&quot;&gt;&lt;property id=&quot;20148&quot; value=&quot;5&quot;/&gt;&lt;property id=&quot;20300&quot; value=&quot;Slide 27 - &amp;quot;Integrity and Objectivity&amp;#x0D;&amp;#x0A;(Rule §501.73)&amp;quot;&quot;/&gt;&lt;property id=&quot;20307&quot; value=&quot;277&quot;/&gt;&lt;/object&gt;&lt;object type=&quot;3&quot; unique_id=&quot;10031&quot;&gt;&lt;property id=&quot;20148&quot; value=&quot;5&quot;/&gt;&lt;property id=&quot;20300&quot; value=&quot;Slide 28 - &amp;quot;Competence&amp;#x0D;&amp;#x0A;(Rule §501.74)&amp;quot;&quot;/&gt;&lt;property id=&quot;20307&quot; value=&quot;278&quot;/&gt;&lt;/object&gt;&lt;object type=&quot;3&quot; unique_id=&quot;10032&quot;&gt;&lt;property id=&quot;20148&quot; value=&quot;5&quot;/&gt;&lt;property id=&quot;20300&quot; value=&quot;Slide 29 - &amp;quot;Competence&amp;#x0D;&amp;#x0A;(Rule §501.74)&amp;quot;&quot;/&gt;&lt;property id=&quot;20307&quot; value=&quot;279&quot;/&gt;&lt;/object&gt;&lt;object type=&quot;3&quot; unique_id=&quot;10033&quot;&gt;&lt;property id=&quot;20148&quot; value=&quot;5&quot;/&gt;&lt;property id=&quot;20300&quot; value=&quot;Slide 30 - &amp;quot;Confidential Client Communications (Rule §501.75)&amp;quot;&quot;/&gt;&lt;property id=&quot;20307&quot; value=&quot;280&quot;/&gt;&lt;/object&gt;&lt;object type=&quot;3&quot; unique_id=&quot;10034&quot;&gt;&lt;property id=&quot;20148&quot; value=&quot;5&quot;/&gt;&lt;property id=&quot;20300&quot; value=&quot;Slide 31 - &amp;quot;Confidential Client Communications (Rule §501.75)&amp;quot;&quot;/&gt;&lt;property id=&quot;20307&quot; value=&quot;281&quot;/&gt;&lt;/object&gt;&lt;object type=&quot;3&quot; unique_id=&quot;10035&quot;&gt;&lt;property id=&quot;20148&quot; value=&quot;5&quot;/&gt;&lt;property id=&quot;20300&quot; value=&quot;Slide 32 - &amp;quot;Confidential Client Communications (Rule §501.75)&amp;quot;&quot;/&gt;&lt;property id=&quot;20307&quot; value=&quot;282&quot;/&gt;&lt;/object&gt;&lt;object type=&quot;3&quot; unique_id=&quot;10036&quot;&gt;&lt;property id=&quot;20148&quot; value=&quot;5&quot;/&gt;&lt;property id=&quot;20300&quot; value=&quot;Slide 33 - &amp;quot;Confidential Client Communications (Rule §501.75)&amp;quot;&quot;/&gt;&lt;property id=&quot;20307&quot; value=&quot;283&quot;/&gt;&lt;/object&gt;&lt;object type=&quot;3&quot; unique_id=&quot;10037&quot;&gt;&lt;property id=&quot;20148&quot; value=&quot;5&quot;/&gt;&lt;property id=&quot;20300&quot; value=&quot;Slide 34 - &amp;quot;Confidential Client Communications (Rule §501.75)&amp;quot;&quot;/&gt;&lt;property id=&quot;20307&quot; value=&quot;284&quot;/&gt;&lt;/object&gt;&lt;object type=&quot;3&quot; unique_id=&quot;10038&quot;&gt;&lt;property id=&quot;20148&quot; value=&quot;5&quot;/&gt;&lt;property id=&quot;20300&quot; value=&quot;Slide 35 - &amp;quot;Records and Work Papers&amp;#x0D;&amp;#x0A;(Rule §501.76)&amp;quot;&quot;/&gt;&lt;property id=&quot;20307&quot; value=&quot;285&quot;/&gt;&lt;/object&gt;&lt;object type=&quot;3&quot; unique_id=&quot;10039&quot;&gt;&lt;property id=&quot;20148&quot; value=&quot;5&quot;/&gt;&lt;property id=&quot;20300&quot; value=&quot;Slide 36 - &amp;quot;Records and Work Papers&amp;#x0D;&amp;#x0A;(Rule §501.76)&amp;quot;&quot;/&gt;&lt;property id=&quot;20307&quot; value=&quot;286&quot;/&gt;&lt;/object&gt;&lt;object type=&quot;3&quot; unique_id=&quot;10040&quot;&gt;&lt;property id=&quot;20148&quot; value=&quot;5&quot;/&gt;&lt;property id=&quot;20300&quot; value=&quot;Slide 37 - &amp;quot;Records and Work Papers&amp;#x0D;&amp;#x0A;(Rule §501.76)&amp;quot;&quot;/&gt;&lt;property id=&quot;20307&quot; value=&quot;287&quot;/&gt;&lt;/object&gt;&lt;object type=&quot;3&quot; unique_id=&quot;10041&quot;&gt;&lt;property id=&quot;20148&quot; value=&quot;5&quot;/&gt;&lt;property id=&quot;20300&quot; value=&quot;Slide 38 - &amp;quot;Records and Work Papers&amp;#x0D;&amp;#x0A;(Rule §501.76)&amp;quot;&quot;/&gt;&lt;property id=&quot;20307&quot; value=&quot;288&quot;/&gt;&lt;/object&gt;&lt;object type=&quot;3&quot; unique_id=&quot;10042&quot;&gt;&lt;property id=&quot;20148&quot; value=&quot;5&quot;/&gt;&lt;property id=&quot;20300&quot; value=&quot;Slide 39 - &amp;quot;Records and Work Papers&amp;#x0D;&amp;#x0A;(Rule §501.76)&amp;quot;&quot;/&gt;&lt;property id=&quot;20307&quot; value=&quot;289&quot;/&gt;&lt;/object&gt;&lt;object type=&quot;3&quot; unique_id=&quot;10043&quot;&gt;&lt;property id=&quot;20148&quot; value=&quot;5&quot;/&gt;&lt;property id=&quot;20300&quot; value=&quot;Slide 40 - &amp;quot;Records and Work Papers&amp;#x0D;&amp;#x0A;(Rule §501.76)&amp;quot;&quot;/&gt;&lt;property id=&quot;20307&quot; value=&quot;290&quot;/&gt;&lt;/object&gt;&lt;object type=&quot;3&quot; unique_id=&quot;10044&quot;&gt;&lt;property id=&quot;20148&quot; value=&quot;5&quot;/&gt;&lt;property id=&quot;20300&quot; value=&quot;Slide 41 - &amp;quot;Acting Through Others &amp;#x0D;&amp;#x0A;(Rule §501.77)&amp;quot;&quot;/&gt;&lt;property id=&quot;20307&quot; value=&quot;291&quot;/&gt;&lt;/object&gt;&lt;object type=&quot;3&quot; unique_id=&quot;10045&quot;&gt;&lt;property id=&quot;20148&quot; value=&quot;5&quot;/&gt;&lt;property id=&quot;20300&quot; value=&quot;Slide 42 - &amp;quot;Withdrawal or Resignation&amp;#x0D;&amp;#x0A; (Rule §501.78)&amp;quot;&quot;/&gt;&lt;property id=&quot;20307&quot; value=&quot;294&quot;/&gt;&lt;/object&gt;&lt;object type=&quot;3&quot; unique_id=&quot;10046&quot;&gt;&lt;property id=&quot;20148&quot; value=&quot;5&quot;/&gt;&lt;property id=&quot;20300&quot; value=&quot;Slide 43 - &amp;quot;Withdrawal or Resignation&amp;#x0D;&amp;#x0A; (Rule §501.78)&amp;quot;&quot;/&gt;&lt;property id=&quot;20307&quot; value=&quot;295&quot;/&gt;&lt;/object&gt;&lt;object type=&quot;3&quot; unique_id=&quot;10047&quot;&gt;&lt;property id=&quot;20148&quot; value=&quot;5&quot;/&gt;&lt;property id=&quot;20300&quot; value=&quot;Slide 44 - &amp;quot;RESPONSIBILITIES TO THE PUBLIC&amp;#x0D;&amp;#x0A;Subchapter D&amp;quot;&quot;/&gt;&lt;property id=&quot;20307&quot; value=&quot;296&quot;/&gt;&lt;/object&gt;&lt;object type=&quot;3&quot; unique_id=&quot;10048&quot;&gt;&lt;property id=&quot;20148&quot; value=&quot;5&quot;/&gt;&lt;property id=&quot;20300&quot; value=&quot;Slide 45 - &amp;quot;Practice of Public Accountancy (Rule §501.80)&amp;quot;&quot;/&gt;&lt;property id=&quot;20307&quot; value=&quot;297&quot;/&gt;&lt;/object&gt;&lt;object type=&quot;3&quot; unique_id=&quot;10049&quot;&gt;&lt;property id=&quot;20148&quot; value=&quot;5&quot;/&gt;&lt;property id=&quot;20300&quot; value=&quot;Slide 46 - &amp;quot;Practice of Public Accountancy (Rule §501.80)&amp;quot;&quot;/&gt;&lt;property id=&quot;20307&quot; value=&quot;298&quot;/&gt;&lt;/object&gt;&lt;object type=&quot;3&quot; unique_id=&quot;10050&quot;&gt;&lt;property id=&quot;20148&quot; value=&quot;5&quot;/&gt;&lt;property id=&quot;20300&quot; value=&quot;Slide 47 - &amp;quot;Firm License Requirement &amp;#x0D;&amp;#x0A;(Rule §501.81)&amp;quot;&quot;/&gt;&lt;property id=&quot;20307&quot; value=&quot;299&quot;/&gt;&lt;/object&gt;&lt;object type=&quot;3&quot; unique_id=&quot;10051&quot;&gt;&lt;property id=&quot;20148&quot; value=&quot;5&quot;/&gt;&lt;property id=&quot;20300&quot; value=&quot;Slide 48 - &amp;quot;Firm License Requirement &amp;#x0D;&amp;#x0A;(Rule §501.81)&amp;quot;&quot;/&gt;&lt;property id=&quot;20307&quot; value=&quot;300&quot;/&gt;&lt;/object&gt;&lt;object type=&quot;3&quot; unique_id=&quot;10052&quot;&gt;&lt;property id=&quot;20148&quot; value=&quot;5&quot;/&gt;&lt;property id=&quot;20300&quot; value=&quot;Slide 49 - &amp;quot;Firm License Requirement &amp;#x0D;&amp;#x0A;(Rule §501.81)&amp;quot;&quot;/&gt;&lt;property id=&quot;20307&quot; value=&quot;301&quot;/&gt;&lt;/object&gt;&lt;object type=&quot;3&quot; unique_id=&quot;10053&quot;&gt;&lt;property id=&quot;20148&quot; value=&quot;5&quot;/&gt;&lt;property id=&quot;20300&quot; value=&quot;Slide 50 - &amp;quot;Firm License Requirement &amp;#x0D;&amp;#x0A;(Rule §501.81)&amp;quot;&quot;/&gt;&lt;property id=&quot;20307&quot; value=&quot;302&quot;/&gt;&lt;/object&gt;&lt;object type=&quot;3&quot; unique_id=&quot;10054&quot;&gt;&lt;property id=&quot;20148&quot; value=&quot;5&quot;/&gt;&lt;property id=&quot;20300&quot; value=&quot;Slide 51 - &amp;quot;Firm License Requirement &amp;#x0D;&amp;#x0A;(Rule §501.81)&amp;quot;&quot;/&gt;&lt;property id=&quot;20307&quot; value=&quot;303&quot;/&gt;&lt;/object&gt;&lt;object type=&quot;3&quot; unique_id=&quot;10055&quot;&gt;&lt;property id=&quot;20148&quot; value=&quot;5&quot;/&gt;&lt;property id=&quot;20300&quot; value=&quot;Slide 52 - &amp;quot;Advertising &amp;#x0D;&amp;#x0A;(Rule §501.82)&amp;quot;&quot;/&gt;&lt;property id=&quot;20307&quot; value=&quot;305&quot;/&gt;&lt;/object&gt;&lt;object type=&quot;3&quot; unique_id=&quot;10056&quot;&gt;&lt;property id=&quot;20148&quot; value=&quot;5&quot;/&gt;&lt;property id=&quot;20300&quot; value=&quot;Slide 53 - &amp;quot;Advertising &amp;#x0D;&amp;#x0A;(Rule §501.82)&amp;quot;&quot;/&gt;&lt;property id=&quot;20307&quot; value=&quot;306&quot;/&gt;&lt;/object&gt;&lt;object type=&quot;3&quot; unique_id=&quot;10057&quot;&gt;&lt;property id=&quot;20148&quot; value=&quot;5&quot;/&gt;&lt;property id=&quot;20300&quot; value=&quot;Slide 54 - &amp;quot;Advertising &amp;#x0D;&amp;#x0A;(Rule §501.82)&amp;quot;&quot;/&gt;&lt;property id=&quot;20307&quot; value=&quot;307&quot;/&gt;&lt;/object&gt;&lt;object type=&quot;3&quot; unique_id=&quot;10058&quot;&gt;&lt;property id=&quot;20148&quot; value=&quot;5&quot;/&gt;&lt;property id=&quot;20300&quot; value=&quot;Slide 55 - &amp;quot;Advertising &amp;#x0D;&amp;#x0A;(Rule §501.82)&amp;quot;&quot;/&gt;&lt;property id=&quot;20307&quot; value=&quot;308&quot;/&gt;&lt;/object&gt;&lt;object type=&quot;3&quot; unique_id=&quot;10059&quot;&gt;&lt;property id=&quot;20148&quot; value=&quot;5&quot;/&gt;&lt;property id=&quot;20300&quot; value=&quot;Slide 56 - &amp;quot;Advertising &amp;#x0D;&amp;#x0A;(Rule §501.82)&amp;quot;&quot;/&gt;&lt;property id=&quot;20307&quot; value=&quot;309&quot;/&gt;&lt;/object&gt;&lt;object type=&quot;3&quot; unique_id=&quot;10060&quot;&gt;&lt;property id=&quot;20148&quot; value=&quot;5&quot;/&gt;&lt;property id=&quot;20300&quot; value=&quot;Slide 57 - &amp;quot;Advertising &amp;#x0D;&amp;#x0A;(Rule §501.82)&amp;quot;&quot;/&gt;&lt;property id=&quot;20307&quot; value=&quot;312&quot;/&gt;&lt;/object&gt;&lt;object type=&quot;3&quot; unique_id=&quot;10061&quot;&gt;&lt;property id=&quot;20148&quot; value=&quot;5&quot;/&gt;&lt;property id=&quot;20300&quot; value=&quot;Slide 58 - &amp;quot;Advertising &amp;#x0D;&amp;#x0A;(Rule §501.82)&amp;quot;&quot;/&gt;&lt;property id=&quot;20307&quot; value=&quot;311&quot;/&gt;&lt;/object&gt;&lt;object type=&quot;3&quot; unique_id=&quot;10062&quot;&gt;&lt;property id=&quot;20148&quot; value=&quot;5&quot;/&gt;&lt;property id=&quot;20300&quot; value=&quot;Slide 59 - &amp;quot;Firm Names&amp;#x0D;&amp;#x0A;(Rule §501.83)&amp;quot;&quot;/&gt;&lt;property id=&quot;20307&quot; value=&quot;314&quot;/&gt;&lt;/object&gt;&lt;object type=&quot;3&quot; unique_id=&quot;10063&quot;&gt;&lt;property id=&quot;20148&quot; value=&quot;5&quot;/&gt;&lt;property id=&quot;20300&quot; value=&quot;Slide 60 - &amp;quot;Firm Names&amp;#x0D;&amp;#x0A;(Rule §501.83)&amp;quot;&quot;/&gt;&lt;property id=&quot;20307&quot; value=&quot;315&quot;/&gt;&lt;/object&gt;&lt;object type=&quot;3&quot; unique_id=&quot;10064&quot;&gt;&lt;property id=&quot;20148&quot; value=&quot;5&quot;/&gt;&lt;property id=&quot;20300&quot; value=&quot;Slide 61 - &amp;quot;Firm Names&amp;#x0D;&amp;#x0A;(Rule §501.83)&amp;quot;&quot;/&gt;&lt;property id=&quot;20307&quot; value=&quot;316&quot;/&gt;&lt;/object&gt;&lt;object type=&quot;3&quot; unique_id=&quot;10065&quot;&gt;&lt;property id=&quot;20148&quot; value=&quot;5&quot;/&gt;&lt;property id=&quot;20300&quot; value=&quot;Slide 62 - &amp;quot;Firm Names&amp;#x0D;&amp;#x0A;(Rule §501.83)&amp;quot;&quot;/&gt;&lt;property id=&quot;20307&quot; value=&quot;317&quot;/&gt;&lt;/object&gt;&lt;object type=&quot;3&quot; unique_id=&quot;10066&quot;&gt;&lt;property id=&quot;20148&quot; value=&quot;5&quot;/&gt;&lt;property id=&quot;20300&quot; value=&quot;Slide 63 - &amp;quot;Firm Names&amp;#x0D;&amp;#x0A;(Rule §501.83)&amp;quot;&quot;/&gt;&lt;property id=&quot;20307&quot; value=&quot;318&quot;/&gt;&lt;/object&gt;&lt;object type=&quot;3&quot; unique_id=&quot;10067&quot;&gt;&lt;property id=&quot;20148&quot; value=&quot;5&quot;/&gt;&lt;property id=&quot;20300&quot; value=&quot;Slide 64 - &amp;quot;Firm Names&amp;#x0D;&amp;#x0A;(Rule §501.83)&amp;quot;&quot;/&gt;&lt;property id=&quot;20307&quot; value=&quot;319&quot;/&gt;&lt;/object&gt;&lt;object type=&quot;3&quot; unique_id=&quot;10068&quot;&gt;&lt;property id=&quot;20148&quot; value=&quot;5&quot;/&gt;&lt;property id=&quot;20300&quot; value=&quot;Slide 65 - &amp;quot;Firm Names&amp;#x0D;&amp;#x0A;(Rule §501.83)&amp;quot;&quot;/&gt;&lt;property id=&quot;20307&quot; value=&quot;320&quot;/&gt;&lt;/object&gt;&lt;object type=&quot;3&quot; unique_id=&quot;10069&quot;&gt;&lt;property id=&quot;20148&quot; value=&quot;5&quot;/&gt;&lt;property id=&quot;20300&quot; value=&quot;Slide 66 - &amp;quot;Form of Practice&amp;#x0D;&amp;#x0A;(Rule §501.84)&amp;quot;&quot;/&gt;&lt;property id=&quot;20307&quot; value=&quot;321&quot;/&gt;&lt;/object&gt;&lt;object type=&quot;3&quot; unique_id=&quot;10070&quot;&gt;&lt;property id=&quot;20148&quot; value=&quot;5&quot;/&gt;&lt;property id=&quot;20300&quot; value=&quot;Slide 67 - &amp;quot;Complaint Notice&amp;#x0D;&amp;#x0A;(Rule §501.85)&amp;quot;&quot;/&gt;&lt;property id=&quot;20307&quot; value=&quot;322&quot;/&gt;&lt;/object&gt;&lt;object type=&quot;3&quot; unique_id=&quot;10071&quot;&gt;&lt;property id=&quot;20148&quot; value=&quot;5&quot;/&gt;&lt;property id=&quot;20300&quot; value=&quot;Slide 68 - &amp;quot;&amp;#x0D;&amp;#x0A;RESPONSIBILITIES TO THE BOARD/PROFESSION&amp;#x0D;&amp;#x0A;Subchapter E&amp;quot;&quot;/&gt;&lt;property id=&quot;20307&quot; value=&quot;323&quot;/&gt;&lt;/object&gt;&lt;object type=&quot;3&quot; unique_id=&quot;10072&quot;&gt;&lt;property id=&quot;20148&quot; value=&quot;5&quot;/&gt;&lt;property id=&quot;20300&quot; value=&quot;Slide 69 - &amp;quot;Discreditable Acts &amp;#x0D;&amp;#x0A;(Rule §501.90)&amp;quot;&quot;/&gt;&lt;property id=&quot;20307&quot; value=&quot;324&quot;/&gt;&lt;/object&gt;&lt;object type=&quot;3&quot; unique_id=&quot;10073&quot;&gt;&lt;property id=&quot;20148&quot; value=&quot;5&quot;/&gt;&lt;property id=&quot;20300&quot; value=&quot;Slide 70 - &amp;quot;Discreditable Acts &amp;#x0D;&amp;#x0A;(Rule §501.90)&amp;quot;&quot;/&gt;&lt;property id=&quot;20307&quot; value=&quot;325&quot;/&gt;&lt;/object&gt;&lt;object type=&quot;3&quot; unique_id=&quot;10074&quot;&gt;&lt;property id=&quot;20148&quot; value=&quot;5&quot;/&gt;&lt;property id=&quot;20300&quot; value=&quot;Slide 71 - &amp;quot;Discreditable Acts &amp;#x0D;&amp;#x0A;(Rule §501.90)&amp;quot;&quot;/&gt;&lt;property id=&quot;20307&quot; value=&quot;326&quot;/&gt;&lt;/object&gt;&lt;object type=&quot;3&quot; unique_id=&quot;10075&quot;&gt;&lt;property id=&quot;20148&quot; value=&quot;5&quot;/&gt;&lt;property id=&quot;20300&quot; value=&quot;Slide 72 - &amp;quot;Discreditable Acts &amp;#x0D;&amp;#x0A;(Rule §501.90)&amp;quot;&quot;/&gt;&lt;property id=&quot;20307&quot; value=&quot;327&quot;/&gt;&lt;/object&gt;&lt;object type=&quot;3&quot; unique_id=&quot;10076&quot;&gt;&lt;property id=&quot;20148&quot; value=&quot;5&quot;/&gt;&lt;property id=&quot;20300&quot; value=&quot;Slide 73 - &amp;quot;Discreditable Acts &amp;#x0D;&amp;#x0A;(Rule §501.90)&amp;quot;&quot;/&gt;&lt;property id=&quot;20307&quot; value=&quot;328&quot;/&gt;&lt;/object&gt;&lt;object type=&quot;3&quot; unique_id=&quot;10077&quot;&gt;&lt;property id=&quot;20148&quot; value=&quot;5&quot;/&gt;&lt;property id=&quot;20300&quot; value=&quot;Slide 74 - &amp;quot;Discreditable Acts &amp;#x0D;&amp;#x0A;(Rule §501.90)&amp;quot;&quot;/&gt;&lt;property id=&quot;20307&quot; value=&quot;329&quot;/&gt;&lt;/object&gt;&lt;object type=&quot;3&quot; unique_id=&quot;10078&quot;&gt;&lt;property id=&quot;20148&quot; value=&quot;5&quot;/&gt;&lt;property id=&quot;20300&quot; value=&quot;Slide 75 - &amp;quot;Discreditable Acts &amp;#x0D;&amp;#x0A;(Rule §501.90)&amp;quot;&quot;/&gt;&lt;property id=&quot;20307&quot; value=&quot;330&quot;/&gt;&lt;/object&gt;&lt;object type=&quot;3&quot; unique_id=&quot;10079&quot;&gt;&lt;property id=&quot;20148&quot; value=&quot;5&quot;/&gt;&lt;property id=&quot;20300&quot; value=&quot;Slide 76 - &amp;quot;Reportable Events&amp;#x0D;&amp;#x0A;(Rule §501.91)&amp;quot;&quot;/&gt;&lt;property id=&quot;20307&quot; value=&quot;331&quot;/&gt;&lt;/object&gt;&lt;object type=&quot;3&quot; unique_id=&quot;10080&quot;&gt;&lt;property id=&quot;20148&quot; value=&quot;5&quot;/&gt;&lt;property id=&quot;20300&quot; value=&quot;Slide 77 - &amp;quot;Reportable Events&amp;#x0D;&amp;#x0A;(Rule §501.91)&amp;quot;&quot;/&gt;&lt;property id=&quot;20307&quot; value=&quot;332&quot;/&gt;&lt;/object&gt;&lt;object type=&quot;3&quot; unique_id=&quot;10081&quot;&gt;&lt;property id=&quot;20148&quot; value=&quot;5&quot;/&gt;&lt;property id=&quot;20300&quot; value=&quot;Slide 78 - &amp;quot;Reportable Events&amp;#x0D;&amp;#x0A;(Rule §501.91)&amp;quot;&quot;/&gt;&lt;property id=&quot;20307&quot; value=&quot;333&quot;/&gt;&lt;/object&gt;&lt;object type=&quot;3&quot; unique_id=&quot;10082&quot;&gt;&lt;property id=&quot;20148&quot; value=&quot;5&quot;/&gt;&lt;property id=&quot;20300&quot; value=&quot;Slide 79 - &amp;quot;Reportable Events&amp;#x0D;&amp;#x0A;(Rule §501.91)&amp;quot;&quot;/&gt;&lt;property id=&quot;20307&quot; value=&quot;334&quot;/&gt;&lt;/object&gt;&lt;object type=&quot;3&quot; unique_id=&quot;10083&quot;&gt;&lt;property id=&quot;20148&quot; value=&quot;5&quot;/&gt;&lt;property id=&quot;20300&quot; value=&quot;Slide 80 - &amp;quot;Reportable Events&amp;#x0D;&amp;#x0A;(Rule §501.91)&amp;quot;&quot;/&gt;&lt;property id=&quot;20307&quot; value=&quot;335&quot;/&gt;&lt;/object&gt;&lt;object type=&quot;3&quot; unique_id=&quot;10084&quot;&gt;&lt;property id=&quot;20148&quot; value=&quot;5&quot;/&gt;&lt;property id=&quot;20300&quot; value=&quot;Slide 81 - &amp;quot;Frivolous Complaints&amp;#x0D;&amp;#x0A;(Rule §501.92)&amp;quot;&quot;/&gt;&lt;property id=&quot;20307&quot; value=&quot;336&quot;/&gt;&lt;/object&gt;&lt;object type=&quot;3&quot; unique_id=&quot;10085&quot;&gt;&lt;property id=&quot;20148&quot; value=&quot;5&quot;/&gt;&lt;property id=&quot;20300&quot; value=&quot;Slide 82 - &amp;quot;Responses&amp;#x0D;&amp;#x0A;(Rule §501.93) &amp;quot;&quot;/&gt;&lt;property id=&quot;20307&quot; value=&quot;337&quot;/&gt;&lt;/object&gt;&lt;object type=&quot;3&quot; unique_id=&quot;10086&quot;&gt;&lt;property id=&quot;20148&quot; value=&quot;5&quot;/&gt;&lt;property id=&quot;20300&quot; value=&quot;Slide 83 - &amp;quot;Responses&amp;#x0D;&amp;#x0A;(Rule §501.93) &amp;quot;&quot;/&gt;&lt;property id=&quot;20307&quot; value=&quot;338&quot;/&gt;&lt;/object&gt;&lt;object type=&quot;3&quot; unique_id=&quot;10087&quot;&gt;&lt;property id=&quot;20148&quot; value=&quot;5&quot;/&gt;&lt;property id=&quot;20300&quot; value=&quot;Slide 84 - &amp;quot;Responses&amp;#x0D;&amp;#x0A;(Rule §501.93) &amp;quot;&quot;/&gt;&lt;property id=&quot;20307&quot; value=&quot;339&quot;/&gt;&lt;/object&gt;&lt;object type=&quot;3&quot; unique_id=&quot;10088&quot;&gt;&lt;property id=&quot;20148&quot; value=&quot;5&quot;/&gt;&lt;property id=&quot;20300&quot; value=&quot;Slide 85 - &amp;quot;Mandatory Continuing Professional Education (Rule §501.94) &amp;quot;&quot;/&gt;&lt;property id=&quot;20307&quot; value=&quot;340&quot;/&gt;&lt;/object&gt;&lt;object type=&quot;3&quot; unique_id=&quot;10089&quot;&gt;&lt;property id=&quot;20148&quot; value=&quot;5&quot;/&gt;&lt;property id=&quot;20300&quot; value=&quot;Slide 86 - &amp;quot;Review of Recent Board Actions Involving CPA’s&amp;quot;&quot;/&gt;&lt;property id=&quot;20307&quot; value=&quot;342&quot;/&gt;&lt;/object&gt;&lt;object type=&quot;3&quot; unique_id=&quot;10090&quot;&gt;&lt;property id=&quot;20148&quot; value=&quot;5&quot;/&gt;&lt;property id=&quot;20300&quot; value=&quot;Slide 87 - &amp;quot;Enforcement Actions&amp;#x0D;&amp;#x0A;(Examples to be updated as Board Reports are released) &amp;quot;&quot;/&gt;&lt;property id=&quot;20307&quot; value=&quot;360&quot;/&gt;&lt;/object&gt;&lt;object type=&quot;3&quot; unique_id=&quot;10091&quot;&gt;&lt;property id=&quot;20148&quot; value=&quot;5&quot;/&gt;&lt;property id=&quot;20300&quot; value=&quot;Slide 88 - &amp;quot;Enforcement Actions&amp;#x0D;&amp;#x0A; (Examples to be updated as Board Reports are released) &amp;quot;&quot;/&gt;&lt;property id=&quot;20307&quot; value=&quot;363&quot;/&gt;&lt;/object&gt;&lt;object type=&quot;3&quot; unique_id=&quot;10092&quot;&gt;&lt;property id=&quot;20148&quot; value=&quot;5&quot;/&gt;&lt;property id=&quot;20300&quot; value=&quot;Slide 89 - &amp;quot;Red flags in work environments &amp;quot;&quot;/&gt;&lt;property id=&quot;20307&quot; value=&quot;361&quot;/&gt;&lt;/object&gt;&lt;object type=&quot;3&quot; unique_id=&quot;10093&quot;&gt;&lt;property id=&quot;20148&quot; value=&quot;5&quot;/&gt;&lt;property id=&quot;20300&quot; value=&quot;Slide 90 - &amp;quot;Ways to avoid the slippery slope of diminishing ethics&amp;quot;&quot;/&gt;&lt;property id=&quot;20307&quot; value=&quot;362&quot;/&gt;&lt;/object&gt;&lt;object type=&quot;3&quot; unique_id=&quot;10094&quot;&gt;&lt;property id=&quot;20148&quot; value=&quot;5&quot;/&gt;&lt;property id=&quot;20300&quot; value=&quot;Slide 91 - &amp;quot;CASES&amp;quot;&quot;/&gt;&lt;property id=&quot;20307&quot; value=&quot;353&quot;/&gt;&lt;/object&gt;&lt;object type=&quot;3&quot; unique_id=&quot;10095&quot;&gt;&lt;property id=&quot;20148&quot; value=&quot;5&quot;/&gt;&lt;property id=&quot;20300&quot; value=&quot;Slide 92 - &amp;quot;CASE 1&amp;quot;&quot;/&gt;&lt;property id=&quot;20307&quot; value=&quot;343&quot;/&gt;&lt;/object&gt;&lt;object type=&quot;3&quot; unique_id=&quot;10096&quot;&gt;&lt;property id=&quot;20148&quot; value=&quot;5&quot;/&gt;&lt;property id=&quot;20300&quot; value=&quot;Slide 93 - &amp;quot;CASE 2&amp;quot;&quot;/&gt;&lt;property id=&quot;20307&quot; value=&quot;344&quot;/&gt;&lt;/object&gt;&lt;object type=&quot;3&quot; unique_id=&quot;10097&quot;&gt;&lt;property id=&quot;20148&quot; value=&quot;5&quot;/&gt;&lt;property id=&quot;20300&quot; value=&quot;Slide 94 - &amp;quot;CASE 3&amp;quot;&quot;/&gt;&lt;property id=&quot;20307&quot; value=&quot;345&quot;/&gt;&lt;/object&gt;&lt;object type=&quot;3&quot; unique_id=&quot;10098&quot;&gt;&lt;property id=&quot;20148&quot; value=&quot;5&quot;/&gt;&lt;property id=&quot;20300&quot; value=&quot;Slide 95 - &amp;quot;CASE 4&amp;quot;&quot;/&gt;&lt;property id=&quot;20307&quot; value=&quot;354&quot;/&gt;&lt;/object&gt;&lt;object type=&quot;3&quot; unique_id=&quot;10099&quot;&gt;&lt;property id=&quot;20148&quot; value=&quot;5&quot;/&gt;&lt;property id=&quot;20300&quot; value=&quot;Slide 96 - &amp;quot;CASE 5&amp;quot;&quot;/&gt;&lt;property id=&quot;20307&quot; value=&quot;346&quot;/&gt;&lt;/object&gt;&lt;object type=&quot;3&quot; unique_id=&quot;10100&quot;&gt;&lt;property id=&quot;20148&quot; value=&quot;5&quot;/&gt;&lt;property id=&quot;20300&quot; value=&quot;Slide 97 - &amp;quot;CASE 6&amp;quot;&quot;/&gt;&lt;property id=&quot;20307&quot; value=&quot;347&quot;/&gt;&lt;/object&gt;&lt;object type=&quot;3&quot; unique_id=&quot;10101&quot;&gt;&lt;property id=&quot;20148&quot; value=&quot;5&quot;/&gt;&lt;property id=&quot;20300&quot; value=&quot;Slide 98 - &amp;quot;CASE 7&amp;quot;&quot;/&gt;&lt;property id=&quot;20307&quot; value=&quot;348&quot;/&gt;&lt;/object&gt;&lt;object type=&quot;3&quot; unique_id=&quot;10102&quot;&gt;&lt;property id=&quot;20148&quot; value=&quot;5&quot;/&gt;&lt;property id=&quot;20300&quot; value=&quot;Slide 99 - &amp;quot;CASE 8&amp;quot;&quot;/&gt;&lt;property id=&quot;20307&quot; value=&quot;349&quot;/&gt;&lt;/object&gt;&lt;object type=&quot;3&quot; unique_id=&quot;10103&quot;&gt;&lt;property id=&quot;20148&quot; value=&quot;5&quot;/&gt;&lt;property id=&quot;20300&quot; value=&quot;Slide 100 - &amp;quot;CASE 9&amp;quot;&quot;/&gt;&lt;property id=&quot;20307&quot; value=&quot;350&quot;/&gt;&lt;/object&gt;&lt;object type=&quot;3&quot; unique_id=&quot;10104&quot;&gt;&lt;property id=&quot;20148&quot; value=&quot;5&quot;/&gt;&lt;property id=&quot;20300&quot; value=&quot;Slide 101 - &amp;quot;CASE 10&amp;quot;&quot;/&gt;&lt;property id=&quot;20307&quot; value=&quot;351&quot;/&gt;&lt;/object&gt;&lt;object type=&quot;3&quot; unique_id=&quot;10105&quot;&gt;&lt;property id=&quot;20148&quot; value=&quot;5&quot;/&gt;&lt;property id=&quot;20300&quot; value=&quot;Slide 102 - &amp;quot;CASE 11&amp;quot;&quot;/&gt;&lt;property id=&quot;20307&quot; value=&quot;352&quot;/&gt;&lt;/object&gt;&lt;object type=&quot;3&quot; unique_id=&quot;10106&quot;&gt;&lt;property id=&quot;20148&quot; value=&quot;5&quot;/&gt;&lt;property id=&quot;20300&quot; value=&quot;Slide 103 - &amp;quot;CASE 12&amp;quot;&quot;/&gt;&lt;property id=&quot;20307&quot; value=&quot;365&quot;/&gt;&lt;/object&gt;&lt;object type=&quot;3&quot; unique_id=&quot;10107&quot;&gt;&lt;property id=&quot;20148&quot; value=&quot;5&quot;/&gt;&lt;property id=&quot;20300&quot; value=&quot;Slide 104 - &amp;quot;Course Review&amp;quot;&quot;/&gt;&lt;property id=&quot;20307&quot; value=&quot;355&quot;/&gt;&lt;/object&gt;&lt;object type=&quot;3&quot; unique_id=&quot;10108&quot;&gt;&lt;property id=&quot;20148&quot; value=&quot;5&quot;/&gt;&lt;property id=&quot;20300&quot; value=&quot;Slide 105&quot;/&gt;&lt;property id=&quot;20307&quot; value=&quot;358&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UNTD010 PPT TEMPLATE">
  <a:themeElements>
    <a:clrScheme name="UNT Dallas">
      <a:dk1>
        <a:sysClr val="windowText" lastClr="000000"/>
      </a:dk1>
      <a:lt1>
        <a:sysClr val="window" lastClr="FFFFFF"/>
      </a:lt1>
      <a:dk2>
        <a:srgbClr val="0046AD"/>
      </a:dk2>
      <a:lt2>
        <a:srgbClr val="74808B"/>
      </a:lt2>
      <a:accent1>
        <a:srgbClr val="059033"/>
      </a:accent1>
      <a:accent2>
        <a:srgbClr val="BCE9B1"/>
      </a:accent2>
      <a:accent3>
        <a:srgbClr val="007CC3"/>
      </a:accent3>
      <a:accent4>
        <a:srgbClr val="74D6F4"/>
      </a:accent4>
      <a:accent5>
        <a:srgbClr val="000000"/>
      </a:accent5>
      <a:accent6>
        <a:srgbClr val="000000"/>
      </a:accent6>
      <a:hlink>
        <a:srgbClr val="0046AD"/>
      </a:hlink>
      <a:folHlink>
        <a:srgbClr val="0046AD"/>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736</TotalTime>
  <Words>8909</Words>
  <Application>Microsoft Office PowerPoint</Application>
  <PresentationFormat>On-screen Show (4:3)</PresentationFormat>
  <Paragraphs>591</Paragraphs>
  <Slides>105</Slides>
  <Notes>6</Notes>
  <HiddenSlides>0</HiddenSlides>
  <MMClips>0</MMClips>
  <ScaleCrop>false</ScaleCrop>
  <HeadingPairs>
    <vt:vector size="4" baseType="variant">
      <vt:variant>
        <vt:lpstr>Theme</vt:lpstr>
      </vt:variant>
      <vt:variant>
        <vt:i4>2</vt:i4>
      </vt:variant>
      <vt:variant>
        <vt:lpstr>Slide Titles</vt:lpstr>
      </vt:variant>
      <vt:variant>
        <vt:i4>105</vt:i4>
      </vt:variant>
    </vt:vector>
  </HeadingPairs>
  <TitlesOfParts>
    <vt:vector size="107" baseType="lpstr">
      <vt:lpstr>Concourse</vt:lpstr>
      <vt:lpstr>UNTD010 PPT TEMPLATE</vt:lpstr>
      <vt:lpstr>ETHICS for CPA’s </vt:lpstr>
      <vt:lpstr>Dr. Dan Edelman, CPA</vt:lpstr>
      <vt:lpstr>Course Highlights</vt:lpstr>
      <vt:lpstr>Primary Objectives of the Course:</vt:lpstr>
      <vt:lpstr>PowerPoint Presentation</vt:lpstr>
      <vt:lpstr>Components of the Course:</vt:lpstr>
      <vt:lpstr>PowerPoint Presentation</vt:lpstr>
      <vt:lpstr>PowerPoint Presentation</vt:lpstr>
      <vt:lpstr>Merriam-Webster Definitions</vt:lpstr>
      <vt:lpstr>PowerPoint Presentation</vt:lpstr>
      <vt:lpstr>NOTE:</vt:lpstr>
      <vt:lpstr>PROFESSIONAL STANDARDS Subchapter B</vt:lpstr>
      <vt:lpstr> Auditing Standards  (Rule §501.60)</vt:lpstr>
      <vt:lpstr> Accounting Principles  (Rule §501.61)</vt:lpstr>
      <vt:lpstr> Other Professional Standards (Rule §501.62)</vt:lpstr>
      <vt:lpstr> Reporting Standards  (Rule §501.63)</vt:lpstr>
      <vt:lpstr>RESPONSIBILITIES TO CLIENTS Subchapter C</vt:lpstr>
      <vt:lpstr> Independence (Rule §501.70)</vt:lpstr>
      <vt:lpstr>Receipt of Commission, Compensation or Other Benefit (Rule §501.71)</vt:lpstr>
      <vt:lpstr>Receipt of Commission, Compensation or Other Benefit (Rule §501.71)</vt:lpstr>
      <vt:lpstr>Contingency Fees (Rule §501.72)</vt:lpstr>
      <vt:lpstr>Contingency Fees (Rule §501.72)</vt:lpstr>
      <vt:lpstr>Contingency Fees (Rule §501.72)</vt:lpstr>
      <vt:lpstr>Contingency Fees (Rule §501.72)</vt:lpstr>
      <vt:lpstr>Integrity and Objectivity (Rule §501.73)</vt:lpstr>
      <vt:lpstr>Integrity and Objectivity (Rule §501.73)</vt:lpstr>
      <vt:lpstr>Integrity and Objectivity (Rule §501.73)</vt:lpstr>
      <vt:lpstr>Competence (Rule §501.74)</vt:lpstr>
      <vt:lpstr>Competence (Rule §501.74)</vt:lpstr>
      <vt:lpstr>Confidential Client Communications (Rule §501.75)</vt:lpstr>
      <vt:lpstr>Confidential Client Communications (Rule §501.75)</vt:lpstr>
      <vt:lpstr>Confidential Client Communications (Rule §501.75)</vt:lpstr>
      <vt:lpstr>Confidential Client Communications (Rule §501.75)</vt:lpstr>
      <vt:lpstr>Confidential Client Communications (Rule §501.75)</vt:lpstr>
      <vt:lpstr>Records and Work Papers (Rule §501.76)</vt:lpstr>
      <vt:lpstr>Records and Work Papers (Rule §501.76)</vt:lpstr>
      <vt:lpstr>Records and Work Papers (Rule §501.76)</vt:lpstr>
      <vt:lpstr>Records and Work Papers (Rule §501.76)</vt:lpstr>
      <vt:lpstr>Records and Work Papers (Rule §501.76)</vt:lpstr>
      <vt:lpstr>Records and Work Papers (Rule §501.76)</vt:lpstr>
      <vt:lpstr>Acting Through Others  (Rule §501.77)</vt:lpstr>
      <vt:lpstr>Withdrawal or Resignation  (Rule §501.78)</vt:lpstr>
      <vt:lpstr>Withdrawal or Resignation  (Rule §501.78)</vt:lpstr>
      <vt:lpstr>RESPONSIBILITIES TO THE PUBLIC Subchapter D</vt:lpstr>
      <vt:lpstr>Practice of Public Accountancy (Rule §501.80)</vt:lpstr>
      <vt:lpstr>Practice of Public Accountancy (Rule §501.80)</vt:lpstr>
      <vt:lpstr>Firm License Requirement  (Rule §501.81)</vt:lpstr>
      <vt:lpstr>Firm License Requirement  (Rule §501.81)</vt:lpstr>
      <vt:lpstr>Firm License Requirement  (Rule §501.81)</vt:lpstr>
      <vt:lpstr>Firm License Requirement  (Rule §501.81)</vt:lpstr>
      <vt:lpstr>Firm License Requirement  (Rule §501.81)</vt:lpstr>
      <vt:lpstr>Advertising  (Rule §501.82)</vt:lpstr>
      <vt:lpstr>Advertising  (Rule §501.82)</vt:lpstr>
      <vt:lpstr>Advertising  (Rule §501.82)</vt:lpstr>
      <vt:lpstr>Advertising  (Rule §501.82)</vt:lpstr>
      <vt:lpstr>Advertising  (Rule §501.82)</vt:lpstr>
      <vt:lpstr>Advertising  (Rule §501.82)</vt:lpstr>
      <vt:lpstr>Advertising  (Rule §501.82)</vt:lpstr>
      <vt:lpstr>Firm Names (Rule §501.83)</vt:lpstr>
      <vt:lpstr>Firm Names (Rule §501.83)</vt:lpstr>
      <vt:lpstr>Firm Names (Rule §501.83)</vt:lpstr>
      <vt:lpstr>Firm Names (Rule §501.83)</vt:lpstr>
      <vt:lpstr>Firm Names (Rule §501.83)</vt:lpstr>
      <vt:lpstr>Firm Names (Rule §501.83)</vt:lpstr>
      <vt:lpstr>Firm Names (Rule §501.83)</vt:lpstr>
      <vt:lpstr>Form of Practice (Rule §501.84)</vt:lpstr>
      <vt:lpstr>Complaint Notice (Rule §501.85)</vt:lpstr>
      <vt:lpstr> RESPONSIBILITIES TO THE BOARD/PROFESSION Subchapter E</vt:lpstr>
      <vt:lpstr>Discreditable Acts  (Rule §501.90)</vt:lpstr>
      <vt:lpstr>Discreditable Acts  (Rule §501.90)</vt:lpstr>
      <vt:lpstr>Discreditable Acts  (Rule §501.90)</vt:lpstr>
      <vt:lpstr>Discreditable Acts  (Rule §501.90)</vt:lpstr>
      <vt:lpstr>Discreditable Acts  (Rule §501.90)</vt:lpstr>
      <vt:lpstr>Discreditable Acts  (Rule §501.90)</vt:lpstr>
      <vt:lpstr>Discreditable Acts  (Rule §501.90)</vt:lpstr>
      <vt:lpstr>Reportable Events (Rule §501.91)</vt:lpstr>
      <vt:lpstr>Reportable Events (Rule §501.91)</vt:lpstr>
      <vt:lpstr>Reportable Events (Rule §501.91)</vt:lpstr>
      <vt:lpstr>Reportable Events (Rule §501.91)</vt:lpstr>
      <vt:lpstr>Reportable Events (Rule §501.91)</vt:lpstr>
      <vt:lpstr>Frivolous Complaints (Rule §501.92)</vt:lpstr>
      <vt:lpstr>Responses (Rule §501.93) </vt:lpstr>
      <vt:lpstr>Responses (Rule §501.93) </vt:lpstr>
      <vt:lpstr>Responses (Rule §501.93) </vt:lpstr>
      <vt:lpstr>Mandatory Continuing Professional Education (Rule §501.94) </vt:lpstr>
      <vt:lpstr>Review of Recent Board Actions Involving CPA’s</vt:lpstr>
      <vt:lpstr>Enforcement Actions (Examples to be updated as Board Reports are released) </vt:lpstr>
      <vt:lpstr>Enforcement Actions  (Examples to be updated as Board Reports are released) </vt:lpstr>
      <vt:lpstr>Red flags in work environments </vt:lpstr>
      <vt:lpstr>Ways to avoid the slippery slope of diminishing ethics</vt:lpstr>
      <vt:lpstr>CASES</vt:lpstr>
      <vt:lpstr>CASE 1</vt:lpstr>
      <vt:lpstr>CASE 2</vt:lpstr>
      <vt:lpstr>CASE 3</vt:lpstr>
      <vt:lpstr>CASE 4</vt:lpstr>
      <vt:lpstr>CASE 5</vt:lpstr>
      <vt:lpstr>CASE 6</vt:lpstr>
      <vt:lpstr>CASE 7</vt:lpstr>
      <vt:lpstr>CASE 8</vt:lpstr>
      <vt:lpstr>CASE 9</vt:lpstr>
      <vt:lpstr>CASE 10</vt:lpstr>
      <vt:lpstr>CASE 11</vt:lpstr>
      <vt:lpstr>CASE 12</vt:lpstr>
      <vt:lpstr>Course Review</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dc:creator>
  <cp:lastModifiedBy>Dan Edelman</cp:lastModifiedBy>
  <cp:revision>63</cp:revision>
  <cp:lastPrinted>2014-06-17T19:09:35Z</cp:lastPrinted>
  <dcterms:created xsi:type="dcterms:W3CDTF">2013-08-25T14:25:05Z</dcterms:created>
  <dcterms:modified xsi:type="dcterms:W3CDTF">2014-06-17T19:09:53Z</dcterms:modified>
</cp:coreProperties>
</file>