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00" r:id="rId4"/>
    <p:sldId id="306" r:id="rId5"/>
    <p:sldId id="301" r:id="rId6"/>
    <p:sldId id="302" r:id="rId7"/>
    <p:sldId id="303" r:id="rId8"/>
    <p:sldId id="304" r:id="rId9"/>
    <p:sldId id="305" r:id="rId10"/>
    <p:sldId id="308" r:id="rId11"/>
    <p:sldId id="280" r:id="rId12"/>
    <p:sldId id="281" r:id="rId13"/>
    <p:sldId id="282" r:id="rId14"/>
    <p:sldId id="307" r:id="rId15"/>
    <p:sldId id="290" r:id="rId16"/>
    <p:sldId id="291" r:id="rId17"/>
    <p:sldId id="292" r:id="rId18"/>
    <p:sldId id="297" r:id="rId19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17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8470CDD-E132-47CE-8714-22502D351BB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134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170" y="8772134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6F0766A-A6C2-4E44-BC47-B3AA8B29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17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134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170" y="8772134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Travel policies tell us how to travel, purchase policies tell us how to purchase, so Ethics policies must tell us how to be ethical right?  Nope.</a:t>
            </a:r>
          </a:p>
          <a:p>
            <a:r>
              <a:rPr lang="en-US" dirty="0" smtClean="0"/>
              <a:t>Imagine</a:t>
            </a:r>
            <a:r>
              <a:rPr lang="en-US" baseline="0" dirty="0" smtClean="0"/>
              <a:t> a purchase policy that doesn’t tell you how to purchase, only how not to purchase.</a:t>
            </a:r>
          </a:p>
          <a:p>
            <a:r>
              <a:rPr lang="en-US" baseline="0" dirty="0" smtClean="0"/>
              <a:t>Strange list of thou shalt </a:t>
            </a:r>
            <a:r>
              <a:rPr lang="en-US" baseline="0" dirty="0" err="1" smtClean="0"/>
              <a:t>nots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ED436-C3B7-45BC-9377-FF0C25C59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5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business executives, you’re concerned with efficiency, productivity, effectiveness,</a:t>
            </a:r>
            <a:r>
              <a:rPr lang="en-US" baseline="0" dirty="0" smtClean="0"/>
              <a:t> reduced costs…</a:t>
            </a:r>
          </a:p>
          <a:p>
            <a:r>
              <a:rPr lang="en-US" baseline="0" dirty="0" smtClean="0"/>
              <a:t>Imagine, you’ve just finished a big deal, but your president is concerned with the intentions of your vendor.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ED436-C3B7-45BC-9377-FF0C25C591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story of rise and fall of Ma and Pa, and the pardon scandal.  Perry 8-35 per year.  Ma over 100 per month. According to rumor, state highway contracts only went to companies that advertised in the Fergusons' newspaper, Ferguson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ED436-C3B7-45BC-9377-FF0C25C591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4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Jim</a:t>
            </a:r>
            <a:r>
              <a:rPr lang="en-US" baseline="0" dirty="0" smtClean="0"/>
              <a:t> Maddox 1984 JM-171 story.  Jail construction.  VP of A/C business is city councilman.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ED436-C3B7-45BC-9377-FF0C25C591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 influence not required</a:t>
            </a:r>
            <a:r>
              <a:rPr lang="en-US" baseline="0" dirty="0" smtClean="0"/>
              <a:t> (just appearance).  Tend to influence?  Expected to impair independence?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ED436-C3B7-45BC-9377-FF0C25C591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4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what the law is trying the prevent (governor getting</a:t>
            </a:r>
            <a:r>
              <a:rPr lang="en-US" baseline="0" dirty="0" smtClean="0"/>
              <a:t> </a:t>
            </a:r>
            <a:r>
              <a:rPr lang="en-US" baseline="0" smtClean="0"/>
              <a:t>himself rich).  </a:t>
            </a:r>
            <a:r>
              <a:rPr lang="en-US" smtClean="0"/>
              <a:t>Historical </a:t>
            </a:r>
            <a:r>
              <a:rPr lang="en-US" dirty="0" smtClean="0"/>
              <a:t>discussion, rise of the merchant class.  Nobility unhappy.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ED436-C3B7-45BC-9377-FF0C25C591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2031"/>
            <a:ext cx="7772400" cy="1407319"/>
          </a:xfrm>
        </p:spPr>
        <p:txBody>
          <a:bodyPr>
            <a:normAutofit/>
          </a:bodyPr>
          <a:lstStyle>
            <a:lvl1pPr algn="l">
              <a:lnSpc>
                <a:spcPts val="37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81350"/>
            <a:ext cx="7772400" cy="990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U. T. System Board of Regents’ Meeting</a:t>
            </a:r>
          </a:p>
          <a:p>
            <a:r>
              <a:rPr lang="en-US" dirty="0" smtClean="0"/>
              <a:t>Committee (if committee meeting)</a:t>
            </a:r>
          </a:p>
          <a:p>
            <a:r>
              <a:rPr lang="en-US" dirty="0" smtClean="0"/>
              <a:t>Month Year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419350"/>
            <a:ext cx="77724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066800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29718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Horziton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4131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ertic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52550"/>
            <a:ext cx="2819400" cy="12192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0" y="28575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724150"/>
            <a:ext cx="2819400" cy="1143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0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2" r:id="rId5"/>
    <p:sldLayoutId id="2147483654" r:id="rId6"/>
    <p:sldLayoutId id="2147483656" r:id="rId7"/>
    <p:sldLayoutId id="214748365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Does My Ethics Policy Say That?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TASSCUBO</a:t>
            </a:r>
            <a:endParaRPr lang="en-US" dirty="0"/>
          </a:p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Jason D. King:  Assistant General Counsel and Deputy Ethics Advisor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Government employees get one too:</a:t>
            </a:r>
          </a:p>
          <a:p>
            <a:endParaRPr lang="en-US" dirty="0"/>
          </a:p>
          <a:p>
            <a:r>
              <a:rPr lang="en-US" dirty="0" smtClean="0"/>
              <a:t>Might reasonably tend to influence test; and</a:t>
            </a:r>
          </a:p>
          <a:p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easonably </a:t>
            </a:r>
            <a:r>
              <a:rPr lang="en-US" dirty="0"/>
              <a:t>be expected to impair </a:t>
            </a:r>
            <a:r>
              <a:rPr lang="en-US" dirty="0" smtClean="0"/>
              <a:t>independence </a:t>
            </a:r>
            <a:r>
              <a:rPr lang="en-US" dirty="0"/>
              <a:t>of judgment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Gifts Prohibitions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Bribery (36.02 Penal Code)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Doing </a:t>
            </a:r>
            <a:r>
              <a:rPr lang="en-US" u="sng" dirty="0" smtClean="0"/>
              <a:t>anything</a:t>
            </a:r>
            <a:r>
              <a:rPr lang="en-US" dirty="0" smtClean="0"/>
              <a:t> in your official capacity in exchange for </a:t>
            </a:r>
            <a:r>
              <a:rPr lang="en-US" u="sng" dirty="0" smtClean="0"/>
              <a:t>anything</a:t>
            </a:r>
            <a:r>
              <a:rPr lang="en-US" dirty="0" smtClean="0"/>
              <a:t> other than your salary</a:t>
            </a:r>
          </a:p>
          <a:p>
            <a:endParaRPr lang="en-US" dirty="0" smtClean="0"/>
          </a:p>
          <a:p>
            <a:r>
              <a:rPr lang="en-US" dirty="0" smtClean="0"/>
              <a:t>Applies even if the quid pro quo isn’t explicit</a:t>
            </a:r>
          </a:p>
          <a:p>
            <a:endParaRPr lang="en-US" dirty="0" smtClean="0"/>
          </a:p>
          <a:p>
            <a:r>
              <a:rPr lang="en-US" dirty="0" smtClean="0"/>
              <a:t>No exceptions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Gift Restriction, 36.08 Penal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Asking for or accepting any benefit from someone who has an interest in or is likely to have an interest in the matters under your authority is prohibited.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2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from 36.08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fee prescribed by law to be received by a public servant or any other benefit to which the public servant is lawfully entitled or for which he gives legitimate consideration in a capacity other than as a public servant;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gift or other benefit conferred on account of kinship or a personal, professional, or business relationship independent of the official status of the recipient;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 benefit to a public servant required to file a statement under Chapter 572, Government Code, or a report under Title 15, Election Code, that is derived from a function in honor or appreciation of the recipient if:</a:t>
            </a:r>
          </a:p>
          <a:p>
            <a:endParaRPr lang="en-US" dirty="0"/>
          </a:p>
          <a:p>
            <a:pPr lvl="1"/>
            <a:r>
              <a:rPr lang="en-US" dirty="0"/>
              <a:t>(A) the benefit and the source of any benefit in excess of $50 is reported in the statement; and</a:t>
            </a:r>
          </a:p>
          <a:p>
            <a:endParaRPr lang="en-US" dirty="0"/>
          </a:p>
          <a:p>
            <a:pPr lvl="1"/>
            <a:r>
              <a:rPr lang="en-US" dirty="0"/>
              <a:t>(B) the benefit is used solely to defray the expenses that accrue in the performance of duties or activities in connection with the office which are </a:t>
            </a:r>
            <a:r>
              <a:rPr lang="en-US" dirty="0" err="1"/>
              <a:t>nonreimbursable</a:t>
            </a:r>
            <a:r>
              <a:rPr lang="en-US" dirty="0"/>
              <a:t> by the state or political subdivision;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political contribution as defined by Title 15, Election Code;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gift, award, or memento to a member of the legislative or executive branch that is required to be reported under Chapter 305, Government Code;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item with a value of less than $50, excluding cash or a negotiable instrument as described by Section 3.104, Business &amp; Commerce Code;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item issued by a governmental entity that allows the use of property or facilities owned, leased, or operated by the governmental entity;</a:t>
            </a:r>
          </a:p>
          <a:p>
            <a:endParaRPr lang="en-US" dirty="0"/>
          </a:p>
          <a:p>
            <a:r>
              <a:rPr lang="en-US" dirty="0" smtClean="0"/>
              <a:t>transportation</a:t>
            </a:r>
            <a:r>
              <a:rPr lang="en-US" dirty="0"/>
              <a:t>, lodging, and meals described by Section 36.07(b); or</a:t>
            </a:r>
          </a:p>
          <a:p>
            <a:endParaRPr lang="en-US" dirty="0"/>
          </a:p>
          <a:p>
            <a:r>
              <a:rPr lang="en-US" dirty="0" smtClean="0"/>
              <a:t>complimentary </a:t>
            </a:r>
            <a:r>
              <a:rPr lang="en-US" dirty="0"/>
              <a:t>legal advice or legal services relating to a will, power of attorney, advance directive, or other estate planning document rendered:</a:t>
            </a:r>
          </a:p>
          <a:p>
            <a:endParaRPr lang="en-US" dirty="0"/>
          </a:p>
          <a:p>
            <a:pPr lvl="1"/>
            <a:r>
              <a:rPr lang="en-US" dirty="0"/>
              <a:t>(A) to a public servant who is a first responder; and</a:t>
            </a:r>
          </a:p>
          <a:p>
            <a:endParaRPr lang="en-US" dirty="0"/>
          </a:p>
          <a:p>
            <a:pPr lvl="1"/>
            <a:r>
              <a:rPr lang="en-US" dirty="0"/>
              <a:t>(B) through a program or clinic that is:</a:t>
            </a:r>
          </a:p>
          <a:p>
            <a:endParaRPr lang="en-US" dirty="0"/>
          </a:p>
          <a:p>
            <a:pPr lvl="2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operated by a local bar association or the State Bar of Texas; and</a:t>
            </a:r>
          </a:p>
          <a:p>
            <a:endParaRPr lang="en-US" dirty="0"/>
          </a:p>
          <a:p>
            <a:pPr lvl="2"/>
            <a:r>
              <a:rPr lang="en-US" dirty="0"/>
              <a:t>(ii) approved by the head of the agency employing the public servant, if the public servant is employed by an agency.</a:t>
            </a:r>
          </a:p>
          <a:p>
            <a:endParaRPr lang="en-US" dirty="0"/>
          </a:p>
          <a:p>
            <a:r>
              <a:rPr lang="en-US" dirty="0" smtClean="0"/>
              <a:t>food</a:t>
            </a:r>
            <a:r>
              <a:rPr lang="en-US" dirty="0"/>
              <a:t>, lodging, transportation, or entertainment accepted as a guest and, if the </a:t>
            </a:r>
            <a:r>
              <a:rPr lang="en-US" dirty="0" err="1"/>
              <a:t>donee</a:t>
            </a:r>
            <a:r>
              <a:rPr lang="en-US" dirty="0"/>
              <a:t> is required by law to report those items, reported by the </a:t>
            </a:r>
            <a:r>
              <a:rPr lang="en-US" dirty="0" err="1"/>
              <a:t>donee</a:t>
            </a:r>
            <a:r>
              <a:rPr lang="en-US" dirty="0"/>
              <a:t> in accordance with that law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</a:t>
            </a:r>
            <a:r>
              <a:rPr lang="en-US" dirty="0"/>
              <a:t>, professional, or business relationship independent of the official status of the </a:t>
            </a:r>
            <a:r>
              <a:rPr lang="en-US" dirty="0" smtClean="0"/>
              <a:t>recipient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item with a value of less than $50, excluding cash or a negotiable instrument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ood</a:t>
            </a:r>
            <a:r>
              <a:rPr lang="en-US" dirty="0"/>
              <a:t>, lodging, transportation, or entertainment accepted as a guest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Honorarium, Section 36.07 Penal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public servant commits an offense if the public </a:t>
            </a:r>
            <a:r>
              <a:rPr lang="en-US" dirty="0" smtClean="0"/>
              <a:t>servant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solicits</a:t>
            </a:r>
            <a:r>
              <a:rPr lang="en-US" dirty="0"/>
              <a:t>, accepts, or agrees to accept an honorarium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consideration for services that the public servant would not have been requested to provide but for the public servant's official position or duties.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9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Honorarium, 36.07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public official can still accept food, lodging and transportation, so long as the official is performing an actual service at the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1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being asked to perform a particular function due to your </a:t>
            </a:r>
            <a:r>
              <a:rPr lang="en-US" dirty="0" smtClean="0"/>
              <a:t>official position</a:t>
            </a:r>
            <a:r>
              <a:rPr lang="en-US" dirty="0"/>
              <a:t>, or due to your expertise?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 What You’ll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ethics policy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What’s in an ethics policy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its in the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Ethics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Policies have nothing to do with ethical conduct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Webster Definition: 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rules of behavior based on ideas about what is morally good and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bad</a:t>
            </a:r>
          </a:p>
          <a:p>
            <a:pPr marL="457200" lvl="1" indent="0">
              <a:buClr>
                <a:srgbClr val="4F81BD">
                  <a:lumMod val="75000"/>
                </a:srgbClr>
              </a:buClr>
              <a:buNone/>
            </a:pPr>
            <a:endParaRPr lang="en-US" dirty="0" smtClean="0"/>
          </a:p>
          <a:p>
            <a:r>
              <a:rPr lang="en-US" dirty="0" smtClean="0"/>
              <a:t>Thou Shalt Not…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6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Strange Set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concerned with: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Reduced costs</a:t>
            </a:r>
          </a:p>
          <a:p>
            <a:r>
              <a:rPr lang="en-US" dirty="0" smtClean="0"/>
              <a:t>Primarily concerned with: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intentions</a:t>
            </a:r>
          </a:p>
          <a:p>
            <a:pPr lvl="1"/>
            <a:r>
              <a:rPr lang="en-US" dirty="0" smtClean="0"/>
              <a:t>Faith in government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Why have one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2971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28715"/>
            <a:ext cx="1981200" cy="250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1"/>
            <a:ext cx="1905000" cy="257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9000" y="1143001"/>
            <a:ext cx="2209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Ma and Pa Ferguson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Governor Pa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1915-1917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Governor Ma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1925-1927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1933-1935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 reform only happens in response to a crisis.</a:t>
            </a:r>
          </a:p>
          <a:p>
            <a:endParaRPr lang="en-US" dirty="0" smtClean="0"/>
          </a:p>
          <a:p>
            <a:r>
              <a:rPr lang="en-US" dirty="0" smtClean="0"/>
              <a:t>Ethics regulations do not have an overarching goal or organization.</a:t>
            </a:r>
          </a:p>
          <a:p>
            <a:endParaRPr lang="en-US" dirty="0"/>
          </a:p>
          <a:p>
            <a:r>
              <a:rPr lang="en-US" dirty="0" smtClean="0"/>
              <a:t>If a public official abuses their authority, it will be curtailed.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9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an Ethics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Conflicts of Interest	</a:t>
            </a:r>
          </a:p>
          <a:p>
            <a:endParaRPr lang="en-US" dirty="0" smtClean="0"/>
          </a:p>
          <a:p>
            <a:r>
              <a:rPr lang="en-US" dirty="0" smtClean="0"/>
              <a:t>Gifts and Bribery</a:t>
            </a:r>
          </a:p>
          <a:p>
            <a:endParaRPr lang="en-US" dirty="0" smtClean="0"/>
          </a:p>
          <a:p>
            <a:r>
              <a:rPr lang="en-US" dirty="0" smtClean="0"/>
              <a:t>Honorarium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of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859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0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Law extremely strict</a:t>
            </a:r>
          </a:p>
          <a:p>
            <a:endParaRPr lang="en-US" dirty="0"/>
          </a:p>
          <a:p>
            <a:r>
              <a:rPr lang="en-US" dirty="0" smtClean="0"/>
              <a:t>Piecemeal exceptions, no overarching plan</a:t>
            </a:r>
          </a:p>
          <a:p>
            <a:endParaRPr lang="en-US" dirty="0"/>
          </a:p>
          <a:p>
            <a:r>
              <a:rPr lang="en-US" dirty="0" smtClean="0"/>
              <a:t>Higher Education Boards gets their own exception (disclose and recuse)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1071</Words>
  <Application>Microsoft Office PowerPoint</Application>
  <PresentationFormat>On-screen Show (16:9)</PresentationFormat>
  <Paragraphs>153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Why Does My Ethics Policy Say That?</vt:lpstr>
      <vt:lpstr>Overview:  What You’ll Learn</vt:lpstr>
      <vt:lpstr>What’s an Ethics Policy</vt:lpstr>
      <vt:lpstr>Strange Set of Concerns</vt:lpstr>
      <vt:lpstr>Why have one at all?</vt:lpstr>
      <vt:lpstr>Lessons Learned?</vt:lpstr>
      <vt:lpstr>What’s in an Ethics Policy</vt:lpstr>
      <vt:lpstr>Conflicts of Interest</vt:lpstr>
      <vt:lpstr>Conflicts Continued</vt:lpstr>
      <vt:lpstr>Conflict Continued</vt:lpstr>
      <vt:lpstr>Gifts Prohibitions </vt:lpstr>
      <vt:lpstr>Additional Gift Restriction, 36.08 Penal Code</vt:lpstr>
      <vt:lpstr>Exceptions from 36.08</vt:lpstr>
      <vt:lpstr>The Big Exceptions</vt:lpstr>
      <vt:lpstr>Honorarium, Section 36.07 Penal Code</vt:lpstr>
      <vt:lpstr>Honorarium, 36.07 Continued</vt:lpstr>
      <vt:lpstr>Key Question</vt:lpstr>
      <vt:lpstr>Questions?</vt:lpstr>
    </vt:vector>
  </TitlesOfParts>
  <Company>UTSYSTEM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King, Jason</cp:lastModifiedBy>
  <cp:revision>70</cp:revision>
  <cp:lastPrinted>2013-04-05T15:10:36Z</cp:lastPrinted>
  <dcterms:created xsi:type="dcterms:W3CDTF">2012-07-24T16:25:50Z</dcterms:created>
  <dcterms:modified xsi:type="dcterms:W3CDTF">2014-11-04T17:29:59Z</dcterms:modified>
</cp:coreProperties>
</file>