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2" r:id="rId5"/>
    <p:sldMasterId id="2147483723" r:id="rId6"/>
    <p:sldMasterId id="2147483744" r:id="rId7"/>
  </p:sldMasterIdLst>
  <p:notesMasterIdLst>
    <p:notesMasterId r:id="rId27"/>
  </p:notesMasterIdLst>
  <p:handoutMasterIdLst>
    <p:handoutMasterId r:id="rId28"/>
  </p:handoutMasterIdLst>
  <p:sldIdLst>
    <p:sldId id="413" r:id="rId8"/>
    <p:sldId id="414" r:id="rId9"/>
    <p:sldId id="433" r:id="rId10"/>
    <p:sldId id="434" r:id="rId11"/>
    <p:sldId id="435" r:id="rId12"/>
    <p:sldId id="437" r:id="rId13"/>
    <p:sldId id="415" r:id="rId14"/>
    <p:sldId id="440" r:id="rId15"/>
    <p:sldId id="426" r:id="rId16"/>
    <p:sldId id="439" r:id="rId17"/>
    <p:sldId id="418" r:id="rId18"/>
    <p:sldId id="428" r:id="rId19"/>
    <p:sldId id="430" r:id="rId20"/>
    <p:sldId id="431" r:id="rId21"/>
    <p:sldId id="432" r:id="rId22"/>
    <p:sldId id="420" r:id="rId23"/>
    <p:sldId id="438" r:id="rId24"/>
    <p:sldId id="421" r:id="rId25"/>
    <p:sldId id="429" r:id="rId26"/>
  </p:sldIdLst>
  <p:sldSz cx="9144000" cy="6858000" type="screen4x3"/>
  <p:notesSz cx="7010400"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
          <p15:clr>
            <a:srgbClr val="A4A3A4"/>
          </p15:clr>
        </p15:guide>
        <p15:guide id="2" orient="horz" pos="1021">
          <p15:clr>
            <a:srgbClr val="A4A3A4"/>
          </p15:clr>
        </p15:guide>
        <p15:guide id="3" orient="horz" pos="4005">
          <p15:clr>
            <a:srgbClr val="A4A3A4"/>
          </p15:clr>
        </p15:guide>
        <p15:guide id="4" orient="horz" pos="531">
          <p15:clr>
            <a:srgbClr val="A4A3A4"/>
          </p15:clr>
        </p15:guide>
        <p15:guide id="5" orient="horz" pos="1244">
          <p15:clr>
            <a:srgbClr val="A4A3A4"/>
          </p15:clr>
        </p15:guide>
        <p15:guide id="6" pos="2880">
          <p15:clr>
            <a:srgbClr val="A4A3A4"/>
          </p15:clr>
        </p15:guide>
        <p15:guide id="7" pos="230">
          <p15:clr>
            <a:srgbClr val="A4A3A4"/>
          </p15:clr>
        </p15:guide>
        <p15:guide id="8" pos="5530">
          <p15:clr>
            <a:srgbClr val="A4A3A4"/>
          </p15:clr>
        </p15:guide>
        <p15:guide id="9" pos="2824">
          <p15:clr>
            <a:srgbClr val="A4A3A4"/>
          </p15:clr>
        </p15:guide>
        <p15:guide id="10" pos="2936">
          <p15:clr>
            <a:srgbClr val="A4A3A4"/>
          </p15:clr>
        </p15:guide>
        <p15:guide id="11" pos="395">
          <p15:clr>
            <a:srgbClr val="A4A3A4"/>
          </p15:clr>
        </p15:guide>
        <p15:guide id="12" orient="horz" pos="471">
          <p15:clr>
            <a:srgbClr val="A4A3A4"/>
          </p15:clr>
        </p15:guide>
        <p15:guide id="13" orient="horz" pos="245">
          <p15:clr>
            <a:srgbClr val="A4A3A4"/>
          </p15:clr>
        </p15:guide>
        <p15:guide id="14" orient="horz" pos="4102">
          <p15:clr>
            <a:srgbClr val="A4A3A4"/>
          </p15:clr>
        </p15:guide>
        <p15:guide id="15" orient="horz" pos="624">
          <p15:clr>
            <a:srgbClr val="A4A3A4"/>
          </p15:clr>
        </p15:guide>
        <p15:guide id="16" orient="horz" pos="3600">
          <p15:clr>
            <a:srgbClr val="A4A3A4"/>
          </p15:clr>
        </p15:guide>
        <p15:guide id="17" orient="horz" pos="1056">
          <p15:clr>
            <a:srgbClr val="A4A3A4"/>
          </p15:clr>
        </p15:guide>
        <p15:guide id="18" pos="55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0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Christie" initials="C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FF9900"/>
    <a:srgbClr val="C00000"/>
    <a:srgbClr val="3C8A2E"/>
    <a:srgbClr val="DCDCDC"/>
    <a:srgbClr val="B4B4B4"/>
    <a:srgbClr val="F8F8F8"/>
    <a:srgbClr val="EAEAEA"/>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8988" autoAdjust="0"/>
  </p:normalViewPr>
  <p:slideViewPr>
    <p:cSldViewPr snapToObjects="1" showGuides="1">
      <p:cViewPr varScale="1">
        <p:scale>
          <a:sx n="79" d="100"/>
          <a:sy n="79" d="100"/>
        </p:scale>
        <p:origin x="1853" y="77"/>
      </p:cViewPr>
      <p:guideLst>
        <p:guide orient="horz" pos="244"/>
        <p:guide orient="horz" pos="1021"/>
        <p:guide orient="horz" pos="4005"/>
        <p:guide orient="horz" pos="531"/>
        <p:guide orient="horz" pos="1244"/>
        <p:guide pos="2880"/>
        <p:guide pos="230"/>
        <p:guide pos="5530"/>
        <p:guide pos="2824"/>
        <p:guide pos="2936"/>
        <p:guide pos="395"/>
        <p:guide orient="horz" pos="471"/>
        <p:guide orient="horz" pos="245"/>
        <p:guide orient="horz" pos="4102"/>
        <p:guide orient="horz" pos="624"/>
        <p:guide orient="horz" pos="3600"/>
        <p:guide orient="horz" pos="1056"/>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50" d="100"/>
          <a:sy n="50" d="100"/>
        </p:scale>
        <p:origin x="-2814" y="-108"/>
      </p:cViewPr>
      <p:guideLst>
        <p:guide orient="horz" pos="3024"/>
        <p:guide pos="2304"/>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049" cy="461303"/>
          </a:xfrm>
          <a:prstGeom prst="rect">
            <a:avLst/>
          </a:prstGeom>
        </p:spPr>
        <p:txBody>
          <a:bodyPr vert="horz" lIns="86301" tIns="43151" rIns="86301" bIns="43151"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3"/>
            <a:ext cx="3038049" cy="461303"/>
          </a:xfrm>
          <a:prstGeom prst="rect">
            <a:avLst/>
          </a:prstGeom>
        </p:spPr>
        <p:txBody>
          <a:bodyPr vert="horz" lIns="86301" tIns="43151" rIns="86301" bIns="43151" rtlCol="0"/>
          <a:lstStyle>
            <a:lvl1pPr algn="r">
              <a:defRPr sz="1100"/>
            </a:lvl1pPr>
          </a:lstStyle>
          <a:p>
            <a:fld id="{B4AD245C-091B-44E2-BFB0-BD94217887F7}" type="datetimeFigureOut">
              <a:rPr lang="en-US" smtClean="0">
                <a:latin typeface="Arial" panose="020B0604020202020204" pitchFamily="34" charset="0"/>
              </a:rPr>
              <a:t>11/7/2014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6" y="8773343"/>
            <a:ext cx="3038049" cy="461303"/>
          </a:xfrm>
          <a:prstGeom prst="rect">
            <a:avLst/>
          </a:prstGeom>
        </p:spPr>
        <p:txBody>
          <a:bodyPr vert="horz" lIns="86301" tIns="43151" rIns="86301" bIns="43151"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773343"/>
            <a:ext cx="3038049" cy="461303"/>
          </a:xfrm>
          <a:prstGeom prst="rect">
            <a:avLst/>
          </a:prstGeom>
        </p:spPr>
        <p:txBody>
          <a:bodyPr vert="horz" lIns="86301" tIns="43151" rIns="86301" bIns="43151"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3482" tIns="46740" rIns="93482" bIns="46740" rtlCol="0"/>
          <a:lstStyle>
            <a:lvl1pPr algn="l">
              <a:defRPr sz="11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41" y="1"/>
            <a:ext cx="3037840" cy="461804"/>
          </a:xfrm>
          <a:prstGeom prst="rect">
            <a:avLst/>
          </a:prstGeom>
        </p:spPr>
        <p:txBody>
          <a:bodyPr vert="horz" lIns="93482" tIns="46740" rIns="93482" bIns="46740" rtlCol="0"/>
          <a:lstStyle>
            <a:lvl1pPr algn="r">
              <a:defRPr sz="1100">
                <a:latin typeface="Arial" panose="020B0604020202020204" pitchFamily="34" charset="0"/>
              </a:defRPr>
            </a:lvl1pPr>
          </a:lstStyle>
          <a:p>
            <a:fld id="{0BA5BBE4-AEA3-489A-A28E-0C2FAF2506E3}" type="datetimeFigureOut">
              <a:rPr lang="en-US" smtClean="0"/>
              <a:pPr/>
              <a:t>11/7/2014</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3482" tIns="46740" rIns="93482" bIns="46740" rtlCol="0" anchor="ctr"/>
          <a:lstStyle/>
          <a:p>
            <a:endParaRPr lang="en-GB"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482" tIns="46740" rIns="93482" bIns="4674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71"/>
            <a:ext cx="3037840" cy="461804"/>
          </a:xfrm>
          <a:prstGeom prst="rect">
            <a:avLst/>
          </a:prstGeom>
        </p:spPr>
        <p:txBody>
          <a:bodyPr vert="horz" lIns="93482" tIns="46740" rIns="93482" bIns="46740" rtlCol="0" anchor="b"/>
          <a:lstStyle>
            <a:lvl1pPr algn="l">
              <a:defRPr sz="11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41" y="8772671"/>
            <a:ext cx="3037840" cy="461804"/>
          </a:xfrm>
          <a:prstGeom prst="rect">
            <a:avLst/>
          </a:prstGeom>
        </p:spPr>
        <p:txBody>
          <a:bodyPr vert="horz" lIns="93482" tIns="46740" rIns="93482" bIns="46740" rtlCol="0" anchor="b"/>
          <a:lstStyle>
            <a:lvl1pPr algn="r">
              <a:defRPr sz="11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81946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it so challenging to define, identify, and manage strategic risks?</a:t>
            </a:r>
          </a:p>
          <a:p>
            <a:pPr marL="164643" indent="-164643">
              <a:buFont typeface="Arial" panose="020B0604020202020204" pitchFamily="34" charset="0"/>
              <a:buChar char="•"/>
            </a:pPr>
            <a:r>
              <a:rPr lang="en-US" dirty="0"/>
              <a:t>Not clear what to look for</a:t>
            </a:r>
          </a:p>
          <a:p>
            <a:pPr marL="164643" indent="-164643">
              <a:buFont typeface="Arial" panose="020B0604020202020204" pitchFamily="34" charset="0"/>
              <a:buChar char="•"/>
            </a:pPr>
            <a:r>
              <a:rPr lang="en-US" dirty="0"/>
              <a:t>Signals may be weak until its too late</a:t>
            </a:r>
          </a:p>
          <a:p>
            <a:pPr marL="164643" indent="-164643">
              <a:buFont typeface="Arial" panose="020B0604020202020204" pitchFamily="34" charset="0"/>
              <a:buChar char="•"/>
            </a:pPr>
            <a:r>
              <a:rPr lang="en-US" dirty="0"/>
              <a:t>Sources of SR may be in other industries or geographies</a:t>
            </a:r>
          </a:p>
          <a:p>
            <a:pPr marL="164643" indent="-164643">
              <a:buFont typeface="Arial" panose="020B0604020202020204" pitchFamily="34" charset="0"/>
              <a:buChar char="•"/>
            </a:pPr>
            <a:r>
              <a:rPr lang="en-US" dirty="0"/>
              <a:t>No historical precedent</a:t>
            </a:r>
          </a:p>
          <a:p>
            <a:pPr marL="164643" indent="-164643">
              <a:buFont typeface="Arial" panose="020B0604020202020204" pitchFamily="34" charset="0"/>
              <a:buChar char="•"/>
            </a:pPr>
            <a:r>
              <a:rPr lang="en-US" dirty="0"/>
              <a:t>Methods/Tools don’t reliably capture or track them; designed for other important risks</a:t>
            </a:r>
          </a:p>
          <a:p>
            <a:endParaRPr lang="en-US" b="1"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154531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a:t>
            </a:r>
            <a:r>
              <a:rPr lang="en-US" baseline="0" dirty="0" smtClean="0"/>
              <a:t> the tools to help companies thrive in a VUCA world do exist.</a:t>
            </a:r>
          </a:p>
          <a:p>
            <a:r>
              <a:rPr lang="en-US" baseline="0" dirty="0" smtClean="0"/>
              <a:t>Smart organizations will develop a system to deal with unexpected change.</a:t>
            </a:r>
          </a:p>
          <a:p>
            <a:r>
              <a:rPr lang="en-US" baseline="0" dirty="0" smtClean="0"/>
              <a:t>Accelerate pace at which they discover source of surprises.</a:t>
            </a:r>
          </a:p>
          <a:p>
            <a:r>
              <a:rPr lang="en-US" baseline="0" dirty="0" smtClean="0"/>
              <a:t>Scan continuously--search for the tipping point, disruptive change may start with small changes</a:t>
            </a:r>
          </a:p>
          <a:p>
            <a:r>
              <a:rPr lang="en-US" baseline="0" dirty="0" smtClean="0"/>
              <a:t>Confront your biases--admit your biases and step out of yourself to observe them at work; Invite your most vocal critics in.</a:t>
            </a:r>
          </a:p>
          <a:p>
            <a:r>
              <a:rPr lang="en-US" baseline="0" dirty="0" smtClean="0"/>
              <a:t>Prepare for surprises--respond with confidence, clarity, and precision—rehearse readiness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329840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Preparing for strategic risk may not yet be on your</a:t>
            </a:r>
            <a:r>
              <a:rPr lang="en-US" baseline="0" dirty="0" smtClean="0"/>
              <a:t> performance evaluation but as a senior executive YOUR CERTAINLY ON THE HOOK FOR IT.</a:t>
            </a:r>
          </a:p>
          <a:p>
            <a:endParaRPr lang="en-US" baseline="0" dirty="0" smtClean="0"/>
          </a:p>
          <a:p>
            <a:r>
              <a:rPr lang="en-US" baseline="0" dirty="0" smtClean="0"/>
              <a:t>Discover. Scan. Confront. Prepare. Dot it with the best knowledge you can find—about the world, yourself, and your team.</a:t>
            </a:r>
          </a:p>
          <a:p>
            <a:endParaRPr lang="en-US" baseline="0" dirty="0" smtClean="0"/>
          </a:p>
          <a:p>
            <a:r>
              <a:rPr lang="en-US" baseline="0" dirty="0" smtClean="0"/>
              <a:t>Get ready—doing nothing could be the deadliest strategic risk of all.</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0486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98">
              <a:defRPr/>
            </a:pPr>
            <a:r>
              <a:rPr lang="en-US" b="1" dirty="0" smtClean="0"/>
              <a:t>To go one step deeper:</a:t>
            </a:r>
            <a:endParaRPr lang="en-US" b="0" dirty="0" smtClean="0"/>
          </a:p>
          <a:p>
            <a:pPr defTabSz="878098">
              <a:defRPr/>
            </a:pPr>
            <a:endParaRPr lang="en-US" b="0" dirty="0" smtClean="0"/>
          </a:p>
          <a:p>
            <a:pPr defTabSz="878098">
              <a:defRPr/>
            </a:pPr>
            <a:r>
              <a:rPr lang="en-US" b="1" dirty="0"/>
              <a:t>Discover:</a:t>
            </a:r>
            <a:r>
              <a:rPr lang="en-US" dirty="0"/>
              <a:t> Through a combination of analytical, behavioral science and foresight tools </a:t>
            </a:r>
            <a:r>
              <a:rPr lang="en-US" dirty="0" smtClean="0"/>
              <a:t>identify </a:t>
            </a:r>
            <a:r>
              <a:rPr lang="en-US" dirty="0"/>
              <a:t>the s</a:t>
            </a:r>
            <a:r>
              <a:rPr lang="en-US" dirty="0">
                <a:latin typeface="Garamond" panose="02020404030301010803" pitchFamily="18" charset="0"/>
                <a:ea typeface="Times New Roman" panose="02020603050405020304" pitchFamily="18" charset="0"/>
                <a:cs typeface="Times New Roman" panose="02020603050405020304" pitchFamily="18" charset="0"/>
              </a:rPr>
              <a:t>trategic risks that attack the basis for competitive advantage, challenge the logic of an organization’s strategic choices, threaten it’s competitive position, and undermine its ability to achieve or maintain exceptional performance.</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76791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98">
              <a:defRPr/>
            </a:pPr>
            <a:r>
              <a:rPr lang="en-US" b="1" dirty="0" smtClean="0"/>
              <a:t>Prepare:</a:t>
            </a:r>
            <a:r>
              <a:rPr lang="en-US" b="1" baseline="0" dirty="0" smtClean="0"/>
              <a:t> </a:t>
            </a:r>
            <a:r>
              <a:rPr lang="en-US" b="0" baseline="0" dirty="0" smtClean="0"/>
              <a:t>L</a:t>
            </a:r>
            <a:r>
              <a:rPr lang="en-US" dirty="0" smtClean="0"/>
              <a:t>everage </a:t>
            </a:r>
            <a:r>
              <a:rPr lang="en-US" dirty="0"/>
              <a:t>existing </a:t>
            </a:r>
            <a:r>
              <a:rPr lang="en-US" dirty="0" smtClean="0"/>
              <a:t>tools </a:t>
            </a:r>
            <a:r>
              <a:rPr lang="en-US" dirty="0"/>
              <a:t>to help establish risk ownership, reporting and governance procedures</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476356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8098">
              <a:defRPr/>
            </a:pPr>
            <a:endParaRPr lang="en-US" b="1" dirty="0" smtClean="0"/>
          </a:p>
          <a:p>
            <a:pPr defTabSz="878098">
              <a:defRPr/>
            </a:pPr>
            <a:r>
              <a:rPr lang="en-US" b="1" dirty="0" smtClean="0"/>
              <a:t>Scan: </a:t>
            </a:r>
            <a:r>
              <a:rPr lang="en-US" dirty="0"/>
              <a:t>Engages a combination of technological and human analyst activities to systematically identify data that provides a clear, 360-degree picture of developments in the </a:t>
            </a:r>
            <a:r>
              <a:rPr lang="en-US" dirty="0" smtClean="0"/>
              <a:t>organization’s domain</a:t>
            </a:r>
            <a:r>
              <a:rPr lang="en-US" dirty="0"/>
              <a:t>. Raw data is prioritize, synthesized, and analyzed to generate insights relevant to </a:t>
            </a:r>
            <a:r>
              <a:rPr lang="en-US" dirty="0" smtClean="0"/>
              <a:t>the organization’s strategy</a:t>
            </a:r>
            <a:r>
              <a:rPr lang="en-US" dirty="0"/>
              <a:t>.</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71799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systematic response to strategic risk can help mitigate traditional organizational constraints such as poor communication, bureaucracy, busyness, group think, and reactive governance.</a:t>
            </a:r>
          </a:p>
          <a:p>
            <a:endParaRPr lang="en-US" baseline="0" dirty="0" smtClean="0"/>
          </a:p>
          <a:p>
            <a:r>
              <a:rPr lang="en-US" baseline="0" dirty="0" smtClean="0"/>
              <a:t>Putting it all together in a well designed end to end system helps leading organizations better anticipate, respond, and thrive in the face of disruption.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37573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endParaRPr lang="en-US" dirty="0">
              <a:latin typeface="+mn-lt"/>
            </a:endParaRPr>
          </a:p>
          <a:p>
            <a:r>
              <a:rPr lang="en-US" dirty="0" smtClean="0"/>
              <a:t>Because that’s what will close the loop between</a:t>
            </a:r>
            <a:r>
              <a:rPr lang="en-US" baseline="0" dirty="0" smtClean="0"/>
              <a:t> what’s possible tomorrow and what we need to do today. As I said before, in the face of an amazing array of possibilities, how will any of us make choices, with conviction, about how to prepare? How can we pull out what is relevant, even critical, for our future, when technologies are changing so quickly, social trends come and go, law and regulation here and abroad can surprise us? </a:t>
            </a:r>
          </a:p>
          <a:p>
            <a:endParaRPr lang="en-US" baseline="0" dirty="0" smtClean="0"/>
          </a:p>
          <a:p>
            <a:r>
              <a:rPr lang="en-US" baseline="0" dirty="0" smtClean="0"/>
              <a:t>Fortunately, there is lots of information, once you know where to look, about what could shape the future. </a:t>
            </a:r>
          </a:p>
          <a:p>
            <a:r>
              <a:rPr lang="en-US" baseline="0" dirty="0" smtClean="0"/>
              <a:t>I suggest the work that remains is not to see what no one else can see, </a:t>
            </a:r>
            <a:r>
              <a:rPr lang="en-US" b="1" baseline="0" dirty="0" smtClean="0"/>
              <a:t>but to </a:t>
            </a:r>
            <a:r>
              <a:rPr lang="en-US" b="1" i="1" baseline="0" dirty="0" smtClean="0"/>
              <a:t>think</a:t>
            </a:r>
            <a:r>
              <a:rPr lang="en-US" b="1" baseline="0" dirty="0" smtClean="0"/>
              <a:t> what no one else in your field is thinking about </a:t>
            </a:r>
            <a:r>
              <a:rPr lang="en-US" baseline="0" dirty="0" smtClean="0"/>
              <a:t>what it means and how you’ll prepare. In strategy, in innovation, and in the development of your people. </a:t>
            </a:r>
            <a:r>
              <a:rPr lang="en-US" b="1" baseline="0" dirty="0" smtClean="0"/>
              <a:t>We know these technologies and trends will shape the world; what it will mean, and what you can do about it, is the challenge that lies ahead.</a:t>
            </a:r>
            <a:r>
              <a:rPr lang="en-US" baseline="0" dirty="0" smtClean="0"/>
              <a:t> </a:t>
            </a:r>
          </a:p>
          <a:p>
            <a:endParaRPr lang="en-US" baseline="0" dirty="0" smtClean="0"/>
          </a:p>
          <a:p>
            <a:r>
              <a:rPr lang="en-US" baseline="0" dirty="0" smtClean="0"/>
              <a:t>Good luck! And thank you very much. </a:t>
            </a:r>
            <a:endParaRPr lang="en-US" dirty="0"/>
          </a:p>
        </p:txBody>
      </p:sp>
      <p:sp>
        <p:nvSpPr>
          <p:cNvPr id="4" name="Slide Number Placeholder 3"/>
          <p:cNvSpPr>
            <a:spLocks noGrp="1"/>
          </p:cNvSpPr>
          <p:nvPr>
            <p:ph type="sldNum" sz="quarter" idx="10"/>
          </p:nvPr>
        </p:nvSpPr>
        <p:spPr/>
        <p:txBody>
          <a:bodyPr/>
          <a:lstStyle/>
          <a:p>
            <a:fld id="{3E34C832-AD53-2441-92C3-1EF6AB9DF473}" type="slidenum">
              <a:rPr lang="en-US" smtClean="0"/>
              <a:pPr/>
              <a:t>17</a:t>
            </a:fld>
            <a:endParaRPr lang="en-US" dirty="0"/>
          </a:p>
        </p:txBody>
      </p:sp>
    </p:spTree>
    <p:extLst>
      <p:ext uri="{BB962C8B-B14F-4D97-AF65-F5344CB8AC3E}">
        <p14:creationId xmlns:p14="http://schemas.microsoft.com/office/powerpoint/2010/main" val="383794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643" indent="-164643">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03121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two most common ways people deal with the experience you may have</a:t>
            </a:r>
            <a:r>
              <a:rPr lang="en-US" baseline="0" dirty="0" smtClean="0"/>
              <a:t> had.</a:t>
            </a:r>
          </a:p>
          <a:p>
            <a:endParaRPr lang="en-US" baseline="0" dirty="0" smtClean="0"/>
          </a:p>
          <a:p>
            <a:r>
              <a:rPr lang="en-US" baseline="0" dirty="0" smtClean="0"/>
              <a:t>Paralysis that comes from too many possibilities, or a sense of being overwhelmed without any kind of framework for organizing the experience.</a:t>
            </a:r>
          </a:p>
          <a:p>
            <a:endParaRPr lang="en-US" baseline="0" dirty="0" smtClean="0"/>
          </a:p>
          <a:p>
            <a:r>
              <a:rPr lang="en-US" baseline="0" dirty="0" smtClean="0"/>
              <a:t>Denial has many forms, from “that’ll never happen,” to the confidence of “I know exactly what will happen.” – The confidence that says I know enough to predict the future.</a:t>
            </a:r>
            <a:endParaRPr lang="en-US" dirty="0"/>
          </a:p>
        </p:txBody>
      </p:sp>
      <p:sp>
        <p:nvSpPr>
          <p:cNvPr id="4" name="Slide Number Placeholder 3"/>
          <p:cNvSpPr>
            <a:spLocks noGrp="1"/>
          </p:cNvSpPr>
          <p:nvPr>
            <p:ph type="sldNum" sz="quarter" idx="10"/>
          </p:nvPr>
        </p:nvSpPr>
        <p:spPr/>
        <p:txBody>
          <a:bodyPr/>
          <a:lstStyle/>
          <a:p>
            <a:fld id="{3E34C832-AD53-2441-92C3-1EF6AB9DF473}" type="slidenum">
              <a:rPr lang="en-US" smtClean="0"/>
              <a:pPr/>
              <a:t>3</a:t>
            </a:fld>
            <a:endParaRPr lang="en-US" dirty="0"/>
          </a:p>
        </p:txBody>
      </p:sp>
    </p:spTree>
    <p:extLst>
      <p:ext uri="{BB962C8B-B14F-4D97-AF65-F5344CB8AC3E}">
        <p14:creationId xmlns:p14="http://schemas.microsoft.com/office/powerpoint/2010/main" val="429423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History is littered with stories of smart, well informed leaders who didn’t act, or acted foolishly, in the face of new information.</a:t>
            </a:r>
          </a:p>
          <a:p>
            <a:r>
              <a:rPr lang="en-US" dirty="0">
                <a:latin typeface="+mn-lt"/>
              </a:rPr>
              <a:t> </a:t>
            </a:r>
          </a:p>
          <a:p>
            <a:r>
              <a:rPr lang="en-US" dirty="0">
                <a:latin typeface="+mn-lt"/>
              </a:rPr>
              <a:t>Not every one was quite as dramatic as this one …. The Union General who while preparing to go into battle at Spotsylvania Virginia, didn’t appreciate the changing technology of rifling at precisely the wrong moment. </a:t>
            </a: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3E34C832-AD53-2441-92C3-1EF6AB9DF473}" type="slidenum">
              <a:rPr lang="en-US" smtClean="0"/>
              <a:pPr/>
              <a:t>4</a:t>
            </a:fld>
            <a:endParaRPr lang="en-US" dirty="0"/>
          </a:p>
        </p:txBody>
      </p:sp>
    </p:spTree>
    <p:extLst>
      <p:ext uri="{BB962C8B-B14F-4D97-AF65-F5344CB8AC3E}">
        <p14:creationId xmlns:p14="http://schemas.microsoft.com/office/powerpoint/2010/main" val="34244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There are those who didn’t take change seriously enough: William Orton, the premier telecommunications executive of his day, who saw no future in the telephone and turned down the offer to buy the patent. He wasn’t the only one…</a:t>
            </a:r>
          </a:p>
          <a:p>
            <a:endParaRPr lang="en-US" dirty="0">
              <a:latin typeface="+mn-lt"/>
            </a:endParaRPr>
          </a:p>
          <a:p>
            <a:r>
              <a:rPr lang="en-US" dirty="0">
                <a:latin typeface="+mn-lt"/>
              </a:rPr>
              <a:t> (Ken Olson (PCs), Kodak (digital photography), Edison (phonograph), AT&amp;T (cellular)) – they could see the technology, but they couldn’t see a world different enough to make those technologies the new normal.</a:t>
            </a:r>
            <a:endParaRPr lang="en-US" dirty="0"/>
          </a:p>
        </p:txBody>
      </p:sp>
      <p:sp>
        <p:nvSpPr>
          <p:cNvPr id="4" name="Slide Number Placeholder 3"/>
          <p:cNvSpPr>
            <a:spLocks noGrp="1"/>
          </p:cNvSpPr>
          <p:nvPr>
            <p:ph type="sldNum" sz="quarter" idx="10"/>
          </p:nvPr>
        </p:nvSpPr>
        <p:spPr/>
        <p:txBody>
          <a:bodyPr/>
          <a:lstStyle/>
          <a:p>
            <a:fld id="{3E34C832-AD53-2441-92C3-1EF6AB9DF473}" type="slidenum">
              <a:rPr lang="en-US" smtClean="0"/>
              <a:pPr/>
              <a:t>5</a:t>
            </a:fld>
            <a:endParaRPr lang="en-US" dirty="0"/>
          </a:p>
        </p:txBody>
      </p:sp>
    </p:spTree>
    <p:extLst>
      <p:ext uri="{BB962C8B-B14F-4D97-AF65-F5344CB8AC3E}">
        <p14:creationId xmlns:p14="http://schemas.microsoft.com/office/powerpoint/2010/main" val="383794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own minds trick us, and they do it in what we increasingly understand to be entirely predictable ways. (cf. Dan Ariely’s “Predictably Irrational.”) This is a partial list of cognitive biases –normal and predictable ways we misperceive and make mistakes about the world around us. Here’s a few that may be at work in people you know…</a:t>
            </a:r>
            <a:endParaRPr lang="en-US" dirty="0" smtClean="0"/>
          </a:p>
          <a:p>
            <a:endParaRPr lang="en-US" dirty="0" smtClean="0"/>
          </a:p>
          <a:p>
            <a:r>
              <a:rPr lang="en-US" dirty="0" smtClean="0"/>
              <a:t>Availability: </a:t>
            </a:r>
            <a:r>
              <a:rPr lang="en-US" dirty="0">
                <a:latin typeface="+mn-lt"/>
              </a:rPr>
              <a:t> the tendency to overestimate the likelihood of events with greater "availability" in memory, which can be influenced by how recent the memories are or how unusual or emotionally charged they may be.</a:t>
            </a:r>
            <a:endParaRPr lang="en-US" dirty="0" smtClean="0"/>
          </a:p>
          <a:p>
            <a:r>
              <a:rPr lang="en-US" dirty="0" smtClean="0"/>
              <a:t>Confirmation: t</a:t>
            </a:r>
            <a:r>
              <a:rPr lang="en-US" dirty="0">
                <a:latin typeface="+mn-lt"/>
              </a:rPr>
              <a:t>he tendency to search for, interpret and remember information in a way that confirms one's preconceptions</a:t>
            </a:r>
            <a:endParaRPr lang="en-US" dirty="0" smtClean="0"/>
          </a:p>
          <a:p>
            <a:r>
              <a:rPr lang="en-US" dirty="0" smtClean="0"/>
              <a:t>Hindsight: </a:t>
            </a:r>
            <a:r>
              <a:rPr lang="en-US" dirty="0">
                <a:latin typeface="+mn-lt"/>
              </a:rPr>
              <a:t> the tendency to see past events as being predictable</a:t>
            </a:r>
            <a:r>
              <a:rPr lang="en-US" baseline="30000" dirty="0">
                <a:latin typeface="+mn-lt"/>
              </a:rPr>
              <a:t> </a:t>
            </a:r>
            <a:r>
              <a:rPr lang="en-US" dirty="0">
                <a:latin typeface="+mn-lt"/>
              </a:rPr>
              <a:t>at the time those events happened.</a:t>
            </a:r>
            <a:endParaRPr lang="en-US" dirty="0" smtClean="0"/>
          </a:p>
          <a:p>
            <a:r>
              <a:rPr lang="en-US" dirty="0" smtClean="0"/>
              <a:t>Overconfidence: </a:t>
            </a:r>
            <a:r>
              <a:rPr lang="en-US" dirty="0">
                <a:latin typeface="+mn-lt"/>
              </a:rPr>
              <a:t>excessive confidence in one's own answers to questions. (inability to calibrate)</a:t>
            </a:r>
            <a:endParaRPr lang="en-US" dirty="0" smtClean="0"/>
          </a:p>
          <a:p>
            <a:pPr defTabSz="464149">
              <a:defRPr/>
            </a:pPr>
            <a:r>
              <a:rPr lang="en-US" dirty="0" smtClean="0"/>
              <a:t>Projection: </a:t>
            </a:r>
            <a:r>
              <a:rPr lang="en-US" dirty="0">
                <a:latin typeface="+mn-lt"/>
              </a:rPr>
              <a:t>People exaggerate the degree to which their future tastes will resemble their current tastes.</a:t>
            </a:r>
            <a:endParaRPr lang="en-US" dirty="0" smtClean="0"/>
          </a:p>
          <a:p>
            <a:r>
              <a:rPr lang="en-US" dirty="0" smtClean="0"/>
              <a:t>Selective</a:t>
            </a:r>
            <a:r>
              <a:rPr lang="en-US" baseline="0" dirty="0" smtClean="0"/>
              <a:t> Perception: </a:t>
            </a:r>
            <a:r>
              <a:rPr lang="en-US" dirty="0">
                <a:latin typeface="+mn-lt"/>
              </a:rPr>
              <a:t> the tendency for expectations to affect perception</a:t>
            </a:r>
            <a:endParaRPr lang="en-US" dirty="0"/>
          </a:p>
        </p:txBody>
      </p:sp>
      <p:sp>
        <p:nvSpPr>
          <p:cNvPr id="4" name="Slide Number Placeholder 3"/>
          <p:cNvSpPr>
            <a:spLocks noGrp="1"/>
          </p:cNvSpPr>
          <p:nvPr>
            <p:ph type="sldNum" sz="quarter" idx="10"/>
          </p:nvPr>
        </p:nvSpPr>
        <p:spPr/>
        <p:txBody>
          <a:bodyPr/>
          <a:lstStyle/>
          <a:p>
            <a:fld id="{3E34C832-AD53-2441-92C3-1EF6AB9DF473}" type="slidenum">
              <a:rPr lang="en-US" smtClean="0"/>
              <a:pPr/>
              <a:t>6</a:t>
            </a:fld>
            <a:endParaRPr lang="en-US" dirty="0"/>
          </a:p>
        </p:txBody>
      </p:sp>
    </p:spTree>
    <p:extLst>
      <p:ext uri="{BB962C8B-B14F-4D97-AF65-F5344CB8AC3E}">
        <p14:creationId xmlns:p14="http://schemas.microsoft.com/office/powerpoint/2010/main" val="126647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878098" lvl="2"/>
            <a:r>
              <a:rPr lang="en-US" dirty="0" smtClean="0"/>
              <a:t>We live in</a:t>
            </a:r>
            <a:r>
              <a:rPr lang="en-US" baseline="0" dirty="0" smtClean="0"/>
              <a:t> a world the US Army War College has dubbed VUCA – Volatile, Uncertain, Complex, and Ambiguous.  In business the VUCA world  is the culmination of 50 years of movement from an industrial to an information economy.</a:t>
            </a:r>
          </a:p>
          <a:p>
            <a:pPr marL="878098" lvl="2"/>
            <a:endParaRPr lang="en-US" baseline="0" dirty="0" smtClean="0"/>
          </a:p>
          <a:p>
            <a:pPr marL="878098" lvl="2"/>
            <a:r>
              <a:rPr lang="en-US" baseline="0" dirty="0" smtClean="0"/>
              <a:t>It’s the result of everything from automation to outsourcing, deregulations to globalization, personal computing to the internet.  These changes have vastly improved productivity and connectivity, paving the way for tremendous business innovations and consumer benefits.</a:t>
            </a:r>
          </a:p>
          <a:p>
            <a:pPr marL="878098" lvl="2"/>
            <a:endParaRPr lang="en-US" baseline="0" dirty="0" smtClean="0"/>
          </a:p>
          <a:p>
            <a:pPr marL="878098" lvl="2"/>
            <a:r>
              <a:rPr lang="en-US" baseline="0" dirty="0" smtClean="0"/>
              <a:t>But there’s a flip side to this progress.  In the VUCA world organizations face increasing demands from customers they’ve never served with needs they’ve never had to meet, relentless pressures thanks to competitors with lower costs, and business model threats from upstarts in new sectors.  Throw in macro trends like social, mobile, and cloud based technologies as the ever changing demographics of customers and employees.    If this was not enough, a 24/7 feedback culture allows customers and employees to vilify organizations and damage their reputation through social media in a matter of minutes and hours.</a:t>
            </a:r>
          </a:p>
          <a:p>
            <a:pPr marL="878098" lvl="2"/>
            <a:endParaRPr lang="en-US" baseline="0" dirty="0" smtClean="0"/>
          </a:p>
          <a:p>
            <a:pPr marL="878098" lvl="2"/>
            <a:r>
              <a:rPr lang="en-US" baseline="0" dirty="0" smtClean="0"/>
              <a:t>The challenge is how to anticipate, adapt, maneuver, make decisions, and change course as needed in a VUCA world.</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82703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way to respond is by changing your approach to risk.</a:t>
            </a:r>
          </a:p>
          <a:p>
            <a:endParaRPr lang="en-US" dirty="0" smtClean="0"/>
          </a:p>
          <a:p>
            <a:r>
              <a:rPr lang="en-US" dirty="0" smtClean="0"/>
              <a:t>Because of the complex world in</a:t>
            </a:r>
            <a:r>
              <a:rPr lang="en-US" baseline="0" dirty="0" smtClean="0"/>
              <a:t> which our organizations now operate, strategic risk has earned a rightful position at the top of the executive agenda.</a:t>
            </a:r>
          </a:p>
          <a:p>
            <a:endParaRPr lang="en-US" baseline="0" dirty="0" smtClean="0"/>
          </a:p>
          <a:p>
            <a:r>
              <a:rPr lang="en-US" baseline="0" dirty="0" smtClean="0"/>
              <a:t>Boards want to know that the executive team is “ON IT” and CEO’s want to be sure they’re not “MISSING IT”.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94908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Spotting and</a:t>
            </a:r>
            <a:r>
              <a:rPr lang="en-US" baseline="0" dirty="0" smtClean="0"/>
              <a:t> responding to this special category of risks is unfamiliar territory.   </a:t>
            </a:r>
          </a:p>
          <a:p>
            <a:r>
              <a:rPr lang="en-US" baseline="0" dirty="0" smtClean="0"/>
              <a:t>Not every risk is a strategic risk.</a:t>
            </a:r>
          </a:p>
          <a:p>
            <a:r>
              <a:rPr lang="en-US" baseline="0" dirty="0" smtClean="0"/>
              <a:t>Strategic risk threaten to destroy value creation. </a:t>
            </a:r>
          </a:p>
          <a:p>
            <a:r>
              <a:rPr lang="en-US" baseline="0" dirty="0" smtClean="0"/>
              <a:t>Often no historical perspective to draw from to assess potential nature and impact.</a:t>
            </a:r>
          </a:p>
          <a:p>
            <a:r>
              <a:rPr lang="en-US" baseline="0" dirty="0" smtClean="0"/>
              <a:t>Strategic risks cannot be managed in traditional ways—ERM, GRC, SOX.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27657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65760" y="1897603"/>
            <a:ext cx="4628956" cy="842400"/>
          </a:xfrm>
        </p:spPr>
        <p:txBody>
          <a:bodyPr lIns="0" tIns="0" rIns="0" bIns="0" anchor="b">
            <a:noAutofit/>
          </a:bodyPr>
          <a:lstStyle>
            <a:lvl1pPr>
              <a:defRPr sz="2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DEL_PRI_RGB.gif"/>
          <p:cNvPicPr>
            <a:picLocks noChangeAspect="1"/>
          </p:cNvPicPr>
          <p:nvPr userDrawn="1"/>
        </p:nvPicPr>
        <p:blipFill>
          <a:blip r:embed="rId2" cstate="print"/>
          <a:stretch>
            <a:fillRect/>
          </a:stretch>
        </p:blipFill>
        <p:spPr bwMode="gray">
          <a:xfrm>
            <a:off x="325984" y="399576"/>
            <a:ext cx="1720800" cy="322531"/>
          </a:xfrm>
          <a:prstGeom prst="rect">
            <a:avLst/>
          </a:prstGeom>
        </p:spPr>
      </p:pic>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2">
                  <a:lumMod val="20000"/>
                  <a:lumOff val="80000"/>
                </a:schemeClr>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986106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um Blue Divider">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34824205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Gray Divider">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2745454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3"/>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3866649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72873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5" y="1925297"/>
            <a:ext cx="2811073" cy="3007406"/>
          </a:xfrm>
        </p:spPr>
        <p:txBody>
          <a:bodyPr anchor="ctr"/>
          <a:lstStyle>
            <a:lvl1pPr>
              <a:defRPr sz="5400">
                <a:solidFill>
                  <a:schemeClr val="accent3"/>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41995729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20183659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ay">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6752258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904488"/>
            <a:ext cx="1720800" cy="322531"/>
          </a:xfrm>
          <a:prstGeom prst="rect">
            <a:avLst/>
          </a:prstGeom>
        </p:spPr>
      </p:pic>
    </p:spTree>
    <p:extLst>
      <p:ext uri="{BB962C8B-B14F-4D97-AF65-F5344CB8AC3E}">
        <p14:creationId xmlns:p14="http://schemas.microsoft.com/office/powerpoint/2010/main" val="20074532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19068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39588641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w/ Headers">
    <p:spTree>
      <p:nvGrpSpPr>
        <p:cNvPr id="1" name=""/>
        <p:cNvGrpSpPr/>
        <p:nvPr/>
      </p:nvGrpSpPr>
      <p:grpSpPr>
        <a:xfrm>
          <a:off x="0" y="0"/>
          <a:ext cx="0" cy="0"/>
          <a:chOff x="0" y="0"/>
          <a:chExt cx="0" cy="0"/>
        </a:xfrm>
      </p:grpSpPr>
      <p:sp>
        <p:nvSpPr>
          <p:cNvPr id="8" name="Title 1"/>
          <p:cNvSpPr>
            <a:spLocks noGrp="1"/>
          </p:cNvSpPr>
          <p:nvPr>
            <p:ph type="ctrTitle"/>
          </p:nvPr>
        </p:nvSpPr>
        <p:spPr>
          <a:xfrm>
            <a:off x="452037" y="531724"/>
            <a:ext cx="8236351" cy="714097"/>
          </a:xfrm>
          <a:prstGeom prst="rect">
            <a:avLst/>
          </a:prstGeom>
        </p:spPr>
        <p:txBody>
          <a:bodyPr lIns="0" tIns="0" rIns="0" bIns="0" anchor="t">
            <a:noAutofit/>
          </a:bodyPr>
          <a:lstStyle>
            <a:lvl1pPr>
              <a:defRPr sz="2000" baseline="0">
                <a:solidFill>
                  <a:schemeClr val="tx1">
                    <a:lumMod val="85000"/>
                    <a:lumOff val="15000"/>
                  </a:schemeClr>
                </a:solidFill>
              </a:defRPr>
            </a:lvl1pPr>
          </a:lstStyle>
          <a:p>
            <a:r>
              <a:rPr lang="en-US" smtClean="0"/>
              <a:t>Click to edit Master title style</a:t>
            </a:r>
            <a:endParaRPr lang="en-US" dirty="0"/>
          </a:p>
        </p:txBody>
      </p:sp>
      <p:sp>
        <p:nvSpPr>
          <p:cNvPr id="9" name="Text Placeholder 17"/>
          <p:cNvSpPr>
            <a:spLocks noGrp="1"/>
          </p:cNvSpPr>
          <p:nvPr>
            <p:ph type="body" sz="quarter" idx="13"/>
          </p:nvPr>
        </p:nvSpPr>
        <p:spPr>
          <a:xfrm>
            <a:off x="449544" y="274138"/>
            <a:ext cx="4227512" cy="259085"/>
          </a:xfrm>
        </p:spPr>
        <p:txBody>
          <a:bodyPr lIns="0" tIns="0" rIns="0" bIns="0" anchor="t" anchorCtr="0">
            <a:noAutofit/>
          </a:bodyPr>
          <a:lstStyle>
            <a:lvl1pPr>
              <a:defRPr sz="1100" b="1" kern="900" cap="all" spc="10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409397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99411"/>
            <a:ext cx="7772400" cy="2145465"/>
          </a:xfrm>
        </p:spPr>
        <p:txBody>
          <a:bodyPr>
            <a:normAutofit/>
          </a:bodyPr>
          <a:lstStyle>
            <a:lvl1pPr>
              <a:defRPr sz="45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3622676"/>
            <a:ext cx="7772400" cy="2987842"/>
          </a:xfrm>
        </p:spPr>
        <p:txBody>
          <a:bodyPr/>
          <a:lstStyle>
            <a:lvl1pPr>
              <a:defRPr sz="2700"/>
            </a:lvl1pPr>
            <a:lvl2pPr>
              <a:spcBef>
                <a:spcPts val="1008"/>
              </a:spcBef>
              <a:defRPr sz="2700"/>
            </a:lvl2pPr>
            <a:lvl3pPr>
              <a:spcBef>
                <a:spcPts val="336"/>
              </a:spcBef>
              <a:defRPr sz="2700"/>
            </a:lvl3pPr>
            <a:lvl4pPr>
              <a:spcBef>
                <a:spcPts val="336"/>
              </a:spcBef>
              <a:defRPr sz="2700"/>
            </a:lvl4pPr>
            <a:lvl5pPr>
              <a:spcBef>
                <a:spcPts val="336"/>
              </a:spcBef>
              <a:defRPr sz="2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902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914400" y="584200"/>
            <a:ext cx="4030579" cy="265112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3637493"/>
            <a:ext cx="4030579" cy="2971855"/>
          </a:xfrm>
        </p:spPr>
        <p:txBody>
          <a:bodyPr>
            <a:normAutofit/>
          </a:bodyPr>
          <a:lstStyle>
            <a:lvl1pPr>
              <a:defRPr sz="2100"/>
            </a:lvl1pPr>
            <a:lvl2pPr>
              <a:defRPr sz="2100"/>
            </a:lvl2pPr>
            <a:lvl3pPr>
              <a:defRPr sz="2100"/>
            </a:lvl3pPr>
            <a:lvl4pPr>
              <a:defRPr sz="2100"/>
            </a:lvl4pPr>
            <a:lvl5pPr>
              <a:defRPr sz="21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0"/>
          </p:nvPr>
        </p:nvSpPr>
        <p:spPr>
          <a:xfrm>
            <a:off x="2394284" y="0"/>
            <a:ext cx="6749717" cy="6858000"/>
          </a:xfrm>
        </p:spPr>
        <p:txBody>
          <a:bodyPr/>
          <a:lstStyle/>
          <a:p>
            <a:endParaRPr lang="en-US" dirty="0"/>
          </a:p>
        </p:txBody>
      </p:sp>
    </p:spTree>
    <p:extLst>
      <p:ext uri="{BB962C8B-B14F-4D97-AF65-F5344CB8AC3E}">
        <p14:creationId xmlns:p14="http://schemas.microsoft.com/office/powerpoint/2010/main" val="1081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576304"/>
            <a:ext cx="7772400" cy="1362075"/>
          </a:xfrm>
        </p:spPr>
        <p:txBody>
          <a:bodyPr anchor="b">
            <a:noAutofit/>
          </a:bodyPr>
          <a:lstStyle>
            <a:lvl1pPr marL="0" indent="0" algn="l">
              <a:defRPr sz="2200" b="0" cap="all"/>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09613" y="770021"/>
            <a:ext cx="7784307" cy="5526867"/>
          </a:xfrm>
        </p:spPr>
        <p:txBody>
          <a:bodyPr anchor="ctr"/>
          <a:lstStyle>
            <a:lvl1pPr marL="188468" indent="-188468" algn="l" defTabSz="1024128" rtl="0" eaLnBrk="1" latinLnBrk="0" hangingPunct="1">
              <a:lnSpc>
                <a:spcPct val="85000"/>
              </a:lnSpc>
              <a:spcBef>
                <a:spcPct val="0"/>
              </a:spcBef>
              <a:buNone/>
              <a:defRPr lang="en-US" sz="4500" b="1" kern="1200" cap="all" baseline="0" dirty="0" smtClean="0">
                <a:solidFill>
                  <a:schemeClr val="tx1"/>
                </a:solidFill>
                <a:latin typeface="+mj-lt"/>
                <a:ea typeface="+mj-ea"/>
                <a:cs typeface="+mj-cs"/>
              </a:defRPr>
            </a:lvl1pPr>
            <a:lvl2pPr marL="256032" indent="-256032" algn="r">
              <a:spcBef>
                <a:spcPts val="1344"/>
              </a:spcBef>
              <a:buFont typeface="Futura" pitchFamily="2" charset="0"/>
              <a:buChar char="—"/>
              <a:defRPr sz="2200" i="1">
                <a:solidFill>
                  <a:schemeClr val="tx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504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B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5143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65760" y="1897603"/>
            <a:ext cx="4628956" cy="842400"/>
          </a:xfrm>
        </p:spPr>
        <p:txBody>
          <a:bodyPr lIns="0" tIns="0" rIns="0" bIns="0" anchor="b">
            <a:noAutofit/>
          </a:bodyPr>
          <a:lstStyle>
            <a:lvl1pPr>
              <a:defRPr sz="2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DEL_PRI_RGB.gif"/>
          <p:cNvPicPr>
            <a:picLocks noChangeAspect="1"/>
          </p:cNvPicPr>
          <p:nvPr userDrawn="1"/>
        </p:nvPicPr>
        <p:blipFill>
          <a:blip r:embed="rId2" cstate="print"/>
          <a:stretch>
            <a:fillRect/>
          </a:stretch>
        </p:blipFill>
        <p:spPr bwMode="gray">
          <a:xfrm>
            <a:off x="325984" y="399576"/>
            <a:ext cx="1720800" cy="322531"/>
          </a:xfrm>
          <a:prstGeom prst="rect">
            <a:avLst/>
          </a:prstGeom>
        </p:spPr>
      </p:pic>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lumMod val="20000"/>
                  <a:lumOff val="80000"/>
                </a:srgbClr>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7571597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8818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20372339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All White Logo">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04847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2" y="5037378"/>
            <a:ext cx="2115025" cy="1143000"/>
          </a:xfrm>
          <a:prstGeom prst="rect">
            <a:avLst/>
          </a:prstGeom>
        </p:spPr>
      </p:pic>
    </p:spTree>
    <p:extLst>
      <p:ext uri="{BB962C8B-B14F-4D97-AF65-F5344CB8AC3E}">
        <p14:creationId xmlns:p14="http://schemas.microsoft.com/office/powerpoint/2010/main" val="218728497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8774031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962853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All White Logo">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38563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2" y="5037378"/>
            <a:ext cx="2115025" cy="1143000"/>
          </a:xfrm>
          <a:prstGeom prst="rect">
            <a:avLst/>
          </a:prstGeom>
        </p:spPr>
      </p:pic>
    </p:spTree>
    <p:extLst>
      <p:ext uri="{BB962C8B-B14F-4D97-AF65-F5344CB8AC3E}">
        <p14:creationId xmlns:p14="http://schemas.microsoft.com/office/powerpoint/2010/main" val="287925056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4328818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13081497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572000"/>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24767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5434434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01174071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5996506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426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edium Blue Divider">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4469888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 Gray Divider">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6879511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3"/>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559227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1900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5" y="1925297"/>
            <a:ext cx="2811073" cy="3007406"/>
          </a:xfrm>
        </p:spPr>
        <p:txBody>
          <a:bodyPr anchor="ctr"/>
          <a:lstStyle>
            <a:lvl1pPr>
              <a:defRPr sz="5400">
                <a:solidFill>
                  <a:schemeClr val="accent3"/>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5800788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134082877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ay">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7736848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325647"/>
            <a:ext cx="1720800" cy="322531"/>
          </a:xfrm>
          <a:prstGeom prst="rect">
            <a:avLst/>
          </a:prstGeom>
        </p:spPr>
      </p:pic>
    </p:spTree>
    <p:extLst>
      <p:ext uri="{BB962C8B-B14F-4D97-AF65-F5344CB8AC3E}">
        <p14:creationId xmlns:p14="http://schemas.microsoft.com/office/powerpoint/2010/main" val="293253683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Slide w/ Headers">
    <p:spTree>
      <p:nvGrpSpPr>
        <p:cNvPr id="1" name=""/>
        <p:cNvGrpSpPr/>
        <p:nvPr/>
      </p:nvGrpSpPr>
      <p:grpSpPr>
        <a:xfrm>
          <a:off x="0" y="0"/>
          <a:ext cx="0" cy="0"/>
          <a:chOff x="0" y="0"/>
          <a:chExt cx="0" cy="0"/>
        </a:xfrm>
      </p:grpSpPr>
      <p:sp>
        <p:nvSpPr>
          <p:cNvPr id="8" name="Title 1"/>
          <p:cNvSpPr>
            <a:spLocks noGrp="1"/>
          </p:cNvSpPr>
          <p:nvPr>
            <p:ph type="ctrTitle"/>
          </p:nvPr>
        </p:nvSpPr>
        <p:spPr>
          <a:xfrm>
            <a:off x="452037" y="531724"/>
            <a:ext cx="8236351" cy="714097"/>
          </a:xfrm>
          <a:prstGeom prst="rect">
            <a:avLst/>
          </a:prstGeom>
        </p:spPr>
        <p:txBody>
          <a:bodyPr lIns="0" tIns="0" rIns="0" bIns="0" anchor="t">
            <a:noAutofit/>
          </a:bodyPr>
          <a:lstStyle>
            <a:lvl1pPr>
              <a:defRPr sz="2000" baseline="0">
                <a:solidFill>
                  <a:schemeClr val="tx1">
                    <a:lumMod val="85000"/>
                    <a:lumOff val="15000"/>
                  </a:schemeClr>
                </a:solidFill>
              </a:defRPr>
            </a:lvl1pPr>
          </a:lstStyle>
          <a:p>
            <a:r>
              <a:rPr lang="en-US" smtClean="0"/>
              <a:t>Click to edit Master title style</a:t>
            </a:r>
            <a:endParaRPr lang="en-US" dirty="0"/>
          </a:p>
        </p:txBody>
      </p:sp>
      <p:sp>
        <p:nvSpPr>
          <p:cNvPr id="9" name="Text Placeholder 17"/>
          <p:cNvSpPr>
            <a:spLocks noGrp="1"/>
          </p:cNvSpPr>
          <p:nvPr>
            <p:ph type="body" sz="quarter" idx="13"/>
          </p:nvPr>
        </p:nvSpPr>
        <p:spPr>
          <a:xfrm>
            <a:off x="449544" y="274138"/>
            <a:ext cx="4227512" cy="259085"/>
          </a:xfrm>
        </p:spPr>
        <p:txBody>
          <a:bodyPr lIns="0" tIns="0" rIns="0" bIns="0" anchor="t" anchorCtr="0">
            <a:noAutofit/>
          </a:bodyPr>
          <a:lstStyle>
            <a:lvl1pPr>
              <a:defRPr sz="1100" b="1" kern="900" cap="all" spc="10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34008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65760" y="1897603"/>
            <a:ext cx="4628956" cy="842400"/>
          </a:xfrm>
        </p:spPr>
        <p:txBody>
          <a:bodyPr lIns="0" tIns="0" rIns="0" bIns="0" anchor="b">
            <a:noAutofit/>
          </a:bodyPr>
          <a:lstStyle>
            <a:lvl1pPr>
              <a:defRPr sz="2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DEL_PRI_RGB.gif"/>
          <p:cNvPicPr>
            <a:picLocks noChangeAspect="1"/>
          </p:cNvPicPr>
          <p:nvPr userDrawn="1"/>
        </p:nvPicPr>
        <p:blipFill>
          <a:blip r:embed="rId2" cstate="print"/>
          <a:stretch>
            <a:fillRect/>
          </a:stretch>
        </p:blipFill>
        <p:spPr bwMode="gray">
          <a:xfrm>
            <a:off x="325984" y="399576"/>
            <a:ext cx="1720800" cy="322531"/>
          </a:xfrm>
          <a:prstGeom prst="rect">
            <a:avLst/>
          </a:prstGeom>
        </p:spPr>
      </p:pic>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lumMod val="20000"/>
                  <a:lumOff val="80000"/>
                </a:srgbClr>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164273630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869778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382123436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All White Logo">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271814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2" y="5037378"/>
            <a:ext cx="2115025" cy="1143000"/>
          </a:xfrm>
          <a:prstGeom prst="rect">
            <a:avLst/>
          </a:prstGeom>
        </p:spPr>
      </p:pic>
    </p:spTree>
    <p:extLst>
      <p:ext uri="{BB962C8B-B14F-4D97-AF65-F5344CB8AC3E}">
        <p14:creationId xmlns:p14="http://schemas.microsoft.com/office/powerpoint/2010/main" val="272655774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4570145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703546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95035338"/>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84067249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95836498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572000"/>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34599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5879994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6095991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8088670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33141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Medium Blue Divider">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165797724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ark Gray Divider">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765977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3"/>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14895311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539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5" y="1925297"/>
            <a:ext cx="2811073" cy="3007406"/>
          </a:xfrm>
        </p:spPr>
        <p:txBody>
          <a:bodyPr anchor="ctr"/>
          <a:lstStyle>
            <a:lvl1pPr>
              <a:defRPr sz="5400">
                <a:solidFill>
                  <a:schemeClr val="accent3"/>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24584900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6448462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ay">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52856313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325647"/>
            <a:ext cx="1720800" cy="322531"/>
          </a:xfrm>
          <a:prstGeom prst="rect">
            <a:avLst/>
          </a:prstGeom>
        </p:spPr>
      </p:pic>
    </p:spTree>
    <p:extLst>
      <p:ext uri="{BB962C8B-B14F-4D97-AF65-F5344CB8AC3E}">
        <p14:creationId xmlns:p14="http://schemas.microsoft.com/office/powerpoint/2010/main" val="65861756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Slide w/ Headers">
    <p:spTree>
      <p:nvGrpSpPr>
        <p:cNvPr id="1" name=""/>
        <p:cNvGrpSpPr/>
        <p:nvPr/>
      </p:nvGrpSpPr>
      <p:grpSpPr>
        <a:xfrm>
          <a:off x="0" y="0"/>
          <a:ext cx="0" cy="0"/>
          <a:chOff x="0" y="0"/>
          <a:chExt cx="0" cy="0"/>
        </a:xfrm>
      </p:grpSpPr>
      <p:sp>
        <p:nvSpPr>
          <p:cNvPr id="8" name="Title 1"/>
          <p:cNvSpPr>
            <a:spLocks noGrp="1"/>
          </p:cNvSpPr>
          <p:nvPr>
            <p:ph type="ctrTitle"/>
          </p:nvPr>
        </p:nvSpPr>
        <p:spPr>
          <a:xfrm>
            <a:off x="452037" y="531724"/>
            <a:ext cx="8236351" cy="714097"/>
          </a:xfrm>
          <a:prstGeom prst="rect">
            <a:avLst/>
          </a:prstGeom>
        </p:spPr>
        <p:txBody>
          <a:bodyPr lIns="0" tIns="0" rIns="0" bIns="0" anchor="t">
            <a:noAutofit/>
          </a:bodyPr>
          <a:lstStyle>
            <a:lvl1pPr>
              <a:defRPr sz="2000" baseline="0">
                <a:solidFill>
                  <a:schemeClr val="tx1">
                    <a:lumMod val="85000"/>
                    <a:lumOff val="15000"/>
                  </a:schemeClr>
                </a:solidFill>
              </a:defRPr>
            </a:lvl1pPr>
          </a:lstStyle>
          <a:p>
            <a:r>
              <a:rPr lang="en-US" smtClean="0"/>
              <a:t>Click to edit Master title style</a:t>
            </a:r>
            <a:endParaRPr lang="en-US" dirty="0"/>
          </a:p>
        </p:txBody>
      </p:sp>
      <p:sp>
        <p:nvSpPr>
          <p:cNvPr id="9" name="Text Placeholder 17"/>
          <p:cNvSpPr>
            <a:spLocks noGrp="1"/>
          </p:cNvSpPr>
          <p:nvPr>
            <p:ph type="body" sz="quarter" idx="13"/>
          </p:nvPr>
        </p:nvSpPr>
        <p:spPr>
          <a:xfrm>
            <a:off x="449544" y="274138"/>
            <a:ext cx="4227512" cy="259085"/>
          </a:xfrm>
        </p:spPr>
        <p:txBody>
          <a:bodyPr lIns="0" tIns="0" rIns="0" bIns="0" anchor="t" anchorCtr="0">
            <a:noAutofit/>
          </a:bodyPr>
          <a:lstStyle>
            <a:lvl1pPr>
              <a:defRPr sz="1100" b="1" kern="900" cap="all" spc="10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41601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_no_body">
    <p:spTree>
      <p:nvGrpSpPr>
        <p:cNvPr id="1" name=""/>
        <p:cNvGrpSpPr/>
        <p:nvPr/>
      </p:nvGrpSpPr>
      <p:grpSpPr>
        <a:xfrm>
          <a:off x="0" y="0"/>
          <a:ext cx="0" cy="0"/>
          <a:chOff x="0" y="0"/>
          <a:chExt cx="0" cy="0"/>
        </a:xfrm>
      </p:grpSpPr>
      <p:cxnSp>
        <p:nvCxnSpPr>
          <p:cNvPr id="22" name="Straight Connector 21"/>
          <p:cNvCxnSpPr/>
          <p:nvPr userDrawn="1"/>
        </p:nvCxnSpPr>
        <p:spPr>
          <a:xfrm>
            <a:off x="4572000" y="-1"/>
            <a:ext cx="0" cy="6858001"/>
          </a:xfrm>
          <a:prstGeom prst="line">
            <a:avLst/>
          </a:prstGeom>
          <a:ln w="3175">
            <a:gradFill>
              <a:gsLst>
                <a:gs pos="0">
                  <a:schemeClr val="accent1">
                    <a:tint val="66000"/>
                    <a:satMod val="160000"/>
                    <a:alpha val="0"/>
                  </a:schemeClr>
                </a:gs>
                <a:gs pos="50000">
                  <a:schemeClr val="accent1">
                    <a:tint val="44500"/>
                    <a:satMod val="160000"/>
                    <a:alpha val="20000"/>
                  </a:schemeClr>
                </a:gs>
                <a:gs pos="100000">
                  <a:schemeClr val="accent1">
                    <a:tint val="23500"/>
                    <a:satMod val="160000"/>
                    <a:alpha val="0"/>
                  </a:schemeClr>
                </a:gs>
              </a:gsLst>
              <a:lin ang="5400000" scaled="0"/>
            </a:gra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15574" y="403329"/>
            <a:ext cx="8311415" cy="750641"/>
          </a:xfrm>
        </p:spPr>
        <p:txBody>
          <a:bodyPr anchor="t" anchorCtr="0"/>
          <a:lstStyle>
            <a:lvl1pPr>
              <a:lnSpc>
                <a:spcPct val="100000"/>
              </a:lnSpc>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263393688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65760" y="1897603"/>
            <a:ext cx="4628956" cy="842400"/>
          </a:xfrm>
        </p:spPr>
        <p:txBody>
          <a:bodyPr lIns="0" tIns="0" rIns="0" bIns="0" anchor="b">
            <a:noAutofit/>
          </a:bodyPr>
          <a:lstStyle>
            <a:lvl1pPr>
              <a:defRPr sz="28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DEL_PRI_RGB.gif"/>
          <p:cNvPicPr>
            <a:picLocks noChangeAspect="1"/>
          </p:cNvPicPr>
          <p:nvPr userDrawn="1"/>
        </p:nvPicPr>
        <p:blipFill>
          <a:blip r:embed="rId2" cstate="print"/>
          <a:stretch>
            <a:fillRect/>
          </a:stretch>
        </p:blipFill>
        <p:spPr bwMode="gray">
          <a:xfrm>
            <a:off x="325984" y="399576"/>
            <a:ext cx="1720800" cy="322531"/>
          </a:xfrm>
          <a:prstGeom prst="rect">
            <a:avLst/>
          </a:prstGeom>
        </p:spPr>
      </p:pic>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lumMod val="20000"/>
                  <a:lumOff val="80000"/>
                </a:srgbClr>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192357610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39490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1" y="5037378"/>
            <a:ext cx="2115025" cy="1143000"/>
          </a:xfrm>
          <a:prstGeom prst="rect">
            <a:avLst/>
          </a:prstGeom>
        </p:spPr>
      </p:pic>
    </p:spTree>
    <p:extLst>
      <p:ext uri="{BB962C8B-B14F-4D97-AF65-F5344CB8AC3E}">
        <p14:creationId xmlns:p14="http://schemas.microsoft.com/office/powerpoint/2010/main" val="52678915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with Dark Background All White Logo">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04936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Flowchart: Manual Input 4"/>
          <p:cNvSpPr/>
          <p:nvPr userDrawn="1"/>
        </p:nvSpPr>
        <p:spPr bwMode="gray">
          <a:xfrm>
            <a:off x="-9144" y="4347882"/>
            <a:ext cx="9153143" cy="2521993"/>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prstClr val="white"/>
              </a:solidFill>
            </a:endParaRPr>
          </a:p>
        </p:txBody>
      </p:sp>
      <p:sp>
        <p:nvSpPr>
          <p:cNvPr id="2" name="Title 1"/>
          <p:cNvSpPr>
            <a:spLocks noGrp="1"/>
          </p:cNvSpPr>
          <p:nvPr>
            <p:ph type="ctrTitle"/>
          </p:nvPr>
        </p:nvSpPr>
        <p:spPr>
          <a:xfrm>
            <a:off x="365760" y="1897603"/>
            <a:ext cx="4628956" cy="842400"/>
          </a:xfrm>
        </p:spPr>
        <p:txBody>
          <a:bodyPr lIns="0" tIns="0" rIns="0" bIns="0" anchor="b">
            <a:noAutofit/>
          </a:bodyPr>
          <a:lstStyle>
            <a:lvl1pPr>
              <a:defRPr sz="2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p:spPr>
        <p:txBody>
          <a:bodyPr>
            <a:noAutofit/>
          </a:bodyPr>
          <a:lstStyle>
            <a:lvl1pPr marL="0" indent="0" algn="l">
              <a:lnSpc>
                <a:spcPct val="100000"/>
              </a:lnSpc>
              <a:spcBef>
                <a:spcPts val="0"/>
              </a:spcBef>
              <a:spcAft>
                <a:spcPts val="0"/>
              </a:spcAft>
              <a:buNone/>
              <a:defRPr sz="2800" b="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054" y="405280"/>
            <a:ext cx="1619979" cy="292877"/>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63852" y="5037378"/>
            <a:ext cx="2115025" cy="1143000"/>
          </a:xfrm>
          <a:prstGeom prst="rect">
            <a:avLst/>
          </a:prstGeom>
        </p:spPr>
      </p:pic>
    </p:spTree>
    <p:extLst>
      <p:ext uri="{BB962C8B-B14F-4D97-AF65-F5344CB8AC3E}">
        <p14:creationId xmlns:p14="http://schemas.microsoft.com/office/powerpoint/2010/main" val="68455692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2704530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3887052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2762943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2784931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572000"/>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8393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4543223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imag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411480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411480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69020327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17" name="Text Placeholder 8"/>
          <p:cNvSpPr>
            <a:spLocks noGrp="1"/>
          </p:cNvSpPr>
          <p:nvPr>
            <p:ph type="body" sz="quarter" idx="13" hasCustomPrompt="1"/>
          </p:nvPr>
        </p:nvSpPr>
        <p:spPr>
          <a:xfrm>
            <a:off x="365760" y="782620"/>
            <a:ext cx="8412480" cy="766749"/>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4" name="Text Placeholder 3"/>
          <p:cNvSpPr>
            <a:spLocks noGrp="1"/>
          </p:cNvSpPr>
          <p:nvPr>
            <p:ph type="body" sz="quarter" idx="14"/>
          </p:nvPr>
        </p:nvSpPr>
        <p:spPr>
          <a:xfrm>
            <a:off x="365760" y="1611313"/>
            <a:ext cx="4114800" cy="4572000"/>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2529532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7251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Medium Blue Divider">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lIns="0" tIns="0" rIns="0" bIns="0"/>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417025347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ark Gray Divider">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5943600" cy="1143000"/>
          </a:xfrm>
        </p:spPr>
        <p:txBody>
          <a:bodyPr/>
          <a:lstStyle>
            <a:lvl1pPr>
              <a:defRPr sz="6000">
                <a:solidFill>
                  <a:schemeClr val="bg1"/>
                </a:solidFill>
              </a:defRPr>
            </a:lvl1pPr>
            <a:lvl2pPr>
              <a:defRPr sz="6000">
                <a:solidFill>
                  <a:schemeClr val="bg2"/>
                </a:solidFill>
              </a:defRPr>
            </a:lvl2pPr>
            <a:lvl3pPr>
              <a:defRPr sz="6000">
                <a:solidFill>
                  <a:schemeClr val="bg2"/>
                </a:solidFill>
              </a:defRPr>
            </a:lvl3pPr>
            <a:lvl4pPr>
              <a:defRPr sz="6000">
                <a:solidFill>
                  <a:schemeClr val="bg2"/>
                </a:solidFill>
              </a:defRPr>
            </a:lvl4pPr>
            <a:lvl5pPr>
              <a:defRPr sz="6000">
                <a:solidFill>
                  <a:schemeClr val="bg2"/>
                </a:solidFill>
              </a:defRPr>
            </a:lvl5pPr>
          </a:lstStyle>
          <a:p>
            <a:pPr lvl="0"/>
            <a:r>
              <a:rPr lang="en-US" dirty="0" smtClean="0"/>
              <a:t>Click to edit divider text</a:t>
            </a:r>
          </a:p>
        </p:txBody>
      </p:sp>
    </p:spTree>
    <p:extLst>
      <p:ext uri="{BB962C8B-B14F-4D97-AF65-F5344CB8AC3E}">
        <p14:creationId xmlns:p14="http://schemas.microsoft.com/office/powerpoint/2010/main" val="36024609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65760" y="295683"/>
            <a:ext cx="5394960" cy="12435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65760" y="1611313"/>
            <a:ext cx="5394960" cy="4572000"/>
          </a:xfr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with primary 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5125" y="1782208"/>
            <a:ext cx="8229600" cy="1143000"/>
          </a:xfrm>
        </p:spPr>
        <p:txBody>
          <a:bodyPr/>
          <a:lstStyle>
            <a:lvl1pPr>
              <a:defRPr sz="6000" baseline="0">
                <a:solidFill>
                  <a:schemeClr val="accent3"/>
                </a:solidFill>
              </a:defRPr>
            </a:lvl1pPr>
            <a:lvl2pPr>
              <a:defRPr sz="6000">
                <a:solidFill>
                  <a:schemeClr val="accent2"/>
                </a:solidFill>
              </a:defRPr>
            </a:lvl2pPr>
            <a:lvl3pPr>
              <a:defRPr sz="6000">
                <a:solidFill>
                  <a:schemeClr val="accent2"/>
                </a:solidFill>
              </a:defRPr>
            </a:lvl3pPr>
            <a:lvl4pPr>
              <a:defRPr sz="6000">
                <a:solidFill>
                  <a:schemeClr val="accent2"/>
                </a:solidFill>
              </a:defRPr>
            </a:lvl4pPr>
            <a:lvl5pPr>
              <a:defRPr sz="60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87017573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with secondary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8106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365125" y="1925297"/>
            <a:ext cx="2811073" cy="3007406"/>
          </a:xfrm>
        </p:spPr>
        <p:txBody>
          <a:bodyPr anchor="ctr"/>
          <a:lstStyle>
            <a:lvl1pPr>
              <a:defRPr sz="5400">
                <a:solidFill>
                  <a:schemeClr val="accent3"/>
                </a:solidFill>
              </a:defRPr>
            </a:lvl1pPr>
            <a:lvl2pPr>
              <a:defRPr sz="4800">
                <a:solidFill>
                  <a:schemeClr val="accent2"/>
                </a:solidFill>
              </a:defRPr>
            </a:lvl2pPr>
            <a:lvl3pPr>
              <a:defRPr sz="4800">
                <a:solidFill>
                  <a:schemeClr val="accent2"/>
                </a:solidFill>
              </a:defRPr>
            </a:lvl3pPr>
            <a:lvl4pPr>
              <a:defRPr sz="4800">
                <a:solidFill>
                  <a:schemeClr val="accent2"/>
                </a:solidFill>
              </a:defRPr>
            </a:lvl4pPr>
            <a:lvl5pPr>
              <a:defRPr sz="4800">
                <a:solidFill>
                  <a:schemeClr val="accent2"/>
                </a:solidFill>
              </a:defRPr>
            </a:lvl5pPr>
          </a:lstStyle>
          <a:p>
            <a:pPr lvl="0"/>
            <a:r>
              <a:rPr lang="en-US" dirty="0" smtClean="0"/>
              <a:t>Click to edit divider text</a:t>
            </a:r>
          </a:p>
        </p:txBody>
      </p:sp>
    </p:spTree>
    <p:extLst>
      <p:ext uri="{BB962C8B-B14F-4D97-AF65-F5344CB8AC3E}">
        <p14:creationId xmlns:p14="http://schemas.microsoft.com/office/powerpoint/2010/main" val="167961668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ey statement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4837640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ay">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760" y="319066"/>
            <a:ext cx="6845093" cy="5988439"/>
          </a:xfrm>
        </p:spPr>
        <p:txBody>
          <a:bodyPr/>
          <a:lstStyle>
            <a:lvl1pPr>
              <a:spcBef>
                <a:spcPts val="3600"/>
              </a:spcBef>
              <a:defRPr sz="30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90085182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silde Disclaimer">
    <p:spTree>
      <p:nvGrpSpPr>
        <p:cNvPr id="1" name=""/>
        <p:cNvGrpSpPr/>
        <p:nvPr/>
      </p:nvGrpSpPr>
      <p:grpSpPr>
        <a:xfrm>
          <a:off x="0" y="0"/>
          <a:ext cx="0" cy="0"/>
          <a:chOff x="0" y="0"/>
          <a:chExt cx="0" cy="0"/>
        </a:xfrm>
      </p:grpSpPr>
      <p:pic>
        <p:nvPicPr>
          <p:cNvPr id="3" name="Picture 2"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897" y="3325647"/>
            <a:ext cx="1720800" cy="322531"/>
          </a:xfrm>
          <a:prstGeom prst="rect">
            <a:avLst/>
          </a:prstGeom>
        </p:spPr>
      </p:pic>
    </p:spTree>
    <p:extLst>
      <p:ext uri="{BB962C8B-B14F-4D97-AF65-F5344CB8AC3E}">
        <p14:creationId xmlns:p14="http://schemas.microsoft.com/office/powerpoint/2010/main" val="200517543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Slide w/ Headers">
    <p:spTree>
      <p:nvGrpSpPr>
        <p:cNvPr id="1" name=""/>
        <p:cNvGrpSpPr/>
        <p:nvPr/>
      </p:nvGrpSpPr>
      <p:grpSpPr>
        <a:xfrm>
          <a:off x="0" y="0"/>
          <a:ext cx="0" cy="0"/>
          <a:chOff x="0" y="0"/>
          <a:chExt cx="0" cy="0"/>
        </a:xfrm>
      </p:grpSpPr>
      <p:sp>
        <p:nvSpPr>
          <p:cNvPr id="8" name="Title 1"/>
          <p:cNvSpPr>
            <a:spLocks noGrp="1"/>
          </p:cNvSpPr>
          <p:nvPr>
            <p:ph type="ctrTitle"/>
          </p:nvPr>
        </p:nvSpPr>
        <p:spPr>
          <a:xfrm>
            <a:off x="452037" y="531724"/>
            <a:ext cx="8236351" cy="714097"/>
          </a:xfrm>
          <a:prstGeom prst="rect">
            <a:avLst/>
          </a:prstGeom>
        </p:spPr>
        <p:txBody>
          <a:bodyPr lIns="0" tIns="0" rIns="0" bIns="0" anchor="t">
            <a:noAutofit/>
          </a:bodyPr>
          <a:lstStyle>
            <a:lvl1pPr>
              <a:defRPr sz="2000" baseline="0">
                <a:solidFill>
                  <a:schemeClr val="tx1">
                    <a:lumMod val="85000"/>
                    <a:lumOff val="15000"/>
                  </a:schemeClr>
                </a:solidFill>
              </a:defRPr>
            </a:lvl1pPr>
          </a:lstStyle>
          <a:p>
            <a:r>
              <a:rPr lang="en-US" smtClean="0"/>
              <a:t>Click to edit Master title style</a:t>
            </a:r>
            <a:endParaRPr lang="en-US" dirty="0"/>
          </a:p>
        </p:txBody>
      </p:sp>
      <p:sp>
        <p:nvSpPr>
          <p:cNvPr id="9" name="Text Placeholder 17"/>
          <p:cNvSpPr>
            <a:spLocks noGrp="1"/>
          </p:cNvSpPr>
          <p:nvPr>
            <p:ph type="body" sz="quarter" idx="13"/>
          </p:nvPr>
        </p:nvSpPr>
        <p:spPr>
          <a:xfrm>
            <a:off x="449544" y="274138"/>
            <a:ext cx="4227512" cy="259085"/>
          </a:xfrm>
        </p:spPr>
        <p:txBody>
          <a:bodyPr lIns="0" tIns="0" rIns="0" bIns="0" anchor="t" anchorCtr="0">
            <a:noAutofit/>
          </a:bodyPr>
          <a:lstStyle>
            <a:lvl1pPr>
              <a:defRPr sz="1100" b="1" kern="900" cap="all" spc="100" baseline="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val="4500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3" name="Content Placeholder 2"/>
          <p:cNvSpPr>
            <a:spLocks noGrp="1"/>
          </p:cNvSpPr>
          <p:nvPr>
            <p:ph sz="quarter" idx="16"/>
          </p:nvPr>
        </p:nvSpPr>
        <p:spPr>
          <a:xfrm>
            <a:off x="36576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Content Placeholder 6"/>
          <p:cNvSpPr>
            <a:spLocks noGrp="1"/>
          </p:cNvSpPr>
          <p:nvPr>
            <p:ph sz="quarter" idx="17"/>
          </p:nvPr>
        </p:nvSpPr>
        <p:spPr>
          <a:xfrm>
            <a:off x="4663440" y="1611313"/>
            <a:ext cx="4114800" cy="4572000"/>
          </a:xfrm>
        </p:spPr>
        <p:txBody>
          <a:bodyPr/>
          <a:lstStyle>
            <a:lvl4pPr>
              <a:defRPr/>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oleObject" Target="../embeddings/oleObject5.bin"/><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6.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vmlDrawing" Target="../drawings/vmlDrawing5.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image" Target="../media/image1.emf"/><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oleObject" Target="../embeddings/oleObject9.bin"/><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ags" Target="../tags/tag10.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vmlDrawing" Target="../drawings/vmlDrawing9.v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4.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image" Target="../media/image1.emf"/><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oleObject" Target="../embeddings/oleObject13.bin"/><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ags" Target="../tags/tag1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vmlDrawing" Target="../drawings/vmlDrawing1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7"/>
            </p:custDataLst>
            <p:extLst>
              <p:ext uri="{D42A27DB-BD31-4B8C-83A1-F6EECF244321}">
                <p14:modId xmlns:p14="http://schemas.microsoft.com/office/powerpoint/2010/main" val="28180247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9"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8830240" y="6562206"/>
            <a:ext cx="457200" cy="153888"/>
          </a:xfrm>
          <a:prstGeom prst="rect">
            <a:avLst/>
          </a:prstGeom>
          <a:noFill/>
        </p:spPr>
        <p:txBody>
          <a:bodyPr wrap="square" lIns="0" tIns="0" rIns="0" bIns="0" rtlCol="0" anchor="b">
            <a:spAutoFit/>
          </a:bodyPr>
          <a:lstStyle/>
          <a:p>
            <a:pPr algn="l"/>
            <a:fld id="{95CC1D26-A9BD-4BDE-BDD9-08EDBAE96860}" type="slidenum">
              <a:rPr lang="en-US" sz="1000" smtClean="0">
                <a:solidFill>
                  <a:schemeClr val="accent3"/>
                </a:solidFill>
              </a:rPr>
              <a:pPr algn="l"/>
              <a:t>‹#›</a:t>
            </a:fld>
            <a:endParaRPr lang="en-US" sz="1000" dirty="0">
              <a:solidFill>
                <a:schemeClr val="accent3"/>
              </a:solidFill>
            </a:endParaRPr>
          </a:p>
        </p:txBody>
      </p:sp>
      <p:sp>
        <p:nvSpPr>
          <p:cNvPr id="10" name="Flowchart: Manual Input 4"/>
          <p:cNvSpPr/>
          <p:nvPr/>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2"/>
              </a:solidFill>
            </a:endParaRPr>
          </a:p>
        </p:txBody>
      </p:sp>
      <p:cxnSp>
        <p:nvCxnSpPr>
          <p:cNvPr id="8" name="Straight Connector 7"/>
          <p:cNvCxnSpPr/>
          <p:nvPr/>
        </p:nvCxnSpPr>
        <p:spPr>
          <a:xfrm>
            <a:off x="8767488" y="6532737"/>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99" r:id="rId2"/>
    <p:sldLayoutId id="2147483700" r:id="rId3"/>
    <p:sldLayoutId id="2147483678" r:id="rId4"/>
    <p:sldLayoutId id="2147483680" r:id="rId5"/>
    <p:sldLayoutId id="2147483681" r:id="rId6"/>
    <p:sldLayoutId id="2147483695" r:id="rId7"/>
    <p:sldLayoutId id="2147483679" r:id="rId8"/>
    <p:sldLayoutId id="2147483697" r:id="rId9"/>
    <p:sldLayoutId id="2147483682" r:id="rId10"/>
    <p:sldLayoutId id="2147483698" r:id="rId11"/>
    <p:sldLayoutId id="2147483696" r:id="rId12"/>
    <p:sldLayoutId id="2147483684" r:id="rId13"/>
    <p:sldLayoutId id="2147483691" r:id="rId14"/>
    <p:sldLayoutId id="2147483683" r:id="rId15"/>
    <p:sldLayoutId id="2147483692" r:id="rId16"/>
    <p:sldLayoutId id="2147483685" r:id="rId17"/>
    <p:sldLayoutId id="2147483693" r:id="rId18"/>
    <p:sldLayoutId id="2147483689" r:id="rId19"/>
    <p:sldLayoutId id="2147483701" r:id="rId20"/>
    <p:sldLayoutId id="2147483765" r:id="rId21"/>
    <p:sldLayoutId id="2147483766" r:id="rId22"/>
    <p:sldLayoutId id="2147483767" r:id="rId23"/>
    <p:sldLayoutId id="2147483768" r:id="rId24"/>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extLst>
              <p:ext uri="{D42A27DB-BD31-4B8C-83A1-F6EECF244321}">
                <p14:modId xmlns:p14="http://schemas.microsoft.com/office/powerpoint/2010/main" val="34660137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34"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8830240" y="6562206"/>
            <a:ext cx="457200" cy="153888"/>
          </a:xfrm>
          <a:prstGeom prst="rect">
            <a:avLst/>
          </a:prstGeom>
          <a:noFill/>
        </p:spPr>
        <p:txBody>
          <a:bodyPr wrap="square" lIns="0" tIns="0" rIns="0" bIns="0" rtlCol="0" anchor="b">
            <a:spAutoFit/>
          </a:bodyPr>
          <a:lstStyle/>
          <a:p>
            <a:fld id="{95CC1D26-A9BD-4BDE-BDD9-08EDBAE96860}" type="slidenum">
              <a:rPr lang="en-US" sz="1000" smtClean="0">
                <a:solidFill>
                  <a:srgbClr val="00A1DE"/>
                </a:solidFill>
              </a:rPr>
              <a:pPr/>
              <a:t>‹#›</a:t>
            </a:fld>
            <a:endParaRPr lang="en-US" sz="1000" dirty="0">
              <a:solidFill>
                <a:srgbClr val="00A1DE"/>
              </a:solidFill>
            </a:endParaRPr>
          </a:p>
        </p:txBody>
      </p:sp>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solidFill>
            </a:endParaRPr>
          </a:p>
        </p:txBody>
      </p:sp>
      <p:cxnSp>
        <p:nvCxnSpPr>
          <p:cNvPr id="8" name="Straight Connector 7"/>
          <p:cNvCxnSpPr/>
          <p:nvPr userDrawn="1"/>
        </p:nvCxnSpPr>
        <p:spPr>
          <a:xfrm>
            <a:off x="8767488" y="6532737"/>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594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4"/>
            </p:custDataLst>
            <p:extLst>
              <p:ext uri="{D42A27DB-BD31-4B8C-83A1-F6EECF244321}">
                <p14:modId xmlns:p14="http://schemas.microsoft.com/office/powerpoint/2010/main" val="36374051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30"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8830240" y="6562206"/>
            <a:ext cx="457200" cy="153888"/>
          </a:xfrm>
          <a:prstGeom prst="rect">
            <a:avLst/>
          </a:prstGeom>
          <a:noFill/>
        </p:spPr>
        <p:txBody>
          <a:bodyPr wrap="square" lIns="0" tIns="0" rIns="0" bIns="0" rtlCol="0" anchor="b">
            <a:spAutoFit/>
          </a:bodyPr>
          <a:lstStyle/>
          <a:p>
            <a:fld id="{95CC1D26-A9BD-4BDE-BDD9-08EDBAE96860}" type="slidenum">
              <a:rPr lang="en-US" sz="1000" smtClean="0">
                <a:solidFill>
                  <a:srgbClr val="00A1DE"/>
                </a:solidFill>
              </a:rPr>
              <a:pPr/>
              <a:t>‹#›</a:t>
            </a:fld>
            <a:endParaRPr lang="en-US" sz="1000" dirty="0">
              <a:solidFill>
                <a:srgbClr val="00A1DE"/>
              </a:solidFill>
            </a:endParaRPr>
          </a:p>
        </p:txBody>
      </p:sp>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solidFill>
            </a:endParaRPr>
          </a:p>
        </p:txBody>
      </p:sp>
      <p:cxnSp>
        <p:nvCxnSpPr>
          <p:cNvPr id="8" name="Straight Connector 7"/>
          <p:cNvCxnSpPr/>
          <p:nvPr userDrawn="1"/>
        </p:nvCxnSpPr>
        <p:spPr>
          <a:xfrm>
            <a:off x="8767488" y="6532737"/>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0204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69"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3"/>
            </p:custDataLst>
            <p:extLst>
              <p:ext uri="{D42A27DB-BD31-4B8C-83A1-F6EECF244321}">
                <p14:modId xmlns:p14="http://schemas.microsoft.com/office/powerpoint/2010/main" val="13107354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2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65760" y="295683"/>
            <a:ext cx="8412480" cy="124419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365760" y="1611313"/>
            <a:ext cx="841248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Bullet level 1</a:t>
            </a:r>
          </a:p>
          <a:p>
            <a:pPr lvl="2"/>
            <a:r>
              <a:rPr lang="en-US" dirty="0" smtClean="0"/>
              <a:t>Bullet level 2</a:t>
            </a:r>
          </a:p>
          <a:p>
            <a:pPr lvl="3"/>
            <a:r>
              <a:rPr lang="en-US" dirty="0" smtClean="0"/>
              <a:t>Bullet level 3</a:t>
            </a:r>
          </a:p>
          <a:p>
            <a:pPr lvl="4"/>
            <a:r>
              <a:rPr lang="en-US" dirty="0" smtClean="0"/>
              <a:t>Bullet level 4</a:t>
            </a:r>
          </a:p>
        </p:txBody>
      </p:sp>
      <p:sp>
        <p:nvSpPr>
          <p:cNvPr id="6" name="TextBox 5"/>
          <p:cNvSpPr txBox="1"/>
          <p:nvPr/>
        </p:nvSpPr>
        <p:spPr bwMode="gray">
          <a:xfrm>
            <a:off x="8830240" y="6562206"/>
            <a:ext cx="457200" cy="153888"/>
          </a:xfrm>
          <a:prstGeom prst="rect">
            <a:avLst/>
          </a:prstGeom>
          <a:noFill/>
        </p:spPr>
        <p:txBody>
          <a:bodyPr wrap="square" lIns="0" tIns="0" rIns="0" bIns="0" rtlCol="0" anchor="b">
            <a:spAutoFit/>
          </a:bodyPr>
          <a:lstStyle/>
          <a:p>
            <a:fld id="{95CC1D26-A9BD-4BDE-BDD9-08EDBAE96860}" type="slidenum">
              <a:rPr lang="en-US" sz="1000" smtClean="0">
                <a:solidFill>
                  <a:srgbClr val="00A1DE"/>
                </a:solidFill>
              </a:rPr>
              <a:pPr/>
              <a:t>‹#›</a:t>
            </a:fld>
            <a:endParaRPr lang="en-US" sz="1000" dirty="0">
              <a:solidFill>
                <a:srgbClr val="00A1DE"/>
              </a:solidFill>
            </a:endParaRPr>
          </a:p>
        </p:txBody>
      </p:sp>
      <p:sp>
        <p:nvSpPr>
          <p:cNvPr id="10" name="Flowchart: Manual Input 4"/>
          <p:cNvSpPr/>
          <p:nvPr userDrawn="1"/>
        </p:nvSpPr>
        <p:spPr bwMode="gray">
          <a:xfrm>
            <a:off x="0" y="6780848"/>
            <a:ext cx="9143999" cy="91440"/>
          </a:xfrm>
          <a:prstGeom prst="rect">
            <a:avLst/>
          </a:prstGeom>
          <a:solidFill>
            <a:schemeClr val="tx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rgbClr val="8C8C8C"/>
              </a:solidFill>
            </a:endParaRPr>
          </a:p>
        </p:txBody>
      </p:sp>
      <p:cxnSp>
        <p:nvCxnSpPr>
          <p:cNvPr id="8" name="Straight Connector 7"/>
          <p:cNvCxnSpPr/>
          <p:nvPr userDrawn="1"/>
        </p:nvCxnSpPr>
        <p:spPr>
          <a:xfrm>
            <a:off x="8767488" y="6532737"/>
            <a:ext cx="0" cy="274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4666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accent3"/>
          </a:solidFill>
          <a:latin typeface="+mj-lt"/>
          <a:ea typeface="+mj-ea"/>
          <a:cs typeface="+mj-cs"/>
        </a:defRPr>
      </a:lvl1pPr>
    </p:titleStyle>
    <p:bodyStyle>
      <a:lvl1pPr marL="0" indent="0" algn="l" defTabSz="914400" rtl="0" eaLnBrk="1" latinLnBrk="0" hangingPunct="1">
        <a:spcBef>
          <a:spcPts val="1200"/>
        </a:spcBef>
        <a:buSzPct val="100000"/>
        <a:buFont typeface="Arial" panose="020B0604020202020204" pitchFamily="34" charset="0"/>
        <a:buNone/>
        <a:defRPr sz="1800" b="0" kern="1200">
          <a:solidFill>
            <a:schemeClr val="tx2"/>
          </a:solidFill>
          <a:latin typeface="+mn-lt"/>
          <a:ea typeface="+mn-ea"/>
          <a:cs typeface="+mn-cs"/>
        </a:defRPr>
      </a:lvl1pPr>
      <a:lvl2pPr marL="2032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2pPr>
      <a:lvl3pPr marL="431800" indent="-203200" algn="l" defTabSz="914400" rtl="0" eaLnBrk="1" latinLnBrk="0" hangingPunct="1">
        <a:spcBef>
          <a:spcPts val="600"/>
        </a:spcBef>
        <a:buClrTx/>
        <a:buSzPct val="100000"/>
        <a:buFont typeface="Arial"/>
        <a:buChar char="−"/>
        <a:defRPr lang="en-US" sz="1800" kern="1200" dirty="0" smtClean="0">
          <a:solidFill>
            <a:schemeClr val="tx2"/>
          </a:solidFill>
          <a:latin typeface="+mn-lt"/>
          <a:ea typeface="+mn-ea"/>
          <a:cs typeface="+mn-cs"/>
        </a:defRPr>
      </a:lvl3pPr>
      <a:lvl4pPr marL="660400" indent="-203200" algn="l" defTabSz="914400" rtl="0" eaLnBrk="1" latinLnBrk="0" hangingPunct="1">
        <a:spcBef>
          <a:spcPts val="600"/>
        </a:spcBef>
        <a:buClrTx/>
        <a:buSzPct val="100000"/>
        <a:buFont typeface="Arial"/>
        <a:buChar char="◦"/>
        <a:defRPr lang="en-US" sz="1600" kern="1200" baseline="0" dirty="0" smtClean="0">
          <a:solidFill>
            <a:schemeClr val="tx2"/>
          </a:solidFill>
          <a:latin typeface="+mn-lt"/>
          <a:ea typeface="+mn-ea"/>
          <a:cs typeface="+mn-cs"/>
        </a:defRPr>
      </a:lvl4pPr>
      <a:lvl5pPr marL="889000" indent="-203200" algn="l" defTabSz="798513" rtl="0" eaLnBrk="1" latinLnBrk="0" hangingPunct="1">
        <a:spcBef>
          <a:spcPts val="600"/>
        </a:spcBef>
        <a:buClrTx/>
        <a:buSzPct val="100000"/>
        <a:buFont typeface="Arial"/>
        <a:buChar char="−"/>
        <a:tabLst/>
        <a:defRPr lang="en-US" sz="1600" kern="1200" baseline="0" dirty="0" smtClean="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http://www.deloitte.com/us/about"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5760" y="1897603"/>
            <a:ext cx="5501640" cy="842400"/>
          </a:xfrm>
        </p:spPr>
        <p:txBody>
          <a:bodyPr/>
          <a:lstStyle/>
          <a:p>
            <a:r>
              <a:rPr lang="en-US" dirty="0" smtClean="0"/>
              <a:t>Strategic Risk Management</a:t>
            </a:r>
            <a:br>
              <a:rPr lang="en-US" dirty="0" smtClean="0"/>
            </a:br>
            <a:r>
              <a:rPr lang="en-US" sz="2400" dirty="0" smtClean="0"/>
              <a:t>The Power of Disruption</a:t>
            </a:r>
            <a:endParaRPr lang="en-US" sz="2400" dirty="0"/>
          </a:p>
        </p:txBody>
      </p:sp>
      <p:sp>
        <p:nvSpPr>
          <p:cNvPr id="6" name="Subtitle 5"/>
          <p:cNvSpPr>
            <a:spLocks noGrp="1"/>
          </p:cNvSpPr>
          <p:nvPr>
            <p:ph type="subTitle" idx="1"/>
          </p:nvPr>
        </p:nvSpPr>
        <p:spPr>
          <a:xfrm>
            <a:off x="365760" y="2778756"/>
            <a:ext cx="8244840" cy="1371600"/>
          </a:xfrm>
        </p:spPr>
        <p:txBody>
          <a:bodyPr/>
          <a:lstStyle/>
          <a:p>
            <a:r>
              <a:rPr lang="en-US" sz="2400" dirty="0" smtClean="0"/>
              <a:t>TASSCUBO 2014 Primary Member’s Retreat</a:t>
            </a:r>
          </a:p>
          <a:p>
            <a:r>
              <a:rPr lang="en-US" sz="2400" dirty="0" smtClean="0"/>
              <a:t>Fort Worth, Texas| November 10, </a:t>
            </a:r>
            <a:r>
              <a:rPr lang="en-US" sz="2400" dirty="0"/>
              <a:t>2014</a:t>
            </a:r>
          </a:p>
          <a:p>
            <a:r>
              <a:rPr lang="en-US" sz="2400" dirty="0"/>
              <a:t>	</a:t>
            </a:r>
          </a:p>
          <a:p>
            <a:endParaRPr lang="en-US" dirty="0"/>
          </a:p>
        </p:txBody>
      </p:sp>
      <p:sp>
        <p:nvSpPr>
          <p:cNvPr id="14" name="TextBox 13"/>
          <p:cNvSpPr txBox="1"/>
          <p:nvPr/>
        </p:nvSpPr>
        <p:spPr bwMode="gray">
          <a:xfrm>
            <a:off x="365759" y="4992180"/>
            <a:ext cx="4628561" cy="1143008"/>
          </a:xfrm>
          <a:prstGeom prst="rect">
            <a:avLst/>
          </a:prstGeom>
          <a:noFill/>
        </p:spPr>
        <p:txBody>
          <a:bodyPr wrap="none" lIns="0" tIns="0" rIns="0" bIns="0" rtlCol="0">
            <a:noAutofit/>
          </a:bodyPr>
          <a:lstStyle/>
          <a:p>
            <a:r>
              <a:rPr lang="en-US" sz="1400" dirty="0" smtClean="0">
                <a:solidFill>
                  <a:schemeClr val="bg1"/>
                </a:solidFill>
              </a:rPr>
              <a:t>Kathie Schwerdtfeger</a:t>
            </a:r>
          </a:p>
          <a:p>
            <a:r>
              <a:rPr lang="en-US" sz="1400" dirty="0" smtClean="0">
                <a:solidFill>
                  <a:schemeClr val="bg1"/>
                </a:solidFill>
              </a:rPr>
              <a:t>Partner</a:t>
            </a:r>
          </a:p>
          <a:p>
            <a:r>
              <a:rPr lang="en-US" sz="1400" dirty="0" smtClean="0">
                <a:solidFill>
                  <a:schemeClr val="bg1"/>
                </a:solidFill>
              </a:rPr>
              <a:t>Strategic Risk Services | Crisis  Management</a:t>
            </a:r>
            <a:endParaRPr lang="en-US" sz="1400" dirty="0">
              <a:solidFill>
                <a:schemeClr val="bg1"/>
              </a:solidFill>
            </a:endParaRPr>
          </a:p>
          <a:p>
            <a:r>
              <a:rPr lang="en-US" sz="1400" dirty="0" smtClean="0">
                <a:solidFill>
                  <a:schemeClr val="bg1"/>
                </a:solidFill>
              </a:rPr>
              <a:t>Deloitte </a:t>
            </a:r>
            <a:r>
              <a:rPr lang="en-US" sz="1400" dirty="0">
                <a:solidFill>
                  <a:schemeClr val="bg1"/>
                </a:solidFill>
              </a:rPr>
              <a:t>&amp; Touche LLP</a:t>
            </a:r>
          </a:p>
        </p:txBody>
      </p:sp>
    </p:spTree>
    <p:extLst>
      <p:ext uri="{BB962C8B-B14F-4D97-AF65-F5344CB8AC3E}">
        <p14:creationId xmlns:p14="http://schemas.microsoft.com/office/powerpoint/2010/main" val="36541299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593111" y="5287725"/>
            <a:ext cx="822960" cy="822960"/>
            <a:chOff x="1593111" y="5287725"/>
            <a:chExt cx="822960" cy="822960"/>
          </a:xfrm>
        </p:grpSpPr>
        <p:sp>
          <p:nvSpPr>
            <p:cNvPr id="24" name="Oval 23"/>
            <p:cNvSpPr/>
            <p:nvPr/>
          </p:nvSpPr>
          <p:spPr bwMode="gray">
            <a:xfrm>
              <a:off x="1593111" y="5287725"/>
              <a:ext cx="822960" cy="82296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5" name="Freeform 60"/>
            <p:cNvSpPr>
              <a:spLocks noChangeAspect="1" noEditPoints="1"/>
            </p:cNvSpPr>
            <p:nvPr/>
          </p:nvSpPr>
          <p:spPr bwMode="auto">
            <a:xfrm>
              <a:off x="1786174" y="5490520"/>
              <a:ext cx="434889" cy="417370"/>
            </a:xfrm>
            <a:custGeom>
              <a:avLst/>
              <a:gdLst>
                <a:gd name="T0" fmla="*/ 664 w 690"/>
                <a:gd name="T1" fmla="*/ 591 h 661"/>
                <a:gd name="T2" fmla="*/ 625 w 690"/>
                <a:gd name="T3" fmla="*/ 0 h 661"/>
                <a:gd name="T4" fmla="*/ 99 w 690"/>
                <a:gd name="T5" fmla="*/ 591 h 661"/>
                <a:gd name="T6" fmla="*/ 60 w 690"/>
                <a:gd name="T7" fmla="*/ 0 h 661"/>
                <a:gd name="T8" fmla="*/ 24 w 690"/>
                <a:gd name="T9" fmla="*/ 591 h 661"/>
                <a:gd name="T10" fmla="*/ 24 w 690"/>
                <a:gd name="T11" fmla="*/ 661 h 661"/>
                <a:gd name="T12" fmla="*/ 690 w 690"/>
                <a:gd name="T13" fmla="*/ 615 h 661"/>
                <a:gd name="T14" fmla="*/ 528 w 690"/>
                <a:gd name="T15" fmla="*/ 478 h 661"/>
                <a:gd name="T16" fmla="*/ 435 w 690"/>
                <a:gd name="T17" fmla="*/ 478 h 661"/>
                <a:gd name="T18" fmla="*/ 342 w 690"/>
                <a:gd name="T19" fmla="*/ 478 h 661"/>
                <a:gd name="T20" fmla="*/ 156 w 690"/>
                <a:gd name="T21" fmla="*/ 478 h 661"/>
                <a:gd name="T22" fmla="*/ 193 w 690"/>
                <a:gd name="T23" fmla="*/ 524 h 661"/>
                <a:gd name="T24" fmla="*/ 379 w 690"/>
                <a:gd name="T25" fmla="*/ 524 h 661"/>
                <a:gd name="T26" fmla="*/ 472 w 690"/>
                <a:gd name="T27" fmla="*/ 524 h 661"/>
                <a:gd name="T28" fmla="*/ 565 w 690"/>
                <a:gd name="T29" fmla="*/ 516 h 661"/>
                <a:gd name="T30" fmla="*/ 528 w 690"/>
                <a:gd name="T31" fmla="*/ 371 h 661"/>
                <a:gd name="T32" fmla="*/ 435 w 690"/>
                <a:gd name="T33" fmla="*/ 371 h 661"/>
                <a:gd name="T34" fmla="*/ 249 w 690"/>
                <a:gd name="T35" fmla="*/ 371 h 661"/>
                <a:gd name="T36" fmla="*/ 156 w 690"/>
                <a:gd name="T37" fmla="*/ 371 h 661"/>
                <a:gd name="T38" fmla="*/ 193 w 690"/>
                <a:gd name="T39" fmla="*/ 416 h 661"/>
                <a:gd name="T40" fmla="*/ 286 w 690"/>
                <a:gd name="T41" fmla="*/ 416 h 661"/>
                <a:gd name="T42" fmla="*/ 472 w 690"/>
                <a:gd name="T43" fmla="*/ 416 h 661"/>
                <a:gd name="T44" fmla="*/ 565 w 690"/>
                <a:gd name="T45" fmla="*/ 408 h 661"/>
                <a:gd name="T46" fmla="*/ 528 w 690"/>
                <a:gd name="T47" fmla="*/ 264 h 661"/>
                <a:gd name="T48" fmla="*/ 342 w 690"/>
                <a:gd name="T49" fmla="*/ 264 h 661"/>
                <a:gd name="T50" fmla="*/ 249 w 690"/>
                <a:gd name="T51" fmla="*/ 264 h 661"/>
                <a:gd name="T52" fmla="*/ 156 w 690"/>
                <a:gd name="T53" fmla="*/ 264 h 661"/>
                <a:gd name="T54" fmla="*/ 193 w 690"/>
                <a:gd name="T55" fmla="*/ 309 h 661"/>
                <a:gd name="T56" fmla="*/ 286 w 690"/>
                <a:gd name="T57" fmla="*/ 309 h 661"/>
                <a:gd name="T58" fmla="*/ 379 w 690"/>
                <a:gd name="T59" fmla="*/ 309 h 661"/>
                <a:gd name="T60" fmla="*/ 565 w 690"/>
                <a:gd name="T61" fmla="*/ 301 h 661"/>
                <a:gd name="T62" fmla="*/ 528 w 690"/>
                <a:gd name="T63" fmla="*/ 157 h 661"/>
                <a:gd name="T64" fmla="*/ 342 w 690"/>
                <a:gd name="T65" fmla="*/ 157 h 661"/>
                <a:gd name="T66" fmla="*/ 249 w 690"/>
                <a:gd name="T67" fmla="*/ 157 h 661"/>
                <a:gd name="T68" fmla="*/ 156 w 690"/>
                <a:gd name="T69" fmla="*/ 157 h 661"/>
                <a:gd name="T70" fmla="*/ 193 w 690"/>
                <a:gd name="T71" fmla="*/ 202 h 661"/>
                <a:gd name="T72" fmla="*/ 286 w 690"/>
                <a:gd name="T73" fmla="*/ 202 h 661"/>
                <a:gd name="T74" fmla="*/ 379 w 690"/>
                <a:gd name="T75" fmla="*/ 202 h 661"/>
                <a:gd name="T76" fmla="*/ 565 w 690"/>
                <a:gd name="T77" fmla="*/ 194 h 661"/>
                <a:gd name="T78" fmla="*/ 565 w 690"/>
                <a:gd name="T79" fmla="*/ 79 h 661"/>
                <a:gd name="T80" fmla="*/ 528 w 690"/>
                <a:gd name="T81" fmla="*/ 124 h 661"/>
                <a:gd name="T82" fmla="*/ 437 w 690"/>
                <a:gd name="T83" fmla="*/ 124 h 661"/>
                <a:gd name="T84" fmla="*/ 249 w 690"/>
                <a:gd name="T85" fmla="*/ 124 h 661"/>
                <a:gd name="T86" fmla="*/ 156 w 690"/>
                <a:gd name="T87" fmla="*/ 124 h 661"/>
                <a:gd name="T88" fmla="*/ 193 w 690"/>
                <a:gd name="T89" fmla="*/ 79 h 661"/>
                <a:gd name="T90" fmla="*/ 286 w 690"/>
                <a:gd name="T91" fmla="*/ 79 h 661"/>
                <a:gd name="T92" fmla="*/ 474 w 690"/>
                <a:gd name="T93" fmla="*/ 79 h 661"/>
                <a:gd name="T94" fmla="*/ 564 w 690"/>
                <a:gd name="T95" fmla="*/ 7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661">
                  <a:moveTo>
                    <a:pt x="666" y="591"/>
                  </a:moveTo>
                  <a:lnTo>
                    <a:pt x="666" y="591"/>
                  </a:lnTo>
                  <a:lnTo>
                    <a:pt x="664" y="591"/>
                  </a:lnTo>
                  <a:lnTo>
                    <a:pt x="664" y="33"/>
                  </a:lnTo>
                  <a:cubicBezTo>
                    <a:pt x="664" y="15"/>
                    <a:pt x="649" y="0"/>
                    <a:pt x="630" y="0"/>
                  </a:cubicBezTo>
                  <a:lnTo>
                    <a:pt x="625" y="0"/>
                  </a:lnTo>
                  <a:cubicBezTo>
                    <a:pt x="606" y="0"/>
                    <a:pt x="591" y="15"/>
                    <a:pt x="591" y="33"/>
                  </a:cubicBezTo>
                  <a:lnTo>
                    <a:pt x="591" y="591"/>
                  </a:lnTo>
                  <a:lnTo>
                    <a:pt x="99" y="591"/>
                  </a:lnTo>
                  <a:lnTo>
                    <a:pt x="99" y="33"/>
                  </a:lnTo>
                  <a:cubicBezTo>
                    <a:pt x="99" y="15"/>
                    <a:pt x="84" y="0"/>
                    <a:pt x="65" y="0"/>
                  </a:cubicBezTo>
                  <a:lnTo>
                    <a:pt x="60" y="0"/>
                  </a:lnTo>
                  <a:cubicBezTo>
                    <a:pt x="41" y="0"/>
                    <a:pt x="26" y="15"/>
                    <a:pt x="26" y="33"/>
                  </a:cubicBezTo>
                  <a:lnTo>
                    <a:pt x="26" y="591"/>
                  </a:lnTo>
                  <a:lnTo>
                    <a:pt x="24" y="591"/>
                  </a:lnTo>
                  <a:cubicBezTo>
                    <a:pt x="10" y="591"/>
                    <a:pt x="0" y="602"/>
                    <a:pt x="0" y="615"/>
                  </a:cubicBezTo>
                  <a:lnTo>
                    <a:pt x="0" y="636"/>
                  </a:lnTo>
                  <a:cubicBezTo>
                    <a:pt x="0" y="650"/>
                    <a:pt x="10" y="661"/>
                    <a:pt x="24" y="661"/>
                  </a:cubicBezTo>
                  <a:lnTo>
                    <a:pt x="666" y="661"/>
                  </a:lnTo>
                  <a:cubicBezTo>
                    <a:pt x="680" y="661"/>
                    <a:pt x="690" y="650"/>
                    <a:pt x="690" y="636"/>
                  </a:cubicBezTo>
                  <a:lnTo>
                    <a:pt x="690" y="615"/>
                  </a:lnTo>
                  <a:cubicBezTo>
                    <a:pt x="690" y="602"/>
                    <a:pt x="680" y="591"/>
                    <a:pt x="666" y="591"/>
                  </a:cubicBezTo>
                  <a:close/>
                  <a:moveTo>
                    <a:pt x="528" y="478"/>
                  </a:moveTo>
                  <a:lnTo>
                    <a:pt x="528" y="478"/>
                  </a:lnTo>
                  <a:cubicBezTo>
                    <a:pt x="510" y="478"/>
                    <a:pt x="495" y="491"/>
                    <a:pt x="492" y="508"/>
                  </a:cubicBezTo>
                  <a:lnTo>
                    <a:pt x="472" y="508"/>
                  </a:lnTo>
                  <a:cubicBezTo>
                    <a:pt x="468" y="491"/>
                    <a:pt x="453" y="478"/>
                    <a:pt x="435" y="478"/>
                  </a:cubicBezTo>
                  <a:cubicBezTo>
                    <a:pt x="417" y="478"/>
                    <a:pt x="402" y="491"/>
                    <a:pt x="399" y="508"/>
                  </a:cubicBezTo>
                  <a:lnTo>
                    <a:pt x="379" y="508"/>
                  </a:lnTo>
                  <a:cubicBezTo>
                    <a:pt x="375" y="491"/>
                    <a:pt x="360" y="478"/>
                    <a:pt x="342" y="478"/>
                  </a:cubicBezTo>
                  <a:cubicBezTo>
                    <a:pt x="324" y="478"/>
                    <a:pt x="310" y="491"/>
                    <a:pt x="306" y="508"/>
                  </a:cubicBezTo>
                  <a:lnTo>
                    <a:pt x="193" y="508"/>
                  </a:lnTo>
                  <a:cubicBezTo>
                    <a:pt x="189" y="491"/>
                    <a:pt x="174" y="478"/>
                    <a:pt x="156" y="478"/>
                  </a:cubicBezTo>
                  <a:cubicBezTo>
                    <a:pt x="136" y="478"/>
                    <a:pt x="119" y="495"/>
                    <a:pt x="119" y="516"/>
                  </a:cubicBezTo>
                  <a:cubicBezTo>
                    <a:pt x="119" y="536"/>
                    <a:pt x="136" y="553"/>
                    <a:pt x="156" y="553"/>
                  </a:cubicBezTo>
                  <a:cubicBezTo>
                    <a:pt x="174" y="553"/>
                    <a:pt x="189" y="540"/>
                    <a:pt x="193" y="524"/>
                  </a:cubicBezTo>
                  <a:lnTo>
                    <a:pt x="306" y="524"/>
                  </a:lnTo>
                  <a:cubicBezTo>
                    <a:pt x="310" y="540"/>
                    <a:pt x="324" y="553"/>
                    <a:pt x="342" y="553"/>
                  </a:cubicBezTo>
                  <a:cubicBezTo>
                    <a:pt x="360" y="553"/>
                    <a:pt x="375" y="540"/>
                    <a:pt x="379" y="524"/>
                  </a:cubicBezTo>
                  <a:lnTo>
                    <a:pt x="399" y="524"/>
                  </a:lnTo>
                  <a:cubicBezTo>
                    <a:pt x="402" y="540"/>
                    <a:pt x="417" y="553"/>
                    <a:pt x="435" y="553"/>
                  </a:cubicBezTo>
                  <a:cubicBezTo>
                    <a:pt x="453" y="553"/>
                    <a:pt x="468" y="540"/>
                    <a:pt x="472" y="524"/>
                  </a:cubicBezTo>
                  <a:lnTo>
                    <a:pt x="492" y="524"/>
                  </a:lnTo>
                  <a:cubicBezTo>
                    <a:pt x="495" y="540"/>
                    <a:pt x="510" y="553"/>
                    <a:pt x="528" y="553"/>
                  </a:cubicBezTo>
                  <a:cubicBezTo>
                    <a:pt x="549" y="553"/>
                    <a:pt x="565" y="536"/>
                    <a:pt x="565" y="516"/>
                  </a:cubicBezTo>
                  <a:cubicBezTo>
                    <a:pt x="565" y="495"/>
                    <a:pt x="549" y="478"/>
                    <a:pt x="528" y="478"/>
                  </a:cubicBezTo>
                  <a:close/>
                  <a:moveTo>
                    <a:pt x="528" y="371"/>
                  </a:moveTo>
                  <a:lnTo>
                    <a:pt x="528" y="371"/>
                  </a:lnTo>
                  <a:cubicBezTo>
                    <a:pt x="510" y="371"/>
                    <a:pt x="495" y="384"/>
                    <a:pt x="492" y="401"/>
                  </a:cubicBezTo>
                  <a:lnTo>
                    <a:pt x="472" y="401"/>
                  </a:lnTo>
                  <a:cubicBezTo>
                    <a:pt x="468" y="384"/>
                    <a:pt x="453" y="371"/>
                    <a:pt x="435" y="371"/>
                  </a:cubicBezTo>
                  <a:cubicBezTo>
                    <a:pt x="417" y="371"/>
                    <a:pt x="402" y="384"/>
                    <a:pt x="399" y="401"/>
                  </a:cubicBezTo>
                  <a:lnTo>
                    <a:pt x="286" y="401"/>
                  </a:lnTo>
                  <a:cubicBezTo>
                    <a:pt x="282" y="384"/>
                    <a:pt x="267" y="371"/>
                    <a:pt x="249" y="371"/>
                  </a:cubicBezTo>
                  <a:cubicBezTo>
                    <a:pt x="232" y="371"/>
                    <a:pt x="217" y="384"/>
                    <a:pt x="213" y="401"/>
                  </a:cubicBezTo>
                  <a:lnTo>
                    <a:pt x="193" y="401"/>
                  </a:lnTo>
                  <a:cubicBezTo>
                    <a:pt x="189" y="384"/>
                    <a:pt x="174" y="371"/>
                    <a:pt x="156" y="371"/>
                  </a:cubicBezTo>
                  <a:cubicBezTo>
                    <a:pt x="136" y="371"/>
                    <a:pt x="119" y="388"/>
                    <a:pt x="119" y="408"/>
                  </a:cubicBezTo>
                  <a:cubicBezTo>
                    <a:pt x="119" y="429"/>
                    <a:pt x="136" y="446"/>
                    <a:pt x="156" y="446"/>
                  </a:cubicBezTo>
                  <a:cubicBezTo>
                    <a:pt x="174" y="446"/>
                    <a:pt x="189" y="433"/>
                    <a:pt x="193" y="416"/>
                  </a:cubicBezTo>
                  <a:lnTo>
                    <a:pt x="213" y="416"/>
                  </a:lnTo>
                  <a:cubicBezTo>
                    <a:pt x="217" y="433"/>
                    <a:pt x="232" y="446"/>
                    <a:pt x="249" y="446"/>
                  </a:cubicBezTo>
                  <a:cubicBezTo>
                    <a:pt x="267" y="446"/>
                    <a:pt x="282" y="433"/>
                    <a:pt x="286" y="416"/>
                  </a:cubicBezTo>
                  <a:lnTo>
                    <a:pt x="399" y="416"/>
                  </a:lnTo>
                  <a:cubicBezTo>
                    <a:pt x="402" y="433"/>
                    <a:pt x="417" y="446"/>
                    <a:pt x="435" y="446"/>
                  </a:cubicBezTo>
                  <a:cubicBezTo>
                    <a:pt x="453" y="446"/>
                    <a:pt x="468" y="433"/>
                    <a:pt x="472" y="416"/>
                  </a:cubicBezTo>
                  <a:lnTo>
                    <a:pt x="492" y="416"/>
                  </a:lnTo>
                  <a:cubicBezTo>
                    <a:pt x="495" y="433"/>
                    <a:pt x="510" y="446"/>
                    <a:pt x="528" y="446"/>
                  </a:cubicBezTo>
                  <a:cubicBezTo>
                    <a:pt x="549" y="446"/>
                    <a:pt x="565" y="429"/>
                    <a:pt x="565" y="408"/>
                  </a:cubicBezTo>
                  <a:cubicBezTo>
                    <a:pt x="565" y="388"/>
                    <a:pt x="549" y="371"/>
                    <a:pt x="528" y="371"/>
                  </a:cubicBezTo>
                  <a:close/>
                  <a:moveTo>
                    <a:pt x="528" y="264"/>
                  </a:moveTo>
                  <a:lnTo>
                    <a:pt x="528" y="264"/>
                  </a:lnTo>
                  <a:cubicBezTo>
                    <a:pt x="510" y="264"/>
                    <a:pt x="495" y="277"/>
                    <a:pt x="492" y="293"/>
                  </a:cubicBezTo>
                  <a:lnTo>
                    <a:pt x="379" y="293"/>
                  </a:lnTo>
                  <a:cubicBezTo>
                    <a:pt x="375" y="277"/>
                    <a:pt x="360" y="264"/>
                    <a:pt x="342" y="264"/>
                  </a:cubicBezTo>
                  <a:cubicBezTo>
                    <a:pt x="324" y="264"/>
                    <a:pt x="310" y="277"/>
                    <a:pt x="306" y="293"/>
                  </a:cubicBezTo>
                  <a:lnTo>
                    <a:pt x="286" y="293"/>
                  </a:lnTo>
                  <a:cubicBezTo>
                    <a:pt x="282" y="277"/>
                    <a:pt x="267" y="264"/>
                    <a:pt x="249" y="264"/>
                  </a:cubicBezTo>
                  <a:cubicBezTo>
                    <a:pt x="232" y="264"/>
                    <a:pt x="217" y="277"/>
                    <a:pt x="213" y="293"/>
                  </a:cubicBezTo>
                  <a:lnTo>
                    <a:pt x="193" y="293"/>
                  </a:lnTo>
                  <a:cubicBezTo>
                    <a:pt x="189" y="277"/>
                    <a:pt x="174" y="264"/>
                    <a:pt x="156" y="264"/>
                  </a:cubicBezTo>
                  <a:cubicBezTo>
                    <a:pt x="136" y="264"/>
                    <a:pt x="119" y="281"/>
                    <a:pt x="119" y="301"/>
                  </a:cubicBezTo>
                  <a:cubicBezTo>
                    <a:pt x="119" y="322"/>
                    <a:pt x="136" y="339"/>
                    <a:pt x="156" y="339"/>
                  </a:cubicBezTo>
                  <a:cubicBezTo>
                    <a:pt x="174" y="339"/>
                    <a:pt x="189" y="326"/>
                    <a:pt x="193" y="309"/>
                  </a:cubicBezTo>
                  <a:lnTo>
                    <a:pt x="213" y="309"/>
                  </a:lnTo>
                  <a:cubicBezTo>
                    <a:pt x="217" y="326"/>
                    <a:pt x="232" y="339"/>
                    <a:pt x="249" y="339"/>
                  </a:cubicBezTo>
                  <a:cubicBezTo>
                    <a:pt x="267" y="339"/>
                    <a:pt x="282" y="326"/>
                    <a:pt x="286" y="309"/>
                  </a:cubicBezTo>
                  <a:lnTo>
                    <a:pt x="306" y="309"/>
                  </a:lnTo>
                  <a:cubicBezTo>
                    <a:pt x="310" y="326"/>
                    <a:pt x="324" y="339"/>
                    <a:pt x="342" y="339"/>
                  </a:cubicBezTo>
                  <a:cubicBezTo>
                    <a:pt x="360" y="339"/>
                    <a:pt x="375" y="326"/>
                    <a:pt x="379" y="309"/>
                  </a:cubicBezTo>
                  <a:lnTo>
                    <a:pt x="492" y="309"/>
                  </a:lnTo>
                  <a:cubicBezTo>
                    <a:pt x="495" y="326"/>
                    <a:pt x="510" y="339"/>
                    <a:pt x="528" y="339"/>
                  </a:cubicBezTo>
                  <a:cubicBezTo>
                    <a:pt x="549" y="339"/>
                    <a:pt x="565" y="322"/>
                    <a:pt x="565" y="301"/>
                  </a:cubicBezTo>
                  <a:cubicBezTo>
                    <a:pt x="565" y="281"/>
                    <a:pt x="549" y="264"/>
                    <a:pt x="528" y="264"/>
                  </a:cubicBezTo>
                  <a:close/>
                  <a:moveTo>
                    <a:pt x="528" y="157"/>
                  </a:moveTo>
                  <a:lnTo>
                    <a:pt x="528" y="157"/>
                  </a:lnTo>
                  <a:cubicBezTo>
                    <a:pt x="510" y="157"/>
                    <a:pt x="495" y="169"/>
                    <a:pt x="492" y="186"/>
                  </a:cubicBezTo>
                  <a:lnTo>
                    <a:pt x="379" y="186"/>
                  </a:lnTo>
                  <a:cubicBezTo>
                    <a:pt x="375" y="169"/>
                    <a:pt x="360" y="157"/>
                    <a:pt x="342" y="157"/>
                  </a:cubicBezTo>
                  <a:cubicBezTo>
                    <a:pt x="324" y="157"/>
                    <a:pt x="310" y="169"/>
                    <a:pt x="306" y="186"/>
                  </a:cubicBezTo>
                  <a:lnTo>
                    <a:pt x="286" y="186"/>
                  </a:lnTo>
                  <a:cubicBezTo>
                    <a:pt x="282" y="169"/>
                    <a:pt x="267" y="157"/>
                    <a:pt x="249" y="157"/>
                  </a:cubicBezTo>
                  <a:cubicBezTo>
                    <a:pt x="232" y="157"/>
                    <a:pt x="217" y="169"/>
                    <a:pt x="213" y="186"/>
                  </a:cubicBezTo>
                  <a:lnTo>
                    <a:pt x="193" y="186"/>
                  </a:lnTo>
                  <a:cubicBezTo>
                    <a:pt x="189" y="169"/>
                    <a:pt x="174" y="157"/>
                    <a:pt x="156" y="157"/>
                  </a:cubicBezTo>
                  <a:cubicBezTo>
                    <a:pt x="136" y="157"/>
                    <a:pt x="119" y="174"/>
                    <a:pt x="119" y="194"/>
                  </a:cubicBezTo>
                  <a:cubicBezTo>
                    <a:pt x="119" y="215"/>
                    <a:pt x="136" y="231"/>
                    <a:pt x="156" y="231"/>
                  </a:cubicBezTo>
                  <a:cubicBezTo>
                    <a:pt x="174" y="231"/>
                    <a:pt x="189" y="219"/>
                    <a:pt x="193" y="202"/>
                  </a:cubicBezTo>
                  <a:lnTo>
                    <a:pt x="213" y="202"/>
                  </a:lnTo>
                  <a:cubicBezTo>
                    <a:pt x="217" y="219"/>
                    <a:pt x="232" y="231"/>
                    <a:pt x="249" y="231"/>
                  </a:cubicBezTo>
                  <a:cubicBezTo>
                    <a:pt x="267" y="231"/>
                    <a:pt x="282" y="219"/>
                    <a:pt x="286" y="202"/>
                  </a:cubicBezTo>
                  <a:lnTo>
                    <a:pt x="306" y="202"/>
                  </a:lnTo>
                  <a:cubicBezTo>
                    <a:pt x="310" y="219"/>
                    <a:pt x="324" y="231"/>
                    <a:pt x="342" y="231"/>
                  </a:cubicBezTo>
                  <a:cubicBezTo>
                    <a:pt x="360" y="231"/>
                    <a:pt x="375" y="219"/>
                    <a:pt x="379" y="202"/>
                  </a:cubicBezTo>
                  <a:lnTo>
                    <a:pt x="492" y="202"/>
                  </a:lnTo>
                  <a:cubicBezTo>
                    <a:pt x="495" y="219"/>
                    <a:pt x="510" y="231"/>
                    <a:pt x="528" y="231"/>
                  </a:cubicBezTo>
                  <a:cubicBezTo>
                    <a:pt x="549" y="231"/>
                    <a:pt x="565" y="215"/>
                    <a:pt x="565" y="194"/>
                  </a:cubicBezTo>
                  <a:cubicBezTo>
                    <a:pt x="565" y="174"/>
                    <a:pt x="549" y="157"/>
                    <a:pt x="528" y="157"/>
                  </a:cubicBezTo>
                  <a:close/>
                  <a:moveTo>
                    <a:pt x="565" y="79"/>
                  </a:moveTo>
                  <a:lnTo>
                    <a:pt x="565" y="79"/>
                  </a:lnTo>
                  <a:lnTo>
                    <a:pt x="565" y="95"/>
                  </a:lnTo>
                  <a:lnTo>
                    <a:pt x="564" y="95"/>
                  </a:lnTo>
                  <a:cubicBezTo>
                    <a:pt x="561" y="112"/>
                    <a:pt x="546" y="124"/>
                    <a:pt x="528" y="124"/>
                  </a:cubicBezTo>
                  <a:cubicBezTo>
                    <a:pt x="510" y="124"/>
                    <a:pt x="495" y="112"/>
                    <a:pt x="492" y="95"/>
                  </a:cubicBezTo>
                  <a:lnTo>
                    <a:pt x="474" y="95"/>
                  </a:lnTo>
                  <a:cubicBezTo>
                    <a:pt x="470" y="112"/>
                    <a:pt x="455" y="124"/>
                    <a:pt x="437" y="124"/>
                  </a:cubicBezTo>
                  <a:cubicBezTo>
                    <a:pt x="419" y="124"/>
                    <a:pt x="404" y="112"/>
                    <a:pt x="401" y="95"/>
                  </a:cubicBezTo>
                  <a:lnTo>
                    <a:pt x="286" y="95"/>
                  </a:lnTo>
                  <a:cubicBezTo>
                    <a:pt x="282" y="112"/>
                    <a:pt x="267" y="124"/>
                    <a:pt x="249" y="124"/>
                  </a:cubicBezTo>
                  <a:cubicBezTo>
                    <a:pt x="232" y="124"/>
                    <a:pt x="217" y="112"/>
                    <a:pt x="213" y="95"/>
                  </a:cubicBezTo>
                  <a:lnTo>
                    <a:pt x="193" y="95"/>
                  </a:lnTo>
                  <a:cubicBezTo>
                    <a:pt x="189" y="112"/>
                    <a:pt x="174" y="124"/>
                    <a:pt x="156" y="124"/>
                  </a:cubicBezTo>
                  <a:cubicBezTo>
                    <a:pt x="136" y="124"/>
                    <a:pt x="119" y="107"/>
                    <a:pt x="119" y="87"/>
                  </a:cubicBezTo>
                  <a:cubicBezTo>
                    <a:pt x="119" y="66"/>
                    <a:pt x="136" y="50"/>
                    <a:pt x="156" y="50"/>
                  </a:cubicBezTo>
                  <a:cubicBezTo>
                    <a:pt x="174" y="50"/>
                    <a:pt x="189" y="62"/>
                    <a:pt x="193" y="79"/>
                  </a:cubicBezTo>
                  <a:lnTo>
                    <a:pt x="213" y="79"/>
                  </a:lnTo>
                  <a:cubicBezTo>
                    <a:pt x="217" y="62"/>
                    <a:pt x="232" y="50"/>
                    <a:pt x="249" y="50"/>
                  </a:cubicBezTo>
                  <a:cubicBezTo>
                    <a:pt x="267" y="50"/>
                    <a:pt x="282" y="62"/>
                    <a:pt x="286" y="79"/>
                  </a:cubicBezTo>
                  <a:lnTo>
                    <a:pt x="401" y="79"/>
                  </a:lnTo>
                  <a:cubicBezTo>
                    <a:pt x="404" y="62"/>
                    <a:pt x="419" y="50"/>
                    <a:pt x="437" y="50"/>
                  </a:cubicBezTo>
                  <a:cubicBezTo>
                    <a:pt x="455" y="50"/>
                    <a:pt x="470" y="62"/>
                    <a:pt x="474" y="79"/>
                  </a:cubicBezTo>
                  <a:lnTo>
                    <a:pt x="492" y="79"/>
                  </a:lnTo>
                  <a:cubicBezTo>
                    <a:pt x="495" y="62"/>
                    <a:pt x="510" y="50"/>
                    <a:pt x="528" y="50"/>
                  </a:cubicBezTo>
                  <a:cubicBezTo>
                    <a:pt x="546" y="50"/>
                    <a:pt x="561" y="62"/>
                    <a:pt x="564" y="79"/>
                  </a:cubicBezTo>
                  <a:lnTo>
                    <a:pt x="565" y="7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 name="Oval 20"/>
          <p:cNvSpPr/>
          <p:nvPr/>
        </p:nvSpPr>
        <p:spPr bwMode="gray">
          <a:xfrm>
            <a:off x="1593111" y="2164908"/>
            <a:ext cx="822960" cy="82296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 name="Rectangle 3"/>
          <p:cNvSpPr/>
          <p:nvPr/>
        </p:nvSpPr>
        <p:spPr>
          <a:xfrm>
            <a:off x="2647280" y="2423046"/>
            <a:ext cx="4591720" cy="307777"/>
          </a:xfrm>
          <a:prstGeom prst="rect">
            <a:avLst/>
          </a:prstGeom>
        </p:spPr>
        <p:txBody>
          <a:bodyPr vert="horz" wrap="square" lIns="0" tIns="0" rIns="0" bIns="0" rtlCol="0">
            <a:spAutoFit/>
          </a:bodyPr>
          <a:lstStyle/>
          <a:p>
            <a:pPr>
              <a:spcBef>
                <a:spcPts val="1200"/>
              </a:spcBef>
              <a:buSzPct val="100000"/>
              <a:buFont typeface="Arial" panose="020B0604020202020204" pitchFamily="34" charset="0"/>
              <a:buNone/>
            </a:pPr>
            <a:r>
              <a:rPr lang="en-US" sz="2000" dirty="0"/>
              <a:t>Signals often weak</a:t>
            </a:r>
          </a:p>
        </p:txBody>
      </p:sp>
      <p:grpSp>
        <p:nvGrpSpPr>
          <p:cNvPr id="27" name="Group 26"/>
          <p:cNvGrpSpPr>
            <a:grpSpLocks noChangeAspect="1"/>
          </p:cNvGrpSpPr>
          <p:nvPr/>
        </p:nvGrpSpPr>
        <p:grpSpPr>
          <a:xfrm>
            <a:off x="1593111" y="3200614"/>
            <a:ext cx="822960" cy="822960"/>
            <a:chOff x="1175604" y="2970872"/>
            <a:chExt cx="1005840" cy="1005840"/>
          </a:xfrm>
        </p:grpSpPr>
        <p:sp>
          <p:nvSpPr>
            <p:cNvPr id="22" name="Oval 21"/>
            <p:cNvSpPr/>
            <p:nvPr/>
          </p:nvSpPr>
          <p:spPr bwMode="gray">
            <a:xfrm>
              <a:off x="1175604" y="2970872"/>
              <a:ext cx="1005840" cy="100584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11" name="Picture 6" descr="\\Cagmasrv1\sso$\Gestion_Deloitte\Global_Brand\- Templates\Icons\Iconography Deloitte\Icon_Factory_LGreen.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358484" y="3203116"/>
              <a:ext cx="640080" cy="54135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2647280" y="3304318"/>
            <a:ext cx="4591720" cy="615553"/>
          </a:xfrm>
          <a:prstGeom prst="rect">
            <a:avLst/>
          </a:prstGeom>
        </p:spPr>
        <p:txBody>
          <a:bodyPr vert="horz" wrap="square" lIns="0" tIns="0" rIns="0" bIns="0" rtlCol="0">
            <a:spAutoFit/>
          </a:bodyPr>
          <a:lstStyle/>
          <a:p>
            <a:pPr>
              <a:spcBef>
                <a:spcPts val="1200"/>
              </a:spcBef>
              <a:buSzPct val="100000"/>
              <a:buFont typeface="Arial" panose="020B0604020202020204" pitchFamily="34" charset="0"/>
              <a:buNone/>
            </a:pPr>
            <a:r>
              <a:rPr lang="en-US" sz="2000" dirty="0"/>
              <a:t>Sources may be in other industries or geographies</a:t>
            </a:r>
          </a:p>
        </p:txBody>
      </p:sp>
      <p:sp>
        <p:nvSpPr>
          <p:cNvPr id="5" name="Text Placeholder 1"/>
          <p:cNvSpPr txBox="1">
            <a:spLocks/>
          </p:cNvSpPr>
          <p:nvPr/>
        </p:nvSpPr>
        <p:spPr bwMode="gray">
          <a:xfrm>
            <a:off x="2647280" y="1381561"/>
            <a:ext cx="4591719" cy="307777"/>
          </a:xfrm>
          <a:prstGeom prst="rect">
            <a:avLst/>
          </a:prstGeom>
        </p:spPr>
        <p:txBody>
          <a:bodyPr vert="horz" wrap="square" lIns="0" tIns="0" rIns="0" bIns="0" rtlCol="0">
            <a:spAutoFit/>
          </a:bodyPr>
          <a:lstStyle>
            <a:lvl1pPr indent="0">
              <a:lnSpc>
                <a:spcPct val="150000"/>
              </a:lnSpc>
              <a:spcBef>
                <a:spcPts val="1200"/>
              </a:spcBef>
              <a:buSzPct val="100000"/>
              <a:buFont typeface="Arial" panose="020B0604020202020204" pitchFamily="34" charset="0"/>
              <a:buNone/>
              <a:defRPr sz="2400" b="0">
                <a:solidFill>
                  <a:srgbClr val="00B0F0"/>
                </a:solidFill>
              </a:defRPr>
            </a:lvl1pPr>
            <a:lvl2pPr lvl="1" indent="-203200">
              <a:lnSpc>
                <a:spcPct val="150000"/>
              </a:lnSpc>
              <a:spcBef>
                <a:spcPts val="600"/>
              </a:spcBef>
              <a:buClrTx/>
              <a:buSzPct val="100000"/>
              <a:buFont typeface="Arial"/>
              <a:buChar char="•"/>
              <a:defRPr lang="en-US" sz="2400" dirty="0" smtClean="0"/>
            </a:lvl2pPr>
            <a:lvl3pPr marL="431800" indent="-203200">
              <a:spcBef>
                <a:spcPts val="600"/>
              </a:spcBef>
              <a:buClrTx/>
              <a:buSzPct val="100000"/>
              <a:buFont typeface="Arial"/>
              <a:buChar char="−"/>
              <a:defRPr lang="en-US" dirty="0" smtClean="0">
                <a:solidFill>
                  <a:schemeClr val="tx2"/>
                </a:solidFill>
              </a:defRPr>
            </a:lvl3pPr>
            <a:lvl4pPr marL="660400" indent="-203200">
              <a:spcBef>
                <a:spcPts val="600"/>
              </a:spcBef>
              <a:buClrTx/>
              <a:buSzPct val="100000"/>
              <a:buFont typeface="Arial"/>
              <a:buChar char="◦"/>
              <a:defRPr lang="en-US" sz="1600" baseline="0" dirty="0" smtClean="0">
                <a:solidFill>
                  <a:schemeClr val="tx2"/>
                </a:solidFill>
              </a:defRPr>
            </a:lvl4pPr>
            <a:lvl5pPr marL="889000" indent="-203200" defTabSz="798513">
              <a:spcBef>
                <a:spcPts val="600"/>
              </a:spcBef>
              <a:buClrTx/>
              <a:buSzPct val="100000"/>
              <a:buFont typeface="Arial"/>
              <a:buChar char="−"/>
              <a:tabLst/>
              <a:defRPr lang="en-US" sz="1600" baseline="0" dirty="0" smtClean="0">
                <a:solidFill>
                  <a:schemeClr val="tx2"/>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nSpc>
                <a:spcPct val="100000"/>
              </a:lnSpc>
            </a:pPr>
            <a:r>
              <a:rPr lang="en-US" sz="2000" dirty="0">
                <a:solidFill>
                  <a:schemeClr val="tx1"/>
                </a:solidFill>
              </a:rPr>
              <a:t>Unclear what to look for</a:t>
            </a:r>
          </a:p>
        </p:txBody>
      </p:sp>
      <p:grpSp>
        <p:nvGrpSpPr>
          <p:cNvPr id="29" name="Group 28"/>
          <p:cNvGrpSpPr>
            <a:grpSpLocks noChangeAspect="1"/>
          </p:cNvGrpSpPr>
          <p:nvPr/>
        </p:nvGrpSpPr>
        <p:grpSpPr>
          <a:xfrm>
            <a:off x="1593111" y="1123969"/>
            <a:ext cx="822960" cy="822960"/>
            <a:chOff x="1175604" y="1032195"/>
            <a:chExt cx="1005840" cy="1005840"/>
          </a:xfrm>
        </p:grpSpPr>
        <p:sp>
          <p:nvSpPr>
            <p:cNvPr id="20" name="Oval 19"/>
            <p:cNvSpPr/>
            <p:nvPr/>
          </p:nvSpPr>
          <p:spPr bwMode="gray">
            <a:xfrm>
              <a:off x="1175604" y="1032195"/>
              <a:ext cx="1005840" cy="100584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13" name="Picture 30" descr="C:\Users\jsauvageau\Desktop\2.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363503" y="1316140"/>
              <a:ext cx="644775" cy="43795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2647280" y="5391428"/>
            <a:ext cx="4591720" cy="615553"/>
          </a:xfrm>
          <a:prstGeom prst="rect">
            <a:avLst/>
          </a:prstGeom>
        </p:spPr>
        <p:txBody>
          <a:bodyPr vert="horz" wrap="square" lIns="0" tIns="0" rIns="0" bIns="0" rtlCol="0">
            <a:spAutoFit/>
          </a:bodyPr>
          <a:lstStyle/>
          <a:p>
            <a:pPr>
              <a:spcBef>
                <a:spcPts val="1200"/>
              </a:spcBef>
              <a:buSzPct val="100000"/>
              <a:buFont typeface="Arial" panose="020B0604020202020204" pitchFamily="34" charset="0"/>
              <a:buNone/>
            </a:pPr>
            <a:r>
              <a:rPr lang="en-US" sz="2000" dirty="0"/>
              <a:t>Traditional tools and methods don’t reliably </a:t>
            </a:r>
            <a:r>
              <a:rPr lang="en-US" sz="2000" dirty="0" smtClean="0"/>
              <a:t> detect </a:t>
            </a:r>
            <a:r>
              <a:rPr lang="en-US" sz="2000" dirty="0"/>
              <a:t>what’s “over the horizon”</a:t>
            </a:r>
          </a:p>
        </p:txBody>
      </p:sp>
      <p:grpSp>
        <p:nvGrpSpPr>
          <p:cNvPr id="26" name="Group 25"/>
          <p:cNvGrpSpPr>
            <a:grpSpLocks noChangeAspect="1"/>
          </p:cNvGrpSpPr>
          <p:nvPr/>
        </p:nvGrpSpPr>
        <p:grpSpPr>
          <a:xfrm>
            <a:off x="1593111" y="4246786"/>
            <a:ext cx="822960" cy="822960"/>
            <a:chOff x="1175604" y="4105426"/>
            <a:chExt cx="1005840" cy="1005840"/>
          </a:xfrm>
        </p:grpSpPr>
        <p:sp>
          <p:nvSpPr>
            <p:cNvPr id="23" name="Oval 22"/>
            <p:cNvSpPr/>
            <p:nvPr/>
          </p:nvSpPr>
          <p:spPr bwMode="gray">
            <a:xfrm>
              <a:off x="1175604" y="4105426"/>
              <a:ext cx="1005840" cy="1005840"/>
            </a:xfrm>
            <a:prstGeom prst="ellips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15" name="Picture 6" descr="C:\Users\jsauvageau\Desktop\1.png"/>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rot="5400000">
              <a:off x="1358484" y="4278593"/>
              <a:ext cx="640080" cy="65950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2647280" y="4504378"/>
            <a:ext cx="4591720" cy="307777"/>
          </a:xfrm>
          <a:prstGeom prst="rect">
            <a:avLst/>
          </a:prstGeom>
        </p:spPr>
        <p:txBody>
          <a:bodyPr vert="horz" wrap="square" lIns="0" tIns="0" rIns="0" bIns="0" rtlCol="0">
            <a:spAutoFit/>
          </a:bodyPr>
          <a:lstStyle/>
          <a:p>
            <a:pPr>
              <a:spcBef>
                <a:spcPts val="1200"/>
              </a:spcBef>
              <a:buSzPct val="100000"/>
              <a:buFont typeface="Arial" panose="020B0604020202020204" pitchFamily="34" charset="0"/>
              <a:buNone/>
            </a:pPr>
            <a:r>
              <a:rPr lang="en-US" sz="2000" dirty="0"/>
              <a:t>No historical precedent</a:t>
            </a:r>
          </a:p>
        </p:txBody>
      </p:sp>
      <p:sp>
        <p:nvSpPr>
          <p:cNvPr id="3" name="Title 2"/>
          <p:cNvSpPr>
            <a:spLocks noGrp="1"/>
          </p:cNvSpPr>
          <p:nvPr>
            <p:ph type="title"/>
          </p:nvPr>
        </p:nvSpPr>
        <p:spPr>
          <a:noFill/>
          <a:ln w="9525">
            <a:noFill/>
            <a:miter lim="800000"/>
            <a:headEnd/>
            <a:tailEnd/>
          </a:ln>
        </p:spPr>
        <p:txBody>
          <a:bodyPr vert="horz" wrap="square" lIns="0" tIns="0" rIns="0" bIns="0" numCol="1" rtlCol="0" anchor="t" anchorCtr="0" compatLnSpc="1">
            <a:prstTxWarp prst="textNoShape">
              <a:avLst/>
            </a:prstTxWarp>
            <a:noAutofit/>
          </a:bodyPr>
          <a:lstStyle/>
          <a:p>
            <a:r>
              <a:rPr lang="en-US" dirty="0"/>
              <a:t>Why is it so challenging?</a:t>
            </a:r>
          </a:p>
        </p:txBody>
      </p:sp>
      <p:sp>
        <p:nvSpPr>
          <p:cNvPr id="37" name="Freeform 7"/>
          <p:cNvSpPr>
            <a:spLocks noChangeAspect="1" noEditPoints="1"/>
          </p:cNvSpPr>
          <p:nvPr/>
        </p:nvSpPr>
        <p:spPr bwMode="auto">
          <a:xfrm>
            <a:off x="1775991" y="2373596"/>
            <a:ext cx="457200" cy="457200"/>
          </a:xfrm>
          <a:custGeom>
            <a:avLst/>
            <a:gdLst>
              <a:gd name="T0" fmla="*/ 1237 w 6480"/>
              <a:gd name="T1" fmla="*/ 1433 h 6480"/>
              <a:gd name="T2" fmla="*/ 1280 w 6480"/>
              <a:gd name="T3" fmla="*/ 2062 h 6480"/>
              <a:gd name="T4" fmla="*/ 956 w 6480"/>
              <a:gd name="T5" fmla="*/ 3201 h 6480"/>
              <a:gd name="T6" fmla="*/ 787 w 6480"/>
              <a:gd name="T7" fmla="*/ 3762 h 6480"/>
              <a:gd name="T8" fmla="*/ 992 w 6480"/>
              <a:gd name="T9" fmla="*/ 4155 h 6480"/>
              <a:gd name="T10" fmla="*/ 1528 w 6480"/>
              <a:gd name="T11" fmla="*/ 4756 h 6480"/>
              <a:gd name="T12" fmla="*/ 2464 w 6480"/>
              <a:gd name="T13" fmla="*/ 5390 h 6480"/>
              <a:gd name="T14" fmla="*/ 2940 w 6480"/>
              <a:gd name="T15" fmla="*/ 5746 h 6480"/>
              <a:gd name="T16" fmla="*/ 3354 w 6480"/>
              <a:gd name="T17" fmla="*/ 5881 h 6480"/>
              <a:gd name="T18" fmla="*/ 3611 w 6480"/>
              <a:gd name="T19" fmla="*/ 5547 h 6480"/>
              <a:gd name="T20" fmla="*/ 4518 w 6480"/>
              <a:gd name="T21" fmla="*/ 5135 h 6480"/>
              <a:gd name="T22" fmla="*/ 5282 w 6480"/>
              <a:gd name="T23" fmla="*/ 4265 h 6480"/>
              <a:gd name="T24" fmla="*/ 5539 w 6480"/>
              <a:gd name="T25" fmla="*/ 3662 h 6480"/>
              <a:gd name="T26" fmla="*/ 5524 w 6480"/>
              <a:gd name="T27" fmla="*/ 3214 h 6480"/>
              <a:gd name="T28" fmla="*/ 5223 w 6480"/>
              <a:gd name="T29" fmla="*/ 2103 h 6480"/>
              <a:gd name="T30" fmla="*/ 4736 w 6480"/>
              <a:gd name="T31" fmla="*/ 1591 h 6480"/>
              <a:gd name="T32" fmla="*/ 4679 w 6480"/>
              <a:gd name="T33" fmla="*/ 1801 h 6480"/>
              <a:gd name="T34" fmla="*/ 5227 w 6480"/>
              <a:gd name="T35" fmla="*/ 2798 h 6480"/>
              <a:gd name="T36" fmla="*/ 4970 w 6480"/>
              <a:gd name="T37" fmla="*/ 3181 h 6480"/>
              <a:gd name="T38" fmla="*/ 4899 w 6480"/>
              <a:gd name="T39" fmla="*/ 3613 h 6480"/>
              <a:gd name="T40" fmla="*/ 5149 w 6480"/>
              <a:gd name="T41" fmla="*/ 3951 h 6480"/>
              <a:gd name="T42" fmla="*/ 4471 w 6480"/>
              <a:gd name="T43" fmla="*/ 4862 h 6480"/>
              <a:gd name="T44" fmla="*/ 3501 w 6480"/>
              <a:gd name="T45" fmla="*/ 5257 h 6480"/>
              <a:gd name="T46" fmla="*/ 3075 w 6480"/>
              <a:gd name="T47" fmla="*/ 5190 h 6480"/>
              <a:gd name="T48" fmla="*/ 2233 w 6480"/>
              <a:gd name="T49" fmla="*/ 5011 h 6480"/>
              <a:gd name="T50" fmla="*/ 1461 w 6480"/>
              <a:gd name="T51" fmla="*/ 4228 h 6480"/>
              <a:gd name="T52" fmla="*/ 1526 w 6480"/>
              <a:gd name="T53" fmla="*/ 3876 h 6480"/>
              <a:gd name="T54" fmla="*/ 1323 w 6480"/>
              <a:gd name="T55" fmla="*/ 3487 h 6480"/>
              <a:gd name="T56" fmla="*/ 1302 w 6480"/>
              <a:gd name="T57" fmla="*/ 2619 h 6480"/>
              <a:gd name="T58" fmla="*/ 2007 w 6480"/>
              <a:gd name="T59" fmla="*/ 2676 h 6480"/>
              <a:gd name="T60" fmla="*/ 1930 w 6480"/>
              <a:gd name="T61" fmla="*/ 3591 h 6480"/>
              <a:gd name="T62" fmla="*/ 2464 w 6480"/>
              <a:gd name="T63" fmla="*/ 4351 h 6480"/>
              <a:gd name="T64" fmla="*/ 3240 w 6480"/>
              <a:gd name="T65" fmla="*/ 4595 h 6480"/>
              <a:gd name="T66" fmla="*/ 4110 w 6480"/>
              <a:gd name="T67" fmla="*/ 4279 h 6480"/>
              <a:gd name="T68" fmla="*/ 4573 w 6480"/>
              <a:gd name="T69" fmla="*/ 3478 h 6480"/>
              <a:gd name="T70" fmla="*/ 4471 w 6480"/>
              <a:gd name="T71" fmla="*/ 3116 h 6480"/>
              <a:gd name="T72" fmla="*/ 4324 w 6480"/>
              <a:gd name="T73" fmla="*/ 3458 h 6480"/>
              <a:gd name="T74" fmla="*/ 3853 w 6480"/>
              <a:gd name="T75" fmla="*/ 4161 h 6480"/>
              <a:gd name="T76" fmla="*/ 3130 w 6480"/>
              <a:gd name="T77" fmla="*/ 4342 h 6480"/>
              <a:gd name="T78" fmla="*/ 2384 w 6480"/>
              <a:gd name="T79" fmla="*/ 3941 h 6480"/>
              <a:gd name="T80" fmla="*/ 2138 w 6480"/>
              <a:gd name="T81" fmla="*/ 3136 h 6480"/>
              <a:gd name="T82" fmla="*/ 2877 w 6480"/>
              <a:gd name="T83" fmla="*/ 3322 h 6480"/>
              <a:gd name="T84" fmla="*/ 3183 w 6480"/>
              <a:gd name="T85" fmla="*/ 3609 h 6480"/>
              <a:gd name="T86" fmla="*/ 3574 w 6480"/>
              <a:gd name="T87" fmla="*/ 3407 h 6480"/>
              <a:gd name="T88" fmla="*/ 3505 w 6480"/>
              <a:gd name="T89" fmla="*/ 2975 h 6480"/>
              <a:gd name="T90" fmla="*/ 1618 w 6480"/>
              <a:gd name="T91" fmla="*/ 1274 h 6480"/>
              <a:gd name="T92" fmla="*/ 3947 w 6480"/>
              <a:gd name="T93" fmla="*/ 79 h 6480"/>
              <a:gd name="T94" fmla="*/ 5249 w 6480"/>
              <a:gd name="T95" fmla="*/ 697 h 6480"/>
              <a:gd name="T96" fmla="*/ 6170 w 6480"/>
              <a:gd name="T97" fmla="*/ 1856 h 6480"/>
              <a:gd name="T98" fmla="*/ 6480 w 6480"/>
              <a:gd name="T99" fmla="*/ 3240 h 6480"/>
              <a:gd name="T100" fmla="*/ 6170 w 6480"/>
              <a:gd name="T101" fmla="*/ 4624 h 6480"/>
              <a:gd name="T102" fmla="*/ 5249 w 6480"/>
              <a:gd name="T103" fmla="*/ 5783 h 6480"/>
              <a:gd name="T104" fmla="*/ 3947 w 6480"/>
              <a:gd name="T105" fmla="*/ 6403 h 6480"/>
              <a:gd name="T106" fmla="*/ 2533 w 6480"/>
              <a:gd name="T107" fmla="*/ 6403 h 6480"/>
              <a:gd name="T108" fmla="*/ 1231 w 6480"/>
              <a:gd name="T109" fmla="*/ 5783 h 6480"/>
              <a:gd name="T110" fmla="*/ 310 w 6480"/>
              <a:gd name="T111" fmla="*/ 4624 h 6480"/>
              <a:gd name="T112" fmla="*/ 0 w 6480"/>
              <a:gd name="T113" fmla="*/ 3240 h 6480"/>
              <a:gd name="T114" fmla="*/ 238 w 6480"/>
              <a:gd name="T115" fmla="*/ 2021 h 6480"/>
              <a:gd name="T116" fmla="*/ 1088 w 6480"/>
              <a:gd name="T117" fmla="*/ 819 h 6480"/>
              <a:gd name="T118" fmla="*/ 2360 w 6480"/>
              <a:gd name="T119" fmla="*/ 122 h 6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80" h="6480">
                <a:moveTo>
                  <a:pt x="1481" y="1233"/>
                </a:moveTo>
                <a:lnTo>
                  <a:pt x="1433" y="1237"/>
                </a:lnTo>
                <a:lnTo>
                  <a:pt x="1388" y="1251"/>
                </a:lnTo>
                <a:lnTo>
                  <a:pt x="1345" y="1274"/>
                </a:lnTo>
                <a:lnTo>
                  <a:pt x="1306" y="1306"/>
                </a:lnTo>
                <a:lnTo>
                  <a:pt x="1272" y="1345"/>
                </a:lnTo>
                <a:lnTo>
                  <a:pt x="1251" y="1388"/>
                </a:lnTo>
                <a:lnTo>
                  <a:pt x="1237" y="1433"/>
                </a:lnTo>
                <a:lnTo>
                  <a:pt x="1233" y="1483"/>
                </a:lnTo>
                <a:lnTo>
                  <a:pt x="1237" y="1530"/>
                </a:lnTo>
                <a:lnTo>
                  <a:pt x="1251" y="1575"/>
                </a:lnTo>
                <a:lnTo>
                  <a:pt x="1272" y="1618"/>
                </a:lnTo>
                <a:lnTo>
                  <a:pt x="1306" y="1657"/>
                </a:lnTo>
                <a:lnTo>
                  <a:pt x="1457" y="1810"/>
                </a:lnTo>
                <a:lnTo>
                  <a:pt x="1365" y="1934"/>
                </a:lnTo>
                <a:lnTo>
                  <a:pt x="1280" y="2062"/>
                </a:lnTo>
                <a:lnTo>
                  <a:pt x="1206" y="2195"/>
                </a:lnTo>
                <a:lnTo>
                  <a:pt x="1143" y="2333"/>
                </a:lnTo>
                <a:lnTo>
                  <a:pt x="1088" y="2472"/>
                </a:lnTo>
                <a:lnTo>
                  <a:pt x="1041" y="2616"/>
                </a:lnTo>
                <a:lnTo>
                  <a:pt x="1005" y="2759"/>
                </a:lnTo>
                <a:lnTo>
                  <a:pt x="980" y="2906"/>
                </a:lnTo>
                <a:lnTo>
                  <a:pt x="962" y="3053"/>
                </a:lnTo>
                <a:lnTo>
                  <a:pt x="956" y="3201"/>
                </a:lnTo>
                <a:lnTo>
                  <a:pt x="958" y="3350"/>
                </a:lnTo>
                <a:lnTo>
                  <a:pt x="970" y="3497"/>
                </a:lnTo>
                <a:lnTo>
                  <a:pt x="929" y="3525"/>
                </a:lnTo>
                <a:lnTo>
                  <a:pt x="891" y="3556"/>
                </a:lnTo>
                <a:lnTo>
                  <a:pt x="852" y="3601"/>
                </a:lnTo>
                <a:lnTo>
                  <a:pt x="823" y="3652"/>
                </a:lnTo>
                <a:lnTo>
                  <a:pt x="799" y="3707"/>
                </a:lnTo>
                <a:lnTo>
                  <a:pt x="787" y="3762"/>
                </a:lnTo>
                <a:lnTo>
                  <a:pt x="782" y="3819"/>
                </a:lnTo>
                <a:lnTo>
                  <a:pt x="787" y="3876"/>
                </a:lnTo>
                <a:lnTo>
                  <a:pt x="799" y="3933"/>
                </a:lnTo>
                <a:lnTo>
                  <a:pt x="823" y="3988"/>
                </a:lnTo>
                <a:lnTo>
                  <a:pt x="852" y="4037"/>
                </a:lnTo>
                <a:lnTo>
                  <a:pt x="891" y="4084"/>
                </a:lnTo>
                <a:lnTo>
                  <a:pt x="939" y="4124"/>
                </a:lnTo>
                <a:lnTo>
                  <a:pt x="992" y="4155"/>
                </a:lnTo>
                <a:lnTo>
                  <a:pt x="1047" y="4177"/>
                </a:lnTo>
                <a:lnTo>
                  <a:pt x="1104" y="4190"/>
                </a:lnTo>
                <a:lnTo>
                  <a:pt x="1162" y="4192"/>
                </a:lnTo>
                <a:lnTo>
                  <a:pt x="1221" y="4312"/>
                </a:lnTo>
                <a:lnTo>
                  <a:pt x="1286" y="4428"/>
                </a:lnTo>
                <a:lnTo>
                  <a:pt x="1359" y="4542"/>
                </a:lnTo>
                <a:lnTo>
                  <a:pt x="1439" y="4650"/>
                </a:lnTo>
                <a:lnTo>
                  <a:pt x="1528" y="4756"/>
                </a:lnTo>
                <a:lnTo>
                  <a:pt x="1624" y="4856"/>
                </a:lnTo>
                <a:lnTo>
                  <a:pt x="1732" y="4958"/>
                </a:lnTo>
                <a:lnTo>
                  <a:pt x="1844" y="5050"/>
                </a:lnTo>
                <a:lnTo>
                  <a:pt x="1962" y="5135"/>
                </a:lnTo>
                <a:lnTo>
                  <a:pt x="2081" y="5211"/>
                </a:lnTo>
                <a:lnTo>
                  <a:pt x="2207" y="5280"/>
                </a:lnTo>
                <a:lnTo>
                  <a:pt x="2335" y="5339"/>
                </a:lnTo>
                <a:lnTo>
                  <a:pt x="2464" y="5390"/>
                </a:lnTo>
                <a:lnTo>
                  <a:pt x="2598" y="5433"/>
                </a:lnTo>
                <a:lnTo>
                  <a:pt x="2733" y="5469"/>
                </a:lnTo>
                <a:lnTo>
                  <a:pt x="2869" y="5494"/>
                </a:lnTo>
                <a:lnTo>
                  <a:pt x="2869" y="5547"/>
                </a:lnTo>
                <a:lnTo>
                  <a:pt x="2875" y="5600"/>
                </a:lnTo>
                <a:lnTo>
                  <a:pt x="2889" y="5651"/>
                </a:lnTo>
                <a:lnTo>
                  <a:pt x="2910" y="5700"/>
                </a:lnTo>
                <a:lnTo>
                  <a:pt x="2940" y="5746"/>
                </a:lnTo>
                <a:lnTo>
                  <a:pt x="2975" y="5789"/>
                </a:lnTo>
                <a:lnTo>
                  <a:pt x="3022" y="5828"/>
                </a:lnTo>
                <a:lnTo>
                  <a:pt x="3073" y="5859"/>
                </a:lnTo>
                <a:lnTo>
                  <a:pt x="3126" y="5881"/>
                </a:lnTo>
                <a:lnTo>
                  <a:pt x="3183" y="5895"/>
                </a:lnTo>
                <a:lnTo>
                  <a:pt x="3238" y="5899"/>
                </a:lnTo>
                <a:lnTo>
                  <a:pt x="3297" y="5895"/>
                </a:lnTo>
                <a:lnTo>
                  <a:pt x="3354" y="5881"/>
                </a:lnTo>
                <a:lnTo>
                  <a:pt x="3407" y="5859"/>
                </a:lnTo>
                <a:lnTo>
                  <a:pt x="3458" y="5828"/>
                </a:lnTo>
                <a:lnTo>
                  <a:pt x="3505" y="5789"/>
                </a:lnTo>
                <a:lnTo>
                  <a:pt x="3540" y="5746"/>
                </a:lnTo>
                <a:lnTo>
                  <a:pt x="3570" y="5700"/>
                </a:lnTo>
                <a:lnTo>
                  <a:pt x="3591" y="5651"/>
                </a:lnTo>
                <a:lnTo>
                  <a:pt x="3605" y="5600"/>
                </a:lnTo>
                <a:lnTo>
                  <a:pt x="3611" y="5547"/>
                </a:lnTo>
                <a:lnTo>
                  <a:pt x="3611" y="5494"/>
                </a:lnTo>
                <a:lnTo>
                  <a:pt x="3747" y="5469"/>
                </a:lnTo>
                <a:lnTo>
                  <a:pt x="3882" y="5433"/>
                </a:lnTo>
                <a:lnTo>
                  <a:pt x="4016" y="5390"/>
                </a:lnTo>
                <a:lnTo>
                  <a:pt x="4145" y="5339"/>
                </a:lnTo>
                <a:lnTo>
                  <a:pt x="4273" y="5280"/>
                </a:lnTo>
                <a:lnTo>
                  <a:pt x="4399" y="5211"/>
                </a:lnTo>
                <a:lnTo>
                  <a:pt x="4518" y="5135"/>
                </a:lnTo>
                <a:lnTo>
                  <a:pt x="4636" y="5050"/>
                </a:lnTo>
                <a:lnTo>
                  <a:pt x="4748" y="4958"/>
                </a:lnTo>
                <a:lnTo>
                  <a:pt x="4856" y="4856"/>
                </a:lnTo>
                <a:lnTo>
                  <a:pt x="4958" y="4748"/>
                </a:lnTo>
                <a:lnTo>
                  <a:pt x="5052" y="4634"/>
                </a:lnTo>
                <a:lnTo>
                  <a:pt x="5139" y="4514"/>
                </a:lnTo>
                <a:lnTo>
                  <a:pt x="5215" y="4393"/>
                </a:lnTo>
                <a:lnTo>
                  <a:pt x="5282" y="4265"/>
                </a:lnTo>
                <a:lnTo>
                  <a:pt x="5343" y="4135"/>
                </a:lnTo>
                <a:lnTo>
                  <a:pt x="5394" y="4004"/>
                </a:lnTo>
                <a:lnTo>
                  <a:pt x="5437" y="3868"/>
                </a:lnTo>
                <a:lnTo>
                  <a:pt x="5471" y="3733"/>
                </a:lnTo>
                <a:lnTo>
                  <a:pt x="5481" y="3725"/>
                </a:lnTo>
                <a:lnTo>
                  <a:pt x="5488" y="3717"/>
                </a:lnTo>
                <a:lnTo>
                  <a:pt x="5498" y="3711"/>
                </a:lnTo>
                <a:lnTo>
                  <a:pt x="5539" y="3662"/>
                </a:lnTo>
                <a:lnTo>
                  <a:pt x="5569" y="3609"/>
                </a:lnTo>
                <a:lnTo>
                  <a:pt x="5590" y="3554"/>
                </a:lnTo>
                <a:lnTo>
                  <a:pt x="5604" y="3495"/>
                </a:lnTo>
                <a:lnTo>
                  <a:pt x="5606" y="3436"/>
                </a:lnTo>
                <a:lnTo>
                  <a:pt x="5600" y="3377"/>
                </a:lnTo>
                <a:lnTo>
                  <a:pt x="5585" y="3321"/>
                </a:lnTo>
                <a:lnTo>
                  <a:pt x="5559" y="3266"/>
                </a:lnTo>
                <a:lnTo>
                  <a:pt x="5524" y="3214"/>
                </a:lnTo>
                <a:lnTo>
                  <a:pt x="5518" y="3069"/>
                </a:lnTo>
                <a:lnTo>
                  <a:pt x="5504" y="2926"/>
                </a:lnTo>
                <a:lnTo>
                  <a:pt x="5479" y="2784"/>
                </a:lnTo>
                <a:lnTo>
                  <a:pt x="5445" y="2643"/>
                </a:lnTo>
                <a:lnTo>
                  <a:pt x="5404" y="2504"/>
                </a:lnTo>
                <a:lnTo>
                  <a:pt x="5353" y="2368"/>
                </a:lnTo>
                <a:lnTo>
                  <a:pt x="5292" y="2233"/>
                </a:lnTo>
                <a:lnTo>
                  <a:pt x="5223" y="2103"/>
                </a:lnTo>
                <a:lnTo>
                  <a:pt x="5145" y="1975"/>
                </a:lnTo>
                <a:lnTo>
                  <a:pt x="5058" y="1854"/>
                </a:lnTo>
                <a:lnTo>
                  <a:pt x="4962" y="1736"/>
                </a:lnTo>
                <a:lnTo>
                  <a:pt x="4856" y="1624"/>
                </a:lnTo>
                <a:lnTo>
                  <a:pt x="4831" y="1602"/>
                </a:lnTo>
                <a:lnTo>
                  <a:pt x="4799" y="1591"/>
                </a:lnTo>
                <a:lnTo>
                  <a:pt x="4768" y="1587"/>
                </a:lnTo>
                <a:lnTo>
                  <a:pt x="4736" y="1591"/>
                </a:lnTo>
                <a:lnTo>
                  <a:pt x="4707" y="1602"/>
                </a:lnTo>
                <a:lnTo>
                  <a:pt x="4679" y="1624"/>
                </a:lnTo>
                <a:lnTo>
                  <a:pt x="4660" y="1649"/>
                </a:lnTo>
                <a:lnTo>
                  <a:pt x="4648" y="1681"/>
                </a:lnTo>
                <a:lnTo>
                  <a:pt x="4644" y="1712"/>
                </a:lnTo>
                <a:lnTo>
                  <a:pt x="4648" y="1744"/>
                </a:lnTo>
                <a:lnTo>
                  <a:pt x="4660" y="1773"/>
                </a:lnTo>
                <a:lnTo>
                  <a:pt x="4679" y="1801"/>
                </a:lnTo>
                <a:lnTo>
                  <a:pt x="4781" y="1909"/>
                </a:lnTo>
                <a:lnTo>
                  <a:pt x="4874" y="2025"/>
                </a:lnTo>
                <a:lnTo>
                  <a:pt x="4956" y="2144"/>
                </a:lnTo>
                <a:lnTo>
                  <a:pt x="5031" y="2268"/>
                </a:lnTo>
                <a:lnTo>
                  <a:pt x="5094" y="2396"/>
                </a:lnTo>
                <a:lnTo>
                  <a:pt x="5147" y="2527"/>
                </a:lnTo>
                <a:lnTo>
                  <a:pt x="5192" y="2663"/>
                </a:lnTo>
                <a:lnTo>
                  <a:pt x="5227" y="2798"/>
                </a:lnTo>
                <a:lnTo>
                  <a:pt x="5253" y="2936"/>
                </a:lnTo>
                <a:lnTo>
                  <a:pt x="5268" y="3075"/>
                </a:lnTo>
                <a:lnTo>
                  <a:pt x="5215" y="3075"/>
                </a:lnTo>
                <a:lnTo>
                  <a:pt x="5160" y="3081"/>
                </a:lnTo>
                <a:lnTo>
                  <a:pt x="5109" y="3095"/>
                </a:lnTo>
                <a:lnTo>
                  <a:pt x="5060" y="3116"/>
                </a:lnTo>
                <a:lnTo>
                  <a:pt x="5013" y="3146"/>
                </a:lnTo>
                <a:lnTo>
                  <a:pt x="4970" y="3181"/>
                </a:lnTo>
                <a:lnTo>
                  <a:pt x="4931" y="3228"/>
                </a:lnTo>
                <a:lnTo>
                  <a:pt x="4899" y="3279"/>
                </a:lnTo>
                <a:lnTo>
                  <a:pt x="4878" y="3332"/>
                </a:lnTo>
                <a:lnTo>
                  <a:pt x="4864" y="3389"/>
                </a:lnTo>
                <a:lnTo>
                  <a:pt x="4860" y="3446"/>
                </a:lnTo>
                <a:lnTo>
                  <a:pt x="4864" y="3503"/>
                </a:lnTo>
                <a:lnTo>
                  <a:pt x="4878" y="3560"/>
                </a:lnTo>
                <a:lnTo>
                  <a:pt x="4899" y="3613"/>
                </a:lnTo>
                <a:lnTo>
                  <a:pt x="4931" y="3664"/>
                </a:lnTo>
                <a:lnTo>
                  <a:pt x="4970" y="3711"/>
                </a:lnTo>
                <a:lnTo>
                  <a:pt x="5009" y="3745"/>
                </a:lnTo>
                <a:lnTo>
                  <a:pt x="5052" y="3772"/>
                </a:lnTo>
                <a:lnTo>
                  <a:pt x="5098" y="3794"/>
                </a:lnTo>
                <a:lnTo>
                  <a:pt x="5145" y="3807"/>
                </a:lnTo>
                <a:lnTo>
                  <a:pt x="5194" y="3815"/>
                </a:lnTo>
                <a:lnTo>
                  <a:pt x="5149" y="3951"/>
                </a:lnTo>
                <a:lnTo>
                  <a:pt x="5094" y="4082"/>
                </a:lnTo>
                <a:lnTo>
                  <a:pt x="5031" y="4210"/>
                </a:lnTo>
                <a:lnTo>
                  <a:pt x="4958" y="4336"/>
                </a:lnTo>
                <a:lnTo>
                  <a:pt x="4876" y="4455"/>
                </a:lnTo>
                <a:lnTo>
                  <a:pt x="4781" y="4571"/>
                </a:lnTo>
                <a:lnTo>
                  <a:pt x="4681" y="4681"/>
                </a:lnTo>
                <a:lnTo>
                  <a:pt x="4579" y="4776"/>
                </a:lnTo>
                <a:lnTo>
                  <a:pt x="4471" y="4862"/>
                </a:lnTo>
                <a:lnTo>
                  <a:pt x="4361" y="4941"/>
                </a:lnTo>
                <a:lnTo>
                  <a:pt x="4247" y="5011"/>
                </a:lnTo>
                <a:lnTo>
                  <a:pt x="4128" y="5072"/>
                </a:lnTo>
                <a:lnTo>
                  <a:pt x="4008" y="5125"/>
                </a:lnTo>
                <a:lnTo>
                  <a:pt x="3884" y="5170"/>
                </a:lnTo>
                <a:lnTo>
                  <a:pt x="3756" y="5208"/>
                </a:lnTo>
                <a:lnTo>
                  <a:pt x="3629" y="5237"/>
                </a:lnTo>
                <a:lnTo>
                  <a:pt x="3501" y="5257"/>
                </a:lnTo>
                <a:lnTo>
                  <a:pt x="3454" y="5219"/>
                </a:lnTo>
                <a:lnTo>
                  <a:pt x="3405" y="5190"/>
                </a:lnTo>
                <a:lnTo>
                  <a:pt x="3352" y="5168"/>
                </a:lnTo>
                <a:lnTo>
                  <a:pt x="3297" y="5155"/>
                </a:lnTo>
                <a:lnTo>
                  <a:pt x="3238" y="5151"/>
                </a:lnTo>
                <a:lnTo>
                  <a:pt x="3183" y="5155"/>
                </a:lnTo>
                <a:lnTo>
                  <a:pt x="3128" y="5168"/>
                </a:lnTo>
                <a:lnTo>
                  <a:pt x="3075" y="5190"/>
                </a:lnTo>
                <a:lnTo>
                  <a:pt x="3026" y="5219"/>
                </a:lnTo>
                <a:lnTo>
                  <a:pt x="2979" y="5257"/>
                </a:lnTo>
                <a:lnTo>
                  <a:pt x="2849" y="5237"/>
                </a:lnTo>
                <a:lnTo>
                  <a:pt x="2722" y="5208"/>
                </a:lnTo>
                <a:lnTo>
                  <a:pt x="2596" y="5170"/>
                </a:lnTo>
                <a:lnTo>
                  <a:pt x="2472" y="5125"/>
                </a:lnTo>
                <a:lnTo>
                  <a:pt x="2350" y="5072"/>
                </a:lnTo>
                <a:lnTo>
                  <a:pt x="2233" y="5011"/>
                </a:lnTo>
                <a:lnTo>
                  <a:pt x="2119" y="4941"/>
                </a:lnTo>
                <a:lnTo>
                  <a:pt x="2007" y="4862"/>
                </a:lnTo>
                <a:lnTo>
                  <a:pt x="1901" y="4776"/>
                </a:lnTo>
                <a:lnTo>
                  <a:pt x="1799" y="4681"/>
                </a:lnTo>
                <a:lnTo>
                  <a:pt x="1701" y="4575"/>
                </a:lnTo>
                <a:lnTo>
                  <a:pt x="1612" y="4463"/>
                </a:lnTo>
                <a:lnTo>
                  <a:pt x="1532" y="4347"/>
                </a:lnTo>
                <a:lnTo>
                  <a:pt x="1461" y="4228"/>
                </a:lnTo>
                <a:lnTo>
                  <a:pt x="1398" y="4104"/>
                </a:lnTo>
                <a:lnTo>
                  <a:pt x="1406" y="4096"/>
                </a:lnTo>
                <a:lnTo>
                  <a:pt x="1414" y="4090"/>
                </a:lnTo>
                <a:lnTo>
                  <a:pt x="1420" y="4084"/>
                </a:lnTo>
                <a:lnTo>
                  <a:pt x="1459" y="4037"/>
                </a:lnTo>
                <a:lnTo>
                  <a:pt x="1490" y="3988"/>
                </a:lnTo>
                <a:lnTo>
                  <a:pt x="1512" y="3933"/>
                </a:lnTo>
                <a:lnTo>
                  <a:pt x="1526" y="3876"/>
                </a:lnTo>
                <a:lnTo>
                  <a:pt x="1530" y="3819"/>
                </a:lnTo>
                <a:lnTo>
                  <a:pt x="1526" y="3762"/>
                </a:lnTo>
                <a:lnTo>
                  <a:pt x="1512" y="3707"/>
                </a:lnTo>
                <a:lnTo>
                  <a:pt x="1490" y="3652"/>
                </a:lnTo>
                <a:lnTo>
                  <a:pt x="1459" y="3601"/>
                </a:lnTo>
                <a:lnTo>
                  <a:pt x="1420" y="3556"/>
                </a:lnTo>
                <a:lnTo>
                  <a:pt x="1375" y="3517"/>
                </a:lnTo>
                <a:lnTo>
                  <a:pt x="1323" y="3487"/>
                </a:lnTo>
                <a:lnTo>
                  <a:pt x="1270" y="3466"/>
                </a:lnTo>
                <a:lnTo>
                  <a:pt x="1215" y="3452"/>
                </a:lnTo>
                <a:lnTo>
                  <a:pt x="1206" y="3313"/>
                </a:lnTo>
                <a:lnTo>
                  <a:pt x="1206" y="3171"/>
                </a:lnTo>
                <a:lnTo>
                  <a:pt x="1215" y="3032"/>
                </a:lnTo>
                <a:lnTo>
                  <a:pt x="1235" y="2892"/>
                </a:lnTo>
                <a:lnTo>
                  <a:pt x="1263" y="2755"/>
                </a:lnTo>
                <a:lnTo>
                  <a:pt x="1302" y="2619"/>
                </a:lnTo>
                <a:lnTo>
                  <a:pt x="1349" y="2486"/>
                </a:lnTo>
                <a:lnTo>
                  <a:pt x="1406" y="2356"/>
                </a:lnTo>
                <a:lnTo>
                  <a:pt x="1473" y="2229"/>
                </a:lnTo>
                <a:lnTo>
                  <a:pt x="1549" y="2107"/>
                </a:lnTo>
                <a:lnTo>
                  <a:pt x="1636" y="1987"/>
                </a:lnTo>
                <a:lnTo>
                  <a:pt x="2123" y="2476"/>
                </a:lnTo>
                <a:lnTo>
                  <a:pt x="2060" y="2574"/>
                </a:lnTo>
                <a:lnTo>
                  <a:pt x="2007" y="2676"/>
                </a:lnTo>
                <a:lnTo>
                  <a:pt x="1964" y="2784"/>
                </a:lnTo>
                <a:lnTo>
                  <a:pt x="1930" y="2894"/>
                </a:lnTo>
                <a:lnTo>
                  <a:pt x="1905" y="3006"/>
                </a:lnTo>
                <a:lnTo>
                  <a:pt x="1889" y="3122"/>
                </a:lnTo>
                <a:lnTo>
                  <a:pt x="1885" y="3240"/>
                </a:lnTo>
                <a:lnTo>
                  <a:pt x="1889" y="3360"/>
                </a:lnTo>
                <a:lnTo>
                  <a:pt x="1905" y="3478"/>
                </a:lnTo>
                <a:lnTo>
                  <a:pt x="1930" y="3591"/>
                </a:lnTo>
                <a:lnTo>
                  <a:pt x="1966" y="3703"/>
                </a:lnTo>
                <a:lnTo>
                  <a:pt x="2011" y="3811"/>
                </a:lnTo>
                <a:lnTo>
                  <a:pt x="2066" y="3915"/>
                </a:lnTo>
                <a:lnTo>
                  <a:pt x="2129" y="4016"/>
                </a:lnTo>
                <a:lnTo>
                  <a:pt x="2201" y="4110"/>
                </a:lnTo>
                <a:lnTo>
                  <a:pt x="2282" y="4198"/>
                </a:lnTo>
                <a:lnTo>
                  <a:pt x="2370" y="4279"/>
                </a:lnTo>
                <a:lnTo>
                  <a:pt x="2464" y="4351"/>
                </a:lnTo>
                <a:lnTo>
                  <a:pt x="2565" y="4414"/>
                </a:lnTo>
                <a:lnTo>
                  <a:pt x="2669" y="4469"/>
                </a:lnTo>
                <a:lnTo>
                  <a:pt x="2777" y="4514"/>
                </a:lnTo>
                <a:lnTo>
                  <a:pt x="2889" y="4550"/>
                </a:lnTo>
                <a:lnTo>
                  <a:pt x="3002" y="4575"/>
                </a:lnTo>
                <a:lnTo>
                  <a:pt x="3120" y="4591"/>
                </a:lnTo>
                <a:lnTo>
                  <a:pt x="3238" y="4595"/>
                </a:lnTo>
                <a:lnTo>
                  <a:pt x="3240" y="4595"/>
                </a:lnTo>
                <a:lnTo>
                  <a:pt x="3360" y="4591"/>
                </a:lnTo>
                <a:lnTo>
                  <a:pt x="3478" y="4575"/>
                </a:lnTo>
                <a:lnTo>
                  <a:pt x="3591" y="4550"/>
                </a:lnTo>
                <a:lnTo>
                  <a:pt x="3703" y="4514"/>
                </a:lnTo>
                <a:lnTo>
                  <a:pt x="3811" y="4469"/>
                </a:lnTo>
                <a:lnTo>
                  <a:pt x="3915" y="4414"/>
                </a:lnTo>
                <a:lnTo>
                  <a:pt x="4016" y="4351"/>
                </a:lnTo>
                <a:lnTo>
                  <a:pt x="4110" y="4279"/>
                </a:lnTo>
                <a:lnTo>
                  <a:pt x="4198" y="4198"/>
                </a:lnTo>
                <a:lnTo>
                  <a:pt x="4279" y="4110"/>
                </a:lnTo>
                <a:lnTo>
                  <a:pt x="4351" y="4016"/>
                </a:lnTo>
                <a:lnTo>
                  <a:pt x="4414" y="3915"/>
                </a:lnTo>
                <a:lnTo>
                  <a:pt x="4469" y="3811"/>
                </a:lnTo>
                <a:lnTo>
                  <a:pt x="4514" y="3703"/>
                </a:lnTo>
                <a:lnTo>
                  <a:pt x="4550" y="3591"/>
                </a:lnTo>
                <a:lnTo>
                  <a:pt x="4573" y="3478"/>
                </a:lnTo>
                <a:lnTo>
                  <a:pt x="4589" y="3360"/>
                </a:lnTo>
                <a:lnTo>
                  <a:pt x="4595" y="3240"/>
                </a:lnTo>
                <a:lnTo>
                  <a:pt x="4591" y="3207"/>
                </a:lnTo>
                <a:lnTo>
                  <a:pt x="4577" y="3177"/>
                </a:lnTo>
                <a:lnTo>
                  <a:pt x="4558" y="3152"/>
                </a:lnTo>
                <a:lnTo>
                  <a:pt x="4534" y="3132"/>
                </a:lnTo>
                <a:lnTo>
                  <a:pt x="4503" y="3120"/>
                </a:lnTo>
                <a:lnTo>
                  <a:pt x="4471" y="3116"/>
                </a:lnTo>
                <a:lnTo>
                  <a:pt x="4438" y="3120"/>
                </a:lnTo>
                <a:lnTo>
                  <a:pt x="4406" y="3132"/>
                </a:lnTo>
                <a:lnTo>
                  <a:pt x="4383" y="3152"/>
                </a:lnTo>
                <a:lnTo>
                  <a:pt x="4363" y="3177"/>
                </a:lnTo>
                <a:lnTo>
                  <a:pt x="4349" y="3207"/>
                </a:lnTo>
                <a:lnTo>
                  <a:pt x="4346" y="3240"/>
                </a:lnTo>
                <a:lnTo>
                  <a:pt x="4340" y="3350"/>
                </a:lnTo>
                <a:lnTo>
                  <a:pt x="4324" y="3458"/>
                </a:lnTo>
                <a:lnTo>
                  <a:pt x="4298" y="3562"/>
                </a:lnTo>
                <a:lnTo>
                  <a:pt x="4261" y="3662"/>
                </a:lnTo>
                <a:lnTo>
                  <a:pt x="4216" y="3760"/>
                </a:lnTo>
                <a:lnTo>
                  <a:pt x="4161" y="3853"/>
                </a:lnTo>
                <a:lnTo>
                  <a:pt x="4096" y="3941"/>
                </a:lnTo>
                <a:lnTo>
                  <a:pt x="4022" y="4022"/>
                </a:lnTo>
                <a:lnTo>
                  <a:pt x="3939" y="4096"/>
                </a:lnTo>
                <a:lnTo>
                  <a:pt x="3853" y="4161"/>
                </a:lnTo>
                <a:lnTo>
                  <a:pt x="3760" y="4216"/>
                </a:lnTo>
                <a:lnTo>
                  <a:pt x="3662" y="4263"/>
                </a:lnTo>
                <a:lnTo>
                  <a:pt x="3562" y="4298"/>
                </a:lnTo>
                <a:lnTo>
                  <a:pt x="3458" y="4324"/>
                </a:lnTo>
                <a:lnTo>
                  <a:pt x="3350" y="4342"/>
                </a:lnTo>
                <a:lnTo>
                  <a:pt x="3240" y="4346"/>
                </a:lnTo>
                <a:lnTo>
                  <a:pt x="3238" y="4346"/>
                </a:lnTo>
                <a:lnTo>
                  <a:pt x="3130" y="4342"/>
                </a:lnTo>
                <a:lnTo>
                  <a:pt x="3022" y="4324"/>
                </a:lnTo>
                <a:lnTo>
                  <a:pt x="2918" y="4298"/>
                </a:lnTo>
                <a:lnTo>
                  <a:pt x="2818" y="4263"/>
                </a:lnTo>
                <a:lnTo>
                  <a:pt x="2720" y="4216"/>
                </a:lnTo>
                <a:lnTo>
                  <a:pt x="2627" y="4161"/>
                </a:lnTo>
                <a:lnTo>
                  <a:pt x="2539" y="4096"/>
                </a:lnTo>
                <a:lnTo>
                  <a:pt x="2458" y="4022"/>
                </a:lnTo>
                <a:lnTo>
                  <a:pt x="2384" y="3941"/>
                </a:lnTo>
                <a:lnTo>
                  <a:pt x="2319" y="3853"/>
                </a:lnTo>
                <a:lnTo>
                  <a:pt x="2264" y="3760"/>
                </a:lnTo>
                <a:lnTo>
                  <a:pt x="2217" y="3662"/>
                </a:lnTo>
                <a:lnTo>
                  <a:pt x="2182" y="3562"/>
                </a:lnTo>
                <a:lnTo>
                  <a:pt x="2156" y="3458"/>
                </a:lnTo>
                <a:lnTo>
                  <a:pt x="2138" y="3350"/>
                </a:lnTo>
                <a:lnTo>
                  <a:pt x="2134" y="3240"/>
                </a:lnTo>
                <a:lnTo>
                  <a:pt x="2138" y="3136"/>
                </a:lnTo>
                <a:lnTo>
                  <a:pt x="2154" y="3034"/>
                </a:lnTo>
                <a:lnTo>
                  <a:pt x="2178" y="2934"/>
                </a:lnTo>
                <a:lnTo>
                  <a:pt x="2209" y="2837"/>
                </a:lnTo>
                <a:lnTo>
                  <a:pt x="2252" y="2745"/>
                </a:lnTo>
                <a:lnTo>
                  <a:pt x="2303" y="2655"/>
                </a:lnTo>
                <a:lnTo>
                  <a:pt x="2869" y="3220"/>
                </a:lnTo>
                <a:lnTo>
                  <a:pt x="2869" y="3271"/>
                </a:lnTo>
                <a:lnTo>
                  <a:pt x="2877" y="3322"/>
                </a:lnTo>
                <a:lnTo>
                  <a:pt x="2890" y="3372"/>
                </a:lnTo>
                <a:lnTo>
                  <a:pt x="2912" y="3419"/>
                </a:lnTo>
                <a:lnTo>
                  <a:pt x="2940" y="3464"/>
                </a:lnTo>
                <a:lnTo>
                  <a:pt x="2975" y="3505"/>
                </a:lnTo>
                <a:lnTo>
                  <a:pt x="3022" y="3544"/>
                </a:lnTo>
                <a:lnTo>
                  <a:pt x="3073" y="3574"/>
                </a:lnTo>
                <a:lnTo>
                  <a:pt x="3126" y="3597"/>
                </a:lnTo>
                <a:lnTo>
                  <a:pt x="3183" y="3609"/>
                </a:lnTo>
                <a:lnTo>
                  <a:pt x="3238" y="3613"/>
                </a:lnTo>
                <a:lnTo>
                  <a:pt x="3297" y="3609"/>
                </a:lnTo>
                <a:lnTo>
                  <a:pt x="3354" y="3597"/>
                </a:lnTo>
                <a:lnTo>
                  <a:pt x="3407" y="3574"/>
                </a:lnTo>
                <a:lnTo>
                  <a:pt x="3458" y="3544"/>
                </a:lnTo>
                <a:lnTo>
                  <a:pt x="3505" y="3505"/>
                </a:lnTo>
                <a:lnTo>
                  <a:pt x="3544" y="3458"/>
                </a:lnTo>
                <a:lnTo>
                  <a:pt x="3574" y="3407"/>
                </a:lnTo>
                <a:lnTo>
                  <a:pt x="3595" y="3354"/>
                </a:lnTo>
                <a:lnTo>
                  <a:pt x="3609" y="3297"/>
                </a:lnTo>
                <a:lnTo>
                  <a:pt x="3613" y="3240"/>
                </a:lnTo>
                <a:lnTo>
                  <a:pt x="3609" y="3183"/>
                </a:lnTo>
                <a:lnTo>
                  <a:pt x="3595" y="3126"/>
                </a:lnTo>
                <a:lnTo>
                  <a:pt x="3574" y="3073"/>
                </a:lnTo>
                <a:lnTo>
                  <a:pt x="3544" y="3022"/>
                </a:lnTo>
                <a:lnTo>
                  <a:pt x="3505" y="2975"/>
                </a:lnTo>
                <a:lnTo>
                  <a:pt x="3464" y="2940"/>
                </a:lnTo>
                <a:lnTo>
                  <a:pt x="3419" y="2912"/>
                </a:lnTo>
                <a:lnTo>
                  <a:pt x="3372" y="2890"/>
                </a:lnTo>
                <a:lnTo>
                  <a:pt x="3322" y="2877"/>
                </a:lnTo>
                <a:lnTo>
                  <a:pt x="3271" y="2869"/>
                </a:lnTo>
                <a:lnTo>
                  <a:pt x="3220" y="2869"/>
                </a:lnTo>
                <a:lnTo>
                  <a:pt x="1657" y="1306"/>
                </a:lnTo>
                <a:lnTo>
                  <a:pt x="1618" y="1274"/>
                </a:lnTo>
                <a:lnTo>
                  <a:pt x="1575" y="1251"/>
                </a:lnTo>
                <a:lnTo>
                  <a:pt x="1530" y="1237"/>
                </a:lnTo>
                <a:lnTo>
                  <a:pt x="1481" y="1233"/>
                </a:lnTo>
                <a:close/>
                <a:moveTo>
                  <a:pt x="3238" y="0"/>
                </a:moveTo>
                <a:lnTo>
                  <a:pt x="3417" y="6"/>
                </a:lnTo>
                <a:lnTo>
                  <a:pt x="3595" y="20"/>
                </a:lnTo>
                <a:lnTo>
                  <a:pt x="3770" y="43"/>
                </a:lnTo>
                <a:lnTo>
                  <a:pt x="3947" y="79"/>
                </a:lnTo>
                <a:lnTo>
                  <a:pt x="4120" y="122"/>
                </a:lnTo>
                <a:lnTo>
                  <a:pt x="4291" y="175"/>
                </a:lnTo>
                <a:lnTo>
                  <a:pt x="4459" y="238"/>
                </a:lnTo>
                <a:lnTo>
                  <a:pt x="4624" y="310"/>
                </a:lnTo>
                <a:lnTo>
                  <a:pt x="4787" y="393"/>
                </a:lnTo>
                <a:lnTo>
                  <a:pt x="4944" y="485"/>
                </a:lnTo>
                <a:lnTo>
                  <a:pt x="5100" y="585"/>
                </a:lnTo>
                <a:lnTo>
                  <a:pt x="5249" y="697"/>
                </a:lnTo>
                <a:lnTo>
                  <a:pt x="5392" y="819"/>
                </a:lnTo>
                <a:lnTo>
                  <a:pt x="5532" y="948"/>
                </a:lnTo>
                <a:lnTo>
                  <a:pt x="5661" y="1088"/>
                </a:lnTo>
                <a:lnTo>
                  <a:pt x="5783" y="1231"/>
                </a:lnTo>
                <a:lnTo>
                  <a:pt x="5895" y="1380"/>
                </a:lnTo>
                <a:lnTo>
                  <a:pt x="5995" y="1536"/>
                </a:lnTo>
                <a:lnTo>
                  <a:pt x="6087" y="1693"/>
                </a:lnTo>
                <a:lnTo>
                  <a:pt x="6170" y="1856"/>
                </a:lnTo>
                <a:lnTo>
                  <a:pt x="6242" y="2021"/>
                </a:lnTo>
                <a:lnTo>
                  <a:pt x="6305" y="2189"/>
                </a:lnTo>
                <a:lnTo>
                  <a:pt x="6358" y="2360"/>
                </a:lnTo>
                <a:lnTo>
                  <a:pt x="6401" y="2533"/>
                </a:lnTo>
                <a:lnTo>
                  <a:pt x="6437" y="2710"/>
                </a:lnTo>
                <a:lnTo>
                  <a:pt x="6460" y="2885"/>
                </a:lnTo>
                <a:lnTo>
                  <a:pt x="6474" y="3063"/>
                </a:lnTo>
                <a:lnTo>
                  <a:pt x="6480" y="3240"/>
                </a:lnTo>
                <a:lnTo>
                  <a:pt x="6474" y="3419"/>
                </a:lnTo>
                <a:lnTo>
                  <a:pt x="6460" y="3595"/>
                </a:lnTo>
                <a:lnTo>
                  <a:pt x="6437" y="3772"/>
                </a:lnTo>
                <a:lnTo>
                  <a:pt x="6401" y="3947"/>
                </a:lnTo>
                <a:lnTo>
                  <a:pt x="6358" y="4120"/>
                </a:lnTo>
                <a:lnTo>
                  <a:pt x="6305" y="4291"/>
                </a:lnTo>
                <a:lnTo>
                  <a:pt x="6242" y="4459"/>
                </a:lnTo>
                <a:lnTo>
                  <a:pt x="6170" y="4624"/>
                </a:lnTo>
                <a:lnTo>
                  <a:pt x="6087" y="4787"/>
                </a:lnTo>
                <a:lnTo>
                  <a:pt x="5995" y="4944"/>
                </a:lnTo>
                <a:lnTo>
                  <a:pt x="5895" y="5100"/>
                </a:lnTo>
                <a:lnTo>
                  <a:pt x="5783" y="5249"/>
                </a:lnTo>
                <a:lnTo>
                  <a:pt x="5661" y="5392"/>
                </a:lnTo>
                <a:lnTo>
                  <a:pt x="5532" y="5532"/>
                </a:lnTo>
                <a:lnTo>
                  <a:pt x="5392" y="5661"/>
                </a:lnTo>
                <a:lnTo>
                  <a:pt x="5249" y="5783"/>
                </a:lnTo>
                <a:lnTo>
                  <a:pt x="5100" y="5895"/>
                </a:lnTo>
                <a:lnTo>
                  <a:pt x="4944" y="5995"/>
                </a:lnTo>
                <a:lnTo>
                  <a:pt x="4787" y="6087"/>
                </a:lnTo>
                <a:lnTo>
                  <a:pt x="4624" y="6170"/>
                </a:lnTo>
                <a:lnTo>
                  <a:pt x="4459" y="6242"/>
                </a:lnTo>
                <a:lnTo>
                  <a:pt x="4291" y="6305"/>
                </a:lnTo>
                <a:lnTo>
                  <a:pt x="4120" y="6358"/>
                </a:lnTo>
                <a:lnTo>
                  <a:pt x="3947" y="6403"/>
                </a:lnTo>
                <a:lnTo>
                  <a:pt x="3770" y="6437"/>
                </a:lnTo>
                <a:lnTo>
                  <a:pt x="3595" y="6460"/>
                </a:lnTo>
                <a:lnTo>
                  <a:pt x="3417" y="6476"/>
                </a:lnTo>
                <a:lnTo>
                  <a:pt x="3238" y="6480"/>
                </a:lnTo>
                <a:lnTo>
                  <a:pt x="3061" y="6476"/>
                </a:lnTo>
                <a:lnTo>
                  <a:pt x="2885" y="6460"/>
                </a:lnTo>
                <a:lnTo>
                  <a:pt x="2708" y="6437"/>
                </a:lnTo>
                <a:lnTo>
                  <a:pt x="2533" y="6403"/>
                </a:lnTo>
                <a:lnTo>
                  <a:pt x="2360" y="6358"/>
                </a:lnTo>
                <a:lnTo>
                  <a:pt x="2189" y="6305"/>
                </a:lnTo>
                <a:lnTo>
                  <a:pt x="2021" y="6242"/>
                </a:lnTo>
                <a:lnTo>
                  <a:pt x="1856" y="6170"/>
                </a:lnTo>
                <a:lnTo>
                  <a:pt x="1693" y="6087"/>
                </a:lnTo>
                <a:lnTo>
                  <a:pt x="1536" y="5995"/>
                </a:lnTo>
                <a:lnTo>
                  <a:pt x="1380" y="5895"/>
                </a:lnTo>
                <a:lnTo>
                  <a:pt x="1231" y="5783"/>
                </a:lnTo>
                <a:lnTo>
                  <a:pt x="1088" y="5661"/>
                </a:lnTo>
                <a:lnTo>
                  <a:pt x="948" y="5532"/>
                </a:lnTo>
                <a:lnTo>
                  <a:pt x="819" y="5392"/>
                </a:lnTo>
                <a:lnTo>
                  <a:pt x="697" y="5249"/>
                </a:lnTo>
                <a:lnTo>
                  <a:pt x="585" y="5100"/>
                </a:lnTo>
                <a:lnTo>
                  <a:pt x="485" y="4944"/>
                </a:lnTo>
                <a:lnTo>
                  <a:pt x="393" y="4787"/>
                </a:lnTo>
                <a:lnTo>
                  <a:pt x="310" y="4624"/>
                </a:lnTo>
                <a:lnTo>
                  <a:pt x="238" y="4459"/>
                </a:lnTo>
                <a:lnTo>
                  <a:pt x="175" y="4291"/>
                </a:lnTo>
                <a:lnTo>
                  <a:pt x="122" y="4120"/>
                </a:lnTo>
                <a:lnTo>
                  <a:pt x="77" y="3947"/>
                </a:lnTo>
                <a:lnTo>
                  <a:pt x="43" y="3772"/>
                </a:lnTo>
                <a:lnTo>
                  <a:pt x="20" y="3595"/>
                </a:lnTo>
                <a:lnTo>
                  <a:pt x="4" y="3419"/>
                </a:lnTo>
                <a:lnTo>
                  <a:pt x="0" y="3240"/>
                </a:lnTo>
                <a:lnTo>
                  <a:pt x="0" y="3240"/>
                </a:lnTo>
                <a:lnTo>
                  <a:pt x="4" y="3063"/>
                </a:lnTo>
                <a:lnTo>
                  <a:pt x="20" y="2885"/>
                </a:lnTo>
                <a:lnTo>
                  <a:pt x="43" y="2710"/>
                </a:lnTo>
                <a:lnTo>
                  <a:pt x="77" y="2533"/>
                </a:lnTo>
                <a:lnTo>
                  <a:pt x="122" y="2360"/>
                </a:lnTo>
                <a:lnTo>
                  <a:pt x="175" y="2189"/>
                </a:lnTo>
                <a:lnTo>
                  <a:pt x="238" y="2021"/>
                </a:lnTo>
                <a:lnTo>
                  <a:pt x="310" y="1856"/>
                </a:lnTo>
                <a:lnTo>
                  <a:pt x="393" y="1693"/>
                </a:lnTo>
                <a:lnTo>
                  <a:pt x="485" y="1536"/>
                </a:lnTo>
                <a:lnTo>
                  <a:pt x="585" y="1380"/>
                </a:lnTo>
                <a:lnTo>
                  <a:pt x="697" y="1231"/>
                </a:lnTo>
                <a:lnTo>
                  <a:pt x="819" y="1088"/>
                </a:lnTo>
                <a:lnTo>
                  <a:pt x="948" y="948"/>
                </a:lnTo>
                <a:lnTo>
                  <a:pt x="1088" y="819"/>
                </a:lnTo>
                <a:lnTo>
                  <a:pt x="1231" y="697"/>
                </a:lnTo>
                <a:lnTo>
                  <a:pt x="1380" y="585"/>
                </a:lnTo>
                <a:lnTo>
                  <a:pt x="1536" y="485"/>
                </a:lnTo>
                <a:lnTo>
                  <a:pt x="1693" y="393"/>
                </a:lnTo>
                <a:lnTo>
                  <a:pt x="1856" y="310"/>
                </a:lnTo>
                <a:lnTo>
                  <a:pt x="2021" y="238"/>
                </a:lnTo>
                <a:lnTo>
                  <a:pt x="2189" y="175"/>
                </a:lnTo>
                <a:lnTo>
                  <a:pt x="2360" y="122"/>
                </a:lnTo>
                <a:lnTo>
                  <a:pt x="2533" y="79"/>
                </a:lnTo>
                <a:lnTo>
                  <a:pt x="2708" y="43"/>
                </a:lnTo>
                <a:lnTo>
                  <a:pt x="2885" y="20"/>
                </a:lnTo>
                <a:lnTo>
                  <a:pt x="3061" y="6"/>
                </a:lnTo>
                <a:lnTo>
                  <a:pt x="32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 name="TextBox 24"/>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181168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990600"/>
            <a:ext cx="3292475" cy="3942103"/>
          </a:xfrm>
        </p:spPr>
        <p:txBody>
          <a:bodyPr/>
          <a:lstStyle/>
          <a:p>
            <a:r>
              <a:rPr lang="en-US" sz="4000" dirty="0" smtClean="0">
                <a:latin typeface="+mj-lt"/>
              </a:rPr>
              <a:t>What </a:t>
            </a:r>
            <a:r>
              <a:rPr lang="en-US" sz="4000" dirty="0">
                <a:latin typeface="+mj-lt"/>
              </a:rPr>
              <a:t>s</a:t>
            </a:r>
            <a:r>
              <a:rPr lang="en-US" sz="4000" dirty="0" smtClean="0">
                <a:latin typeface="+mj-lt"/>
              </a:rPr>
              <a:t>mart organizations will do</a:t>
            </a:r>
            <a:endParaRPr lang="en-US" sz="4000" dirty="0">
              <a:latin typeface="+mj-lt"/>
            </a:endParaRPr>
          </a:p>
        </p:txBody>
      </p:sp>
      <p:pic>
        <p:nvPicPr>
          <p:cNvPr id="5" name="Picture 2" descr="C:\Users\ampunjabi\Documents\Work\Projects\Strategic Risk\Ford meeting\What Smart Companies Will Do.png"/>
          <p:cNvPicPr>
            <a:picLocks noChangeAspect="1" noChangeArrowheads="1"/>
          </p:cNvPicPr>
          <p:nvPr/>
        </p:nvPicPr>
        <p:blipFill rotWithShape="1">
          <a:blip r:embed="rId3">
            <a:extLst>
              <a:ext uri="{28A0092B-C50C-407E-A947-70E740481C1C}">
                <a14:useLocalDpi xmlns:a14="http://schemas.microsoft.com/office/drawing/2010/main" val="0"/>
              </a:ext>
            </a:extLst>
          </a:blip>
          <a:srcRect l="19014" t="17054" r="50000" b="7244"/>
          <a:stretch/>
        </p:blipFill>
        <p:spPr bwMode="auto">
          <a:xfrm>
            <a:off x="3923356" y="0"/>
            <a:ext cx="5215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10465578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it into practice</a:t>
            </a:r>
            <a:endParaRPr lang="en-US" dirty="0"/>
          </a:p>
        </p:txBody>
      </p:sp>
      <p:grpSp>
        <p:nvGrpSpPr>
          <p:cNvPr id="7" name="Group 6"/>
          <p:cNvGrpSpPr>
            <a:grpSpLocks noChangeAspect="1"/>
          </p:cNvGrpSpPr>
          <p:nvPr/>
        </p:nvGrpSpPr>
        <p:grpSpPr>
          <a:xfrm>
            <a:off x="1997219" y="1052374"/>
            <a:ext cx="4846682" cy="4463436"/>
            <a:chOff x="784292" y="1506671"/>
            <a:chExt cx="4087276" cy="3764079"/>
          </a:xfrm>
        </p:grpSpPr>
        <p:sp>
          <p:nvSpPr>
            <p:cNvPr id="11" name="Oval 10"/>
            <p:cNvSpPr/>
            <p:nvPr/>
          </p:nvSpPr>
          <p:spPr>
            <a:xfrm>
              <a:off x="1637731" y="1598111"/>
              <a:ext cx="2286000" cy="2286000"/>
            </a:xfrm>
            <a:prstGeom prst="ellipse">
              <a:avLst/>
            </a:prstGeom>
            <a:solidFill>
              <a:srgbClr val="00B0F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2" name="Oval 11"/>
            <p:cNvSpPr/>
            <p:nvPr/>
          </p:nvSpPr>
          <p:spPr>
            <a:xfrm>
              <a:off x="875732" y="2893310"/>
              <a:ext cx="2286000" cy="2286000"/>
            </a:xfrm>
            <a:prstGeom prst="ellipse">
              <a:avLst/>
            </a:prstGeom>
            <a:solidFill>
              <a:srgbClr val="0070C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3" name="Oval 12"/>
            <p:cNvSpPr/>
            <p:nvPr/>
          </p:nvSpPr>
          <p:spPr>
            <a:xfrm>
              <a:off x="2494128" y="2882760"/>
              <a:ext cx="2286000" cy="2286000"/>
            </a:xfrm>
            <a:prstGeom prst="ellipse">
              <a:avLst/>
            </a:prstGeom>
            <a:solidFill>
              <a:srgbClr val="92D4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4" name="Arc 13"/>
            <p:cNvSpPr/>
            <p:nvPr/>
          </p:nvSpPr>
          <p:spPr>
            <a:xfrm>
              <a:off x="1546291" y="1506671"/>
              <a:ext cx="2468880" cy="2468880"/>
            </a:xfrm>
            <a:prstGeom prst="arc">
              <a:avLst>
                <a:gd name="adj1" fmla="val 6635709"/>
                <a:gd name="adj2" fmla="val 4010179"/>
              </a:avLst>
            </a:prstGeom>
            <a:noFill/>
            <a:ln w="3810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5" name="Arc 14"/>
            <p:cNvSpPr/>
            <p:nvPr/>
          </p:nvSpPr>
          <p:spPr>
            <a:xfrm>
              <a:off x="2402688" y="2791320"/>
              <a:ext cx="2468880" cy="2468880"/>
            </a:xfrm>
            <a:prstGeom prst="arc">
              <a:avLst>
                <a:gd name="adj1" fmla="val 17717488"/>
                <a:gd name="adj2" fmla="val 10793175"/>
              </a:avLst>
            </a:pr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6" name="Arc 15"/>
            <p:cNvSpPr/>
            <p:nvPr/>
          </p:nvSpPr>
          <p:spPr>
            <a:xfrm>
              <a:off x="784292" y="2801870"/>
              <a:ext cx="2468880" cy="2468880"/>
            </a:xfrm>
            <a:prstGeom prst="arc">
              <a:avLst>
                <a:gd name="adj1" fmla="val 43609"/>
                <a:gd name="adj2" fmla="val 14430719"/>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1200" dirty="0" smtClean="0">
                <a:solidFill>
                  <a:prstClr val="white"/>
                </a:solidFill>
              </a:endParaRPr>
            </a:p>
          </p:txBody>
        </p:sp>
        <p:sp>
          <p:nvSpPr>
            <p:cNvPr id="17" name="Rectangle 16"/>
            <p:cNvSpPr/>
            <p:nvPr/>
          </p:nvSpPr>
          <p:spPr bwMode="gray">
            <a:xfrm>
              <a:off x="2258841" y="2199043"/>
              <a:ext cx="1043778" cy="311463"/>
            </a:xfrm>
            <a:prstGeom prst="rect">
              <a:avLst/>
            </a:prstGeom>
          </p:spPr>
          <p:txBody>
            <a:bodyPr wrap="none" lIns="0" tIns="0" rIns="0" bIns="0" anchor="ctr">
              <a:spAutoFit/>
            </a:bodyPr>
            <a:lstStyle/>
            <a:p>
              <a:pPr algn="ctr"/>
              <a:r>
                <a:rPr lang="en-US" sz="2400" b="1" dirty="0" smtClean="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rPr>
                <a:t>Discover</a:t>
              </a:r>
            </a:p>
          </p:txBody>
        </p:sp>
        <p:sp>
          <p:nvSpPr>
            <p:cNvPr id="18" name="Rectangle 17"/>
            <p:cNvSpPr/>
            <p:nvPr/>
          </p:nvSpPr>
          <p:spPr bwMode="gray">
            <a:xfrm>
              <a:off x="3449248" y="3976124"/>
              <a:ext cx="941688" cy="311463"/>
            </a:xfrm>
            <a:prstGeom prst="rect">
              <a:avLst/>
            </a:prstGeom>
          </p:spPr>
          <p:txBody>
            <a:bodyPr wrap="none" lIns="0" tIns="0" rIns="0" bIns="0" anchor="ctr">
              <a:spAutoFit/>
            </a:bodyPr>
            <a:lstStyle/>
            <a:p>
              <a:pPr algn="ctr"/>
              <a:r>
                <a:rPr lang="en-US" sz="2400" b="1" dirty="0" smtClean="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rPr>
                <a:t>Prepare</a:t>
              </a:r>
            </a:p>
          </p:txBody>
        </p:sp>
        <p:sp>
          <p:nvSpPr>
            <p:cNvPr id="19" name="Rectangle 18"/>
            <p:cNvSpPr/>
            <p:nvPr/>
          </p:nvSpPr>
          <p:spPr bwMode="gray">
            <a:xfrm>
              <a:off x="1544778" y="3991829"/>
              <a:ext cx="566419" cy="311463"/>
            </a:xfrm>
            <a:prstGeom prst="rect">
              <a:avLst/>
            </a:prstGeom>
          </p:spPr>
          <p:txBody>
            <a:bodyPr wrap="none" lIns="0" tIns="0" rIns="0" bIns="0" anchor="ctr">
              <a:spAutoFit/>
            </a:bodyPr>
            <a:lstStyle/>
            <a:p>
              <a:pPr algn="ctr"/>
              <a:r>
                <a:rPr lang="en-US" sz="2400" b="1" dirty="0" smtClean="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rPr>
                <a:t>Scan</a:t>
              </a:r>
            </a:p>
          </p:txBody>
        </p:sp>
      </p:grpSp>
      <p:sp>
        <p:nvSpPr>
          <p:cNvPr id="20" name="TextBox 19"/>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9439962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a:t>
            </a:r>
            <a:endParaRPr lang="en-US" dirty="0"/>
          </a:p>
        </p:txBody>
      </p:sp>
      <p:sp>
        <p:nvSpPr>
          <p:cNvPr id="8" name="Oval 7"/>
          <p:cNvSpPr/>
          <p:nvPr/>
        </p:nvSpPr>
        <p:spPr>
          <a:xfrm>
            <a:off x="3220417" y="1215567"/>
            <a:ext cx="2438798" cy="2438797"/>
          </a:xfrm>
          <a:prstGeom prst="ellipse">
            <a:avLst/>
          </a:prstGeom>
          <a:solidFill>
            <a:srgbClr val="00B0F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9" name="Oval 8"/>
          <p:cNvSpPr/>
          <p:nvPr/>
        </p:nvSpPr>
        <p:spPr>
          <a:xfrm>
            <a:off x="2407486" y="2597338"/>
            <a:ext cx="2438798" cy="2438797"/>
          </a:xfrm>
          <a:prstGeom prst="ellipse">
            <a:avLst/>
          </a:prstGeom>
          <a:solidFill>
            <a:schemeClr val="bg1">
              <a:lumMod val="6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0" name="Oval 9"/>
          <p:cNvSpPr/>
          <p:nvPr/>
        </p:nvSpPr>
        <p:spPr>
          <a:xfrm>
            <a:off x="4134056" y="2586083"/>
            <a:ext cx="2438798" cy="2438797"/>
          </a:xfrm>
          <a:prstGeom prst="ellipse">
            <a:avLst/>
          </a:prstGeom>
          <a:solidFill>
            <a:schemeClr val="bg1">
              <a:lumMod val="6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1" name="Arc 10"/>
          <p:cNvSpPr/>
          <p:nvPr/>
        </p:nvSpPr>
        <p:spPr>
          <a:xfrm>
            <a:off x="3122865" y="1118015"/>
            <a:ext cx="2633901" cy="2633901"/>
          </a:xfrm>
          <a:prstGeom prst="arc">
            <a:avLst>
              <a:gd name="adj1" fmla="val 6635709"/>
              <a:gd name="adj2" fmla="val 4010179"/>
            </a:avLst>
          </a:prstGeom>
          <a:noFill/>
          <a:ln w="3810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2" name="Arc 11"/>
          <p:cNvSpPr/>
          <p:nvPr/>
        </p:nvSpPr>
        <p:spPr>
          <a:xfrm>
            <a:off x="4036505" y="2488531"/>
            <a:ext cx="2633901" cy="2633901"/>
          </a:xfrm>
          <a:prstGeom prst="arc">
            <a:avLst>
              <a:gd name="adj1" fmla="val 17717488"/>
              <a:gd name="adj2" fmla="val 10793175"/>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3" name="Arc 12"/>
          <p:cNvSpPr/>
          <p:nvPr/>
        </p:nvSpPr>
        <p:spPr>
          <a:xfrm>
            <a:off x="2309934" y="2499786"/>
            <a:ext cx="2633901" cy="2633901"/>
          </a:xfrm>
          <a:prstGeom prst="arc">
            <a:avLst>
              <a:gd name="adj1" fmla="val 43609"/>
              <a:gd name="adj2" fmla="val 14430719"/>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4" name="Rectangle 13"/>
          <p:cNvSpPr/>
          <p:nvPr/>
        </p:nvSpPr>
        <p:spPr bwMode="gray">
          <a:xfrm>
            <a:off x="3820961" y="1838142"/>
            <a:ext cx="1237711"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Discover</a:t>
            </a:r>
          </a:p>
        </p:txBody>
      </p:sp>
      <p:sp>
        <p:nvSpPr>
          <p:cNvPr id="15" name="Rectangle 14"/>
          <p:cNvSpPr/>
          <p:nvPr/>
        </p:nvSpPr>
        <p:spPr bwMode="gray">
          <a:xfrm>
            <a:off x="5097009" y="3734004"/>
            <a:ext cx="1116652"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Prepare</a:t>
            </a:r>
          </a:p>
        </p:txBody>
      </p:sp>
      <p:sp>
        <p:nvSpPr>
          <p:cNvPr id="16" name="Rectangle 15"/>
          <p:cNvSpPr/>
          <p:nvPr/>
        </p:nvSpPr>
        <p:spPr bwMode="gray">
          <a:xfrm>
            <a:off x="3087562" y="3750758"/>
            <a:ext cx="671659"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Scan</a:t>
            </a:r>
          </a:p>
        </p:txBody>
      </p:sp>
      <p:sp>
        <p:nvSpPr>
          <p:cNvPr id="18" name="TextBox 17"/>
          <p:cNvSpPr txBox="1"/>
          <p:nvPr/>
        </p:nvSpPr>
        <p:spPr>
          <a:xfrm rot="19323088">
            <a:off x="5248719" y="640792"/>
            <a:ext cx="1518044"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Simulations</a:t>
            </a:r>
          </a:p>
        </p:txBody>
      </p:sp>
      <p:sp>
        <p:nvSpPr>
          <p:cNvPr id="19" name="TextBox 18"/>
          <p:cNvSpPr txBox="1"/>
          <p:nvPr/>
        </p:nvSpPr>
        <p:spPr>
          <a:xfrm rot="20134557">
            <a:off x="5624275" y="1048860"/>
            <a:ext cx="2362826"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Scenario Planning</a:t>
            </a:r>
          </a:p>
        </p:txBody>
      </p:sp>
      <p:sp>
        <p:nvSpPr>
          <p:cNvPr id="22" name="TextBox 21"/>
          <p:cNvSpPr txBox="1"/>
          <p:nvPr/>
        </p:nvSpPr>
        <p:spPr>
          <a:xfrm>
            <a:off x="5854318" y="2023940"/>
            <a:ext cx="1175194"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Research</a:t>
            </a:r>
          </a:p>
        </p:txBody>
      </p:sp>
      <p:sp>
        <p:nvSpPr>
          <p:cNvPr id="17" name="TextBox 16"/>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17198116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Prepare</a:t>
            </a:r>
            <a:endParaRPr lang="en-US" dirty="0"/>
          </a:p>
        </p:txBody>
      </p:sp>
      <p:sp>
        <p:nvSpPr>
          <p:cNvPr id="8" name="Oval 7"/>
          <p:cNvSpPr/>
          <p:nvPr/>
        </p:nvSpPr>
        <p:spPr>
          <a:xfrm>
            <a:off x="3220417" y="1215567"/>
            <a:ext cx="2438798" cy="2438797"/>
          </a:xfrm>
          <a:prstGeom prst="ellipse">
            <a:avLst/>
          </a:prstGeom>
          <a:solidFill>
            <a:schemeClr val="bg1">
              <a:lumMod val="7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9" name="Oval 8"/>
          <p:cNvSpPr/>
          <p:nvPr/>
        </p:nvSpPr>
        <p:spPr>
          <a:xfrm>
            <a:off x="2407486" y="2597338"/>
            <a:ext cx="2438798" cy="2438797"/>
          </a:xfrm>
          <a:prstGeom prst="ellipse">
            <a:avLst/>
          </a:prstGeom>
          <a:solidFill>
            <a:schemeClr val="bg1">
              <a:lumMod val="6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0" name="Oval 9"/>
          <p:cNvSpPr/>
          <p:nvPr/>
        </p:nvSpPr>
        <p:spPr>
          <a:xfrm>
            <a:off x="4134056" y="2586083"/>
            <a:ext cx="2438798" cy="2438797"/>
          </a:xfrm>
          <a:prstGeom prst="ellipse">
            <a:avLst/>
          </a:prstGeom>
          <a:solidFill>
            <a:srgbClr val="92D4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1" name="Arc 10"/>
          <p:cNvSpPr/>
          <p:nvPr/>
        </p:nvSpPr>
        <p:spPr>
          <a:xfrm>
            <a:off x="3122865" y="1118015"/>
            <a:ext cx="2633901" cy="2633901"/>
          </a:xfrm>
          <a:prstGeom prst="arc">
            <a:avLst>
              <a:gd name="adj1" fmla="val 6635709"/>
              <a:gd name="adj2" fmla="val 4010179"/>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2" name="Arc 11"/>
          <p:cNvSpPr/>
          <p:nvPr/>
        </p:nvSpPr>
        <p:spPr>
          <a:xfrm>
            <a:off x="4036505" y="2488531"/>
            <a:ext cx="2633901" cy="2633901"/>
          </a:xfrm>
          <a:prstGeom prst="arc">
            <a:avLst>
              <a:gd name="adj1" fmla="val 17717488"/>
              <a:gd name="adj2" fmla="val 10793175"/>
            </a:avLst>
          </a:pr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3" name="Arc 12"/>
          <p:cNvSpPr/>
          <p:nvPr/>
        </p:nvSpPr>
        <p:spPr>
          <a:xfrm>
            <a:off x="2309934" y="2499786"/>
            <a:ext cx="2633901" cy="2633901"/>
          </a:xfrm>
          <a:prstGeom prst="arc">
            <a:avLst>
              <a:gd name="adj1" fmla="val 43609"/>
              <a:gd name="adj2" fmla="val 14430719"/>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4" name="Rectangle 13"/>
          <p:cNvSpPr/>
          <p:nvPr/>
        </p:nvSpPr>
        <p:spPr bwMode="gray">
          <a:xfrm>
            <a:off x="3820961" y="1838142"/>
            <a:ext cx="1237711"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Discover</a:t>
            </a:r>
          </a:p>
        </p:txBody>
      </p:sp>
      <p:sp>
        <p:nvSpPr>
          <p:cNvPr id="15" name="Rectangle 14"/>
          <p:cNvSpPr/>
          <p:nvPr/>
        </p:nvSpPr>
        <p:spPr bwMode="gray">
          <a:xfrm>
            <a:off x="5097009" y="3734004"/>
            <a:ext cx="1116652"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Prepare</a:t>
            </a:r>
          </a:p>
        </p:txBody>
      </p:sp>
      <p:sp>
        <p:nvSpPr>
          <p:cNvPr id="16" name="Rectangle 15"/>
          <p:cNvSpPr/>
          <p:nvPr/>
        </p:nvSpPr>
        <p:spPr bwMode="gray">
          <a:xfrm>
            <a:off x="3087562" y="3750758"/>
            <a:ext cx="671659"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Scan</a:t>
            </a:r>
          </a:p>
        </p:txBody>
      </p:sp>
      <p:sp>
        <p:nvSpPr>
          <p:cNvPr id="17" name="TextBox 16"/>
          <p:cNvSpPr txBox="1"/>
          <p:nvPr/>
        </p:nvSpPr>
        <p:spPr>
          <a:xfrm rot="18720000">
            <a:off x="5827630" y="1364337"/>
            <a:ext cx="2360070" cy="738664"/>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Identify New </a:t>
            </a:r>
            <a:br>
              <a:rPr lang="en-US" sz="2400" dirty="0" smtClean="0">
                <a:solidFill>
                  <a:srgbClr val="313131"/>
                </a:solidFill>
              </a:rPr>
            </a:br>
            <a:r>
              <a:rPr lang="en-US" sz="2400" dirty="0" smtClean="0">
                <a:solidFill>
                  <a:srgbClr val="313131"/>
                </a:solidFill>
              </a:rPr>
              <a:t>Strategic Options </a:t>
            </a:r>
          </a:p>
        </p:txBody>
      </p:sp>
      <p:sp>
        <p:nvSpPr>
          <p:cNvPr id="18" name="TextBox 17"/>
          <p:cNvSpPr txBox="1"/>
          <p:nvPr/>
        </p:nvSpPr>
        <p:spPr>
          <a:xfrm rot="20465212">
            <a:off x="6670728" y="2511831"/>
            <a:ext cx="2298321" cy="1107996"/>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Strengthen Roles,</a:t>
            </a:r>
            <a:br>
              <a:rPr lang="en-US" sz="2400" dirty="0" smtClean="0">
                <a:solidFill>
                  <a:srgbClr val="313131"/>
                </a:solidFill>
              </a:rPr>
            </a:br>
            <a:r>
              <a:rPr lang="en-US" sz="2400" dirty="0" smtClean="0">
                <a:solidFill>
                  <a:srgbClr val="313131"/>
                </a:solidFill>
              </a:rPr>
              <a:t>Systems &amp; </a:t>
            </a:r>
            <a:br>
              <a:rPr lang="en-US" sz="2400" dirty="0" smtClean="0">
                <a:solidFill>
                  <a:srgbClr val="313131"/>
                </a:solidFill>
              </a:rPr>
            </a:br>
            <a:r>
              <a:rPr lang="en-US" sz="2400" dirty="0" smtClean="0">
                <a:solidFill>
                  <a:srgbClr val="313131"/>
                </a:solidFill>
              </a:rPr>
              <a:t>Governance</a:t>
            </a:r>
          </a:p>
        </p:txBody>
      </p:sp>
      <p:sp>
        <p:nvSpPr>
          <p:cNvPr id="21" name="TextBox 20"/>
          <p:cNvSpPr txBox="1"/>
          <p:nvPr/>
        </p:nvSpPr>
        <p:spPr>
          <a:xfrm rot="1191545">
            <a:off x="6624850" y="4238851"/>
            <a:ext cx="1870705" cy="738664"/>
          </a:xfrm>
          <a:prstGeom prst="rect">
            <a:avLst/>
          </a:prstGeom>
          <a:noFill/>
        </p:spPr>
        <p:txBody>
          <a:bodyPr wrap="none" lIns="0" tIns="0" rIns="0" bIns="0" rtlCol="0">
            <a:spAutoFit/>
          </a:bodyPr>
          <a:lstStyle/>
          <a:p>
            <a:pPr>
              <a:buSzPct val="100000"/>
            </a:pPr>
            <a:r>
              <a:rPr lang="en-US" sz="2400" dirty="0" smtClean="0">
                <a:solidFill>
                  <a:srgbClr val="313131"/>
                </a:solidFill>
              </a:rPr>
              <a:t>Contingencies</a:t>
            </a:r>
            <a:br>
              <a:rPr lang="en-US" sz="2400" dirty="0" smtClean="0">
                <a:solidFill>
                  <a:srgbClr val="313131"/>
                </a:solidFill>
              </a:rPr>
            </a:br>
            <a:r>
              <a:rPr lang="en-US" sz="2400" dirty="0" smtClean="0">
                <a:solidFill>
                  <a:srgbClr val="313131"/>
                </a:solidFill>
              </a:rPr>
              <a:t>&amp; Hedges </a:t>
            </a:r>
          </a:p>
        </p:txBody>
      </p:sp>
      <p:sp>
        <p:nvSpPr>
          <p:cNvPr id="19" name="TextBox 18"/>
          <p:cNvSpPr txBox="1"/>
          <p:nvPr/>
        </p:nvSpPr>
        <p:spPr>
          <a:xfrm rot="2209689">
            <a:off x="6214490" y="5124709"/>
            <a:ext cx="1657313"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War-gaming</a:t>
            </a:r>
          </a:p>
        </p:txBody>
      </p:sp>
      <p:sp>
        <p:nvSpPr>
          <p:cNvPr id="20" name="TextBox 19"/>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9299169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Scan</a:t>
            </a:r>
            <a:endParaRPr lang="en-US" dirty="0"/>
          </a:p>
        </p:txBody>
      </p:sp>
      <p:sp>
        <p:nvSpPr>
          <p:cNvPr id="8" name="Oval 7"/>
          <p:cNvSpPr/>
          <p:nvPr/>
        </p:nvSpPr>
        <p:spPr>
          <a:xfrm>
            <a:off x="3220417" y="1215567"/>
            <a:ext cx="2438798" cy="2438797"/>
          </a:xfrm>
          <a:prstGeom prst="ellipse">
            <a:avLst/>
          </a:prstGeom>
          <a:solidFill>
            <a:schemeClr val="bg1">
              <a:lumMod val="6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9" name="Oval 8"/>
          <p:cNvSpPr/>
          <p:nvPr/>
        </p:nvSpPr>
        <p:spPr>
          <a:xfrm>
            <a:off x="2407486" y="2597338"/>
            <a:ext cx="2438798" cy="2438797"/>
          </a:xfrm>
          <a:prstGeom prst="ellipse">
            <a:avLst/>
          </a:prstGeom>
          <a:solidFill>
            <a:srgbClr val="0070C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0" name="Oval 9"/>
          <p:cNvSpPr/>
          <p:nvPr/>
        </p:nvSpPr>
        <p:spPr>
          <a:xfrm>
            <a:off x="4134056" y="2586083"/>
            <a:ext cx="2438798" cy="2438797"/>
          </a:xfrm>
          <a:prstGeom prst="ellipse">
            <a:avLst/>
          </a:prstGeom>
          <a:solidFill>
            <a:schemeClr val="bg1">
              <a:lumMod val="65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1" name="Arc 10"/>
          <p:cNvSpPr/>
          <p:nvPr/>
        </p:nvSpPr>
        <p:spPr>
          <a:xfrm>
            <a:off x="3122865" y="1118015"/>
            <a:ext cx="2633901" cy="2633901"/>
          </a:xfrm>
          <a:prstGeom prst="arc">
            <a:avLst>
              <a:gd name="adj1" fmla="val 6635709"/>
              <a:gd name="adj2" fmla="val 4010179"/>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2" name="Arc 11"/>
          <p:cNvSpPr/>
          <p:nvPr/>
        </p:nvSpPr>
        <p:spPr>
          <a:xfrm>
            <a:off x="4036505" y="2488531"/>
            <a:ext cx="2633901" cy="2633901"/>
          </a:xfrm>
          <a:prstGeom prst="arc">
            <a:avLst>
              <a:gd name="adj1" fmla="val 17717488"/>
              <a:gd name="adj2" fmla="val 10793175"/>
            </a:avLst>
          </a:prstGeom>
          <a:noFill/>
          <a:ln w="38100">
            <a:solidFill>
              <a:schemeClr val="bg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3" name="Arc 12"/>
          <p:cNvSpPr/>
          <p:nvPr/>
        </p:nvSpPr>
        <p:spPr>
          <a:xfrm>
            <a:off x="2309934" y="2499786"/>
            <a:ext cx="2633901" cy="2633901"/>
          </a:xfrm>
          <a:prstGeom prst="arc">
            <a:avLst>
              <a:gd name="adj1" fmla="val 43609"/>
              <a:gd name="adj2" fmla="val 14430719"/>
            </a:avLst>
          </a:prstGeom>
          <a:noFill/>
          <a:ln w="3810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sz="2400" b="0" dirty="0" smtClean="0"/>
          </a:p>
        </p:txBody>
      </p:sp>
      <p:sp>
        <p:nvSpPr>
          <p:cNvPr id="14" name="Rectangle 13"/>
          <p:cNvSpPr/>
          <p:nvPr/>
        </p:nvSpPr>
        <p:spPr bwMode="gray">
          <a:xfrm>
            <a:off x="3820961" y="1838142"/>
            <a:ext cx="1237711"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Discover</a:t>
            </a:r>
          </a:p>
        </p:txBody>
      </p:sp>
      <p:sp>
        <p:nvSpPr>
          <p:cNvPr id="15" name="Rectangle 14"/>
          <p:cNvSpPr/>
          <p:nvPr/>
        </p:nvSpPr>
        <p:spPr bwMode="gray">
          <a:xfrm>
            <a:off x="5097009" y="3734004"/>
            <a:ext cx="1116652"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Prepare</a:t>
            </a:r>
          </a:p>
        </p:txBody>
      </p:sp>
      <p:sp>
        <p:nvSpPr>
          <p:cNvPr id="16" name="Rectangle 15"/>
          <p:cNvSpPr/>
          <p:nvPr/>
        </p:nvSpPr>
        <p:spPr bwMode="gray">
          <a:xfrm>
            <a:off x="3087562" y="3750758"/>
            <a:ext cx="671659" cy="369332"/>
          </a:xfrm>
          <a:prstGeom prst="rect">
            <a:avLst/>
          </a:prstGeom>
        </p:spPr>
        <p:txBody>
          <a:bodyPr wrap="none" lIns="0" tIns="0" rIns="0" bIns="0" anchor="ctr">
            <a:spAutoFit/>
          </a:bodyPr>
          <a:lstStyle/>
          <a:p>
            <a:pPr algn="ctr"/>
            <a:r>
              <a:rPr lang="en-US" sz="24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Scan</a:t>
            </a:r>
          </a:p>
        </p:txBody>
      </p:sp>
      <p:sp>
        <p:nvSpPr>
          <p:cNvPr id="18" name="TextBox 17"/>
          <p:cNvSpPr txBox="1"/>
          <p:nvPr/>
        </p:nvSpPr>
        <p:spPr>
          <a:xfrm rot="21600000">
            <a:off x="1072760" y="3734004"/>
            <a:ext cx="1136465"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Interpret</a:t>
            </a:r>
          </a:p>
        </p:txBody>
      </p:sp>
      <p:sp>
        <p:nvSpPr>
          <p:cNvPr id="19" name="TextBox 18"/>
          <p:cNvSpPr txBox="1"/>
          <p:nvPr/>
        </p:nvSpPr>
        <p:spPr>
          <a:xfrm rot="1113342">
            <a:off x="1505936" y="2930700"/>
            <a:ext cx="859210"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Define</a:t>
            </a:r>
          </a:p>
        </p:txBody>
      </p:sp>
      <p:sp>
        <p:nvSpPr>
          <p:cNvPr id="20" name="TextBox 19"/>
          <p:cNvSpPr txBox="1"/>
          <p:nvPr/>
        </p:nvSpPr>
        <p:spPr>
          <a:xfrm rot="2624870">
            <a:off x="1752921" y="2200302"/>
            <a:ext cx="1057149" cy="369332"/>
          </a:xfrm>
          <a:prstGeom prst="rect">
            <a:avLst/>
          </a:prstGeom>
          <a:noFill/>
        </p:spPr>
        <p:txBody>
          <a:bodyPr wrap="none" lIns="0" tIns="0" rIns="0" bIns="0" rtlCol="0">
            <a:spAutoFit/>
          </a:bodyPr>
          <a:lstStyle/>
          <a:p>
            <a:pPr>
              <a:spcBef>
                <a:spcPts val="600"/>
              </a:spcBef>
              <a:buSzPct val="100000"/>
            </a:pPr>
            <a:r>
              <a:rPr lang="en-US" sz="2400" dirty="0" smtClean="0">
                <a:solidFill>
                  <a:srgbClr val="313131"/>
                </a:solidFill>
              </a:rPr>
              <a:t>Monitor</a:t>
            </a:r>
          </a:p>
        </p:txBody>
      </p:sp>
      <p:sp>
        <p:nvSpPr>
          <p:cNvPr id="17" name="TextBox 16"/>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1985887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70114_Diagram.jpg"/>
          <p:cNvPicPr>
            <a:picLocks/>
          </p:cNvPicPr>
          <p:nvPr/>
        </p:nvPicPr>
        <p:blipFill rotWithShape="1">
          <a:blip r:embed="rId3" cstate="print">
            <a:extLst>
              <a:ext uri="{28A0092B-C50C-407E-A947-70E740481C1C}">
                <a14:useLocalDpi xmlns:a14="http://schemas.microsoft.com/office/drawing/2010/main"/>
              </a:ext>
            </a:extLst>
          </a:blip>
          <a:srcRect t="3967" b="5207"/>
          <a:stretch/>
        </p:blipFill>
        <p:spPr>
          <a:xfrm>
            <a:off x="1219200" y="919163"/>
            <a:ext cx="6723775" cy="5481637"/>
          </a:xfrm>
          <a:prstGeom prst="rect">
            <a:avLst/>
          </a:prstGeom>
          <a:solidFill>
            <a:srgbClr val="FFFFFF">
              <a:shade val="85000"/>
            </a:srgbClr>
          </a:solidFill>
          <a:ln w="190500" cap="sq">
            <a:solidFill>
              <a:srgbClr val="FFFFFF"/>
            </a:solidFill>
            <a:miter lim="800000"/>
          </a:ln>
          <a:effectLst/>
        </p:spPr>
      </p:pic>
      <p:sp>
        <p:nvSpPr>
          <p:cNvPr id="3" name="Title 2"/>
          <p:cNvSpPr>
            <a:spLocks noGrp="1"/>
          </p:cNvSpPr>
          <p:nvPr>
            <p:ph type="title"/>
          </p:nvPr>
        </p:nvSpPr>
        <p:spPr/>
        <p:txBody>
          <a:bodyPr/>
          <a:lstStyle/>
          <a:p>
            <a:r>
              <a:rPr lang="en-US" dirty="0" smtClean="0"/>
              <a:t>Putting it all together-An end-to-end system</a:t>
            </a:r>
            <a:endParaRPr lang="en-US" dirty="0"/>
          </a:p>
        </p:txBody>
      </p:sp>
    </p:spTree>
    <p:extLst>
      <p:ext uri="{BB962C8B-B14F-4D97-AF65-F5344CB8AC3E}">
        <p14:creationId xmlns:p14="http://schemas.microsoft.com/office/powerpoint/2010/main" val="31447963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Headline is intentionally off of the slide, as it isn’t used. First</a:t>
            </a:r>
            <a:endParaRPr lang="en-US" dirty="0"/>
          </a:p>
        </p:txBody>
      </p:sp>
      <p:sp>
        <p:nvSpPr>
          <p:cNvPr id="5" name="Text Placeholder 4"/>
          <p:cNvSpPr>
            <a:spLocks noGrp="1"/>
          </p:cNvSpPr>
          <p:nvPr>
            <p:ph type="body" idx="10"/>
          </p:nvPr>
        </p:nvSpPr>
        <p:spPr/>
        <p:txBody>
          <a:bodyPr/>
          <a:lstStyle/>
          <a:p>
            <a:r>
              <a:rPr lang="en-US" cap="none" dirty="0" smtClean="0"/>
              <a:t>“The task is not so much to see what no one has yet seen, but to </a:t>
            </a:r>
            <a:r>
              <a:rPr lang="en-US" cap="none" dirty="0" smtClean="0">
                <a:solidFill>
                  <a:srgbClr val="00B0F0"/>
                </a:solidFill>
              </a:rPr>
              <a:t>think what nobody has yet thought </a:t>
            </a:r>
            <a:r>
              <a:rPr lang="en-US" cap="none" dirty="0" smtClean="0"/>
              <a:t>about that which everybody sees.”</a:t>
            </a:r>
          </a:p>
          <a:p>
            <a:pPr lvl="1"/>
            <a:r>
              <a:rPr lang="en-US" dirty="0" smtClean="0"/>
              <a:t>Arthur Schopenhauer</a:t>
            </a:r>
            <a:r>
              <a:rPr lang="en-US" dirty="0"/>
              <a:t/>
            </a:r>
            <a:br>
              <a:rPr lang="en-US" dirty="0"/>
            </a:br>
            <a:endParaRPr lang="en-US" dirty="0" smtClean="0"/>
          </a:p>
        </p:txBody>
      </p:sp>
    </p:spTree>
    <p:extLst>
      <p:ext uri="{BB962C8B-B14F-4D97-AF65-F5344CB8AC3E}">
        <p14:creationId xmlns:p14="http://schemas.microsoft.com/office/powerpoint/2010/main" val="274054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othota\Documents\DCS Work Folder\DCS1069174\bzi_sup_glb_ho_1387_hi.jpg"/>
          <p:cNvPicPr>
            <a:picLocks noChangeAspect="1" noChangeArrowheads="1"/>
          </p:cNvPicPr>
          <p:nvPr/>
        </p:nvPicPr>
        <p:blipFill rotWithShape="1">
          <a:blip r:embed="rId2">
            <a:extLst>
              <a:ext uri="{28A0092B-C50C-407E-A947-70E740481C1C}">
                <a14:useLocalDpi xmlns:a14="http://schemas.microsoft.com/office/drawing/2010/main" val="0"/>
              </a:ext>
            </a:extLst>
          </a:blip>
          <a:srcRect t="7562" b="5672"/>
          <a:stretch/>
        </p:blipFill>
        <p:spPr bwMode="auto">
          <a:xfrm>
            <a:off x="4114800" y="160132"/>
            <a:ext cx="5029200" cy="65454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txBox="1">
            <a:spLocks noGrp="1"/>
          </p:cNvSpPr>
          <p:nvPr>
            <p:ph type="body" sz="quarter" idx="10"/>
          </p:nvPr>
        </p:nvSpPr>
        <p:spPr bwMode="auto">
          <a:xfrm>
            <a:off x="365125" y="2890711"/>
            <a:ext cx="4297680" cy="1076577"/>
          </a:xfrm>
          <a:prstGeom prst="rect">
            <a:avLst/>
          </a:prstGeom>
        </p:spPr>
        <p:txBody>
          <a:bodyPr wrap="square" rtlCol="0">
            <a:spAutoFit/>
          </a:bodyPr>
          <a:lstStyle/>
          <a:p>
            <a:pPr marL="1588" algn="ctr" rtl="0" fontAlgn="base">
              <a:lnSpc>
                <a:spcPct val="106000"/>
              </a:lnSpc>
              <a:spcBef>
                <a:spcPct val="40000"/>
              </a:spcBef>
              <a:spcAft>
                <a:spcPct val="0"/>
              </a:spcAft>
              <a:buClr>
                <a:srgbClr val="000000"/>
              </a:buClr>
            </a:pPr>
            <a:r>
              <a:rPr lang="en-US" sz="6600" b="1" dirty="0" smtClean="0">
                <a:solidFill>
                  <a:srgbClr val="002060"/>
                </a:solidFill>
                <a:latin typeface="Segoe UI" pitchFamily="34" charset="0"/>
                <a:ea typeface="Segoe UI" pitchFamily="34" charset="0"/>
                <a:cs typeface="Segoe UI" pitchFamily="34" charset="0"/>
              </a:rPr>
              <a:t>Questions?</a:t>
            </a:r>
            <a:endParaRPr lang="en-US" sz="6600" b="1" dirty="0">
              <a:solidFill>
                <a:srgbClr val="00206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46829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365125" y="5715000"/>
            <a:ext cx="8397240" cy="669414"/>
          </a:xfrm>
          <a:prstGeom prst="rect">
            <a:avLst/>
          </a:prstGeom>
          <a:noFill/>
          <a:ln w="25400" algn="ctr">
            <a:noFill/>
            <a:miter lim="800000"/>
            <a:headEnd/>
            <a:tailEnd/>
          </a:ln>
        </p:spPr>
        <p:txBody>
          <a:bodyPr wrap="square" lIns="0" tIns="0" rIns="0" bIns="0" anchor="b">
            <a:spAutoFit/>
          </a:bodyPr>
          <a:lstStyle/>
          <a:p>
            <a:pPr>
              <a:lnSpc>
                <a:spcPts val="900"/>
              </a:lnSpc>
              <a:spcBef>
                <a:spcPct val="100000"/>
              </a:spcBef>
            </a:pPr>
            <a:r>
              <a:rPr lang="en-US" sz="700" b="0" dirty="0">
                <a:solidFill>
                  <a:schemeClr val="tx2"/>
                </a:solidFill>
                <a:cs typeface="Arial" panose="020B0604020202020204" pitchFamily="34" charset="0"/>
              </a:rPr>
              <a:t>As used in this document, “Deloitte” means </a:t>
            </a:r>
            <a:r>
              <a:rPr lang="en-US" sz="700" dirty="0" smtClean="0">
                <a:solidFill>
                  <a:schemeClr val="tx2"/>
                </a:solidFill>
                <a:cs typeface="Arial" panose="020B0604020202020204" pitchFamily="34" charset="0"/>
              </a:rPr>
              <a:t>Deloitte </a:t>
            </a:r>
            <a:r>
              <a:rPr lang="en-US" sz="700" dirty="0">
                <a:solidFill>
                  <a:schemeClr val="tx2"/>
                </a:solidFill>
                <a:cs typeface="Arial" panose="020B0604020202020204" pitchFamily="34" charset="0"/>
              </a:rPr>
              <a:t>&amp; Touche </a:t>
            </a:r>
            <a:r>
              <a:rPr lang="en-US" sz="700" dirty="0" smtClean="0">
                <a:solidFill>
                  <a:schemeClr val="tx2"/>
                </a:solidFill>
                <a:cs typeface="Arial" panose="020B0604020202020204" pitchFamily="34" charset="0"/>
              </a:rPr>
              <a:t>LLP</a:t>
            </a:r>
            <a:r>
              <a:rPr lang="en-US" sz="700" b="0" dirty="0" smtClean="0">
                <a:solidFill>
                  <a:schemeClr val="tx2"/>
                </a:solidFill>
                <a:cs typeface="Arial" panose="020B0604020202020204" pitchFamily="34" charset="0"/>
              </a:rPr>
              <a:t>, </a:t>
            </a:r>
            <a:r>
              <a:rPr lang="en-US" sz="700" b="0" dirty="0">
                <a:solidFill>
                  <a:schemeClr val="tx2"/>
                </a:solidFill>
                <a:cs typeface="Arial" panose="020B0604020202020204" pitchFamily="34" charset="0"/>
              </a:rPr>
              <a:t>a subsidiary of Deloitte LLP. Please see </a:t>
            </a:r>
            <a:r>
              <a:rPr lang="en-US" sz="700" b="0" dirty="0">
                <a:solidFill>
                  <a:schemeClr val="tx2"/>
                </a:solidFill>
                <a:cs typeface="Arial" panose="020B0604020202020204" pitchFamily="34" charset="0"/>
                <a:hlinkClick r:id="rId2"/>
              </a:rPr>
              <a:t>www.deloitte.com/us/about</a:t>
            </a:r>
            <a:r>
              <a:rPr lang="en-US" sz="700" b="0" dirty="0">
                <a:solidFill>
                  <a:schemeClr val="tx2"/>
                </a:solidFill>
                <a:cs typeface="Arial" panose="020B0604020202020204" pitchFamily="34" charset="0"/>
              </a:rPr>
              <a:t> for a detailed description of the legal structure of Deloitte LLP and its subsidiaries.</a:t>
            </a:r>
            <a:r>
              <a:rPr lang="en-US" sz="700" b="0" dirty="0">
                <a:solidFill>
                  <a:schemeClr val="tx2"/>
                </a:solidFill>
              </a:rPr>
              <a:t> </a:t>
            </a:r>
            <a:r>
              <a:rPr lang="en-US" sz="700" b="0" dirty="0" smtClean="0">
                <a:solidFill>
                  <a:schemeClr val="tx2"/>
                </a:solidFill>
              </a:rPr>
              <a:t>Certain services may not be available to attest clients under the rules and regulations of public accounting.</a:t>
            </a:r>
          </a:p>
          <a:p>
            <a:pPr>
              <a:lnSpc>
                <a:spcPts val="900"/>
              </a:lnSpc>
              <a:spcBef>
                <a:spcPct val="100000"/>
              </a:spcBef>
            </a:pPr>
            <a:endParaRPr lang="en-US" sz="700" b="0" dirty="0" smtClean="0">
              <a:solidFill>
                <a:schemeClr val="tx2"/>
              </a:solidFill>
            </a:endParaRPr>
          </a:p>
          <a:p>
            <a:r>
              <a:rPr lang="en-US" sz="700" dirty="0">
                <a:solidFill>
                  <a:schemeClr val="tx2"/>
                </a:solidFill>
              </a:rPr>
              <a:t>Copyright © 2014 Deloitte Development LLC. All rights reserved.</a:t>
            </a:r>
          </a:p>
          <a:p>
            <a:r>
              <a:rPr lang="en-US" sz="700" dirty="0">
                <a:solidFill>
                  <a:schemeClr val="tx2"/>
                </a:solidFill>
              </a:rPr>
              <a:t>Member of Deloitte Touche Tohmatsu </a:t>
            </a:r>
            <a:r>
              <a:rPr lang="en-US" sz="700" dirty="0" smtClean="0">
                <a:solidFill>
                  <a:schemeClr val="tx2"/>
                </a:solidFill>
              </a:rPr>
              <a:t>Limited</a:t>
            </a:r>
            <a:endParaRPr lang="en-US" sz="700" b="0" dirty="0">
              <a:solidFill>
                <a:schemeClr val="tx2"/>
              </a:solidFill>
            </a:endParaRPr>
          </a:p>
        </p:txBody>
      </p:sp>
    </p:spTree>
    <p:extLst>
      <p:ext uri="{BB962C8B-B14F-4D97-AF65-F5344CB8AC3E}">
        <p14:creationId xmlns:p14="http://schemas.microsoft.com/office/powerpoint/2010/main" val="28562984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4" name="Title 3"/>
          <p:cNvSpPr>
            <a:spLocks noGrp="1"/>
          </p:cNvSpPr>
          <p:nvPr>
            <p:ph type="title"/>
          </p:nvPr>
        </p:nvSpPr>
        <p:spPr/>
        <p:txBody>
          <a:bodyPr/>
          <a:lstStyle/>
          <a:p>
            <a:r>
              <a:rPr lang="en-US" dirty="0" smtClean="0"/>
              <a:t>One day you’re on top of the world…</a:t>
            </a:r>
            <a:endParaRPr lang="en-US" dirty="0"/>
          </a:p>
        </p:txBody>
      </p:sp>
      <p:pic>
        <p:nvPicPr>
          <p:cNvPr id="8194" name="Picture 2" descr="C:\Users\rosaha\AppData\Local\Microsoft\Windows\Temporary Internet Files\Content.IE5\HYW0IWCH\rec_glb_ho_289_lo.jpg"/>
          <p:cNvPicPr>
            <a:picLocks noChangeAspect="1" noChangeArrowheads="1"/>
          </p:cNvPicPr>
          <p:nvPr/>
        </p:nvPicPr>
        <p:blipFill rotWithShape="1">
          <a:blip r:embed="rId3">
            <a:extLst>
              <a:ext uri="{28A0092B-C50C-407E-A947-70E740481C1C}">
                <a14:useLocalDpi xmlns:a14="http://schemas.microsoft.com/office/drawing/2010/main" val="0"/>
              </a:ext>
            </a:extLst>
          </a:blip>
          <a:srcRect t="3129" b="2971"/>
          <a:stretch/>
        </p:blipFill>
        <p:spPr bwMode="auto">
          <a:xfrm>
            <a:off x="0" y="992039"/>
            <a:ext cx="9144000" cy="536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293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145465"/>
          </a:xfrm>
        </p:spPr>
        <p:txBody>
          <a:bodyPr/>
          <a:lstStyle/>
          <a:p>
            <a:r>
              <a:rPr lang="en-US" dirty="0" smtClean="0"/>
              <a:t>              Paralysis </a:t>
            </a:r>
            <a:r>
              <a:rPr lang="en-US" dirty="0" smtClean="0">
                <a:solidFill>
                  <a:schemeClr val="accent1"/>
                </a:solidFill>
              </a:rPr>
              <a:t>|</a:t>
            </a:r>
            <a:r>
              <a:rPr lang="en-US" dirty="0" smtClean="0"/>
              <a:t> Denial</a:t>
            </a:r>
            <a:endParaRPr lang="en-US" dirty="0"/>
          </a:p>
        </p:txBody>
      </p:sp>
    </p:spTree>
    <p:extLst>
      <p:ext uri="{BB962C8B-B14F-4D97-AF65-F5344CB8AC3E}">
        <p14:creationId xmlns:p14="http://schemas.microsoft.com/office/powerpoint/2010/main" val="117781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xplorepahistory.com/kora/files/1/2/1-2-876-25-ExplorePAHistory-a0h4o3-a_349.jpg"/>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2277" b="22277"/>
          <a:stretch>
            <a:fillRect/>
          </a:stretch>
        </p:blipFill>
        <p:spPr bwMode="auto">
          <a:xfrm>
            <a:off x="2590801" y="-9957"/>
            <a:ext cx="730517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gray">
          <a:xfrm>
            <a:off x="-222912" y="9957"/>
            <a:ext cx="2819400" cy="6848043"/>
          </a:xfrm>
          <a:prstGeom prst="rect">
            <a:avLst/>
          </a:prstGeom>
          <a:solidFill>
            <a:schemeClr val="bg1">
              <a:lumMod val="85000"/>
              <a:alpha val="9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itle 4"/>
          <p:cNvSpPr>
            <a:spLocks noGrp="1"/>
          </p:cNvSpPr>
          <p:nvPr>
            <p:ph type="title"/>
          </p:nvPr>
        </p:nvSpPr>
        <p:spPr>
          <a:xfrm>
            <a:off x="772510" y="1549400"/>
            <a:ext cx="4030579" cy="1143000"/>
          </a:xfrm>
        </p:spPr>
        <p:txBody>
          <a:bodyPr>
            <a:normAutofit fontScale="90000"/>
          </a:bodyPr>
          <a:lstStyle/>
          <a:p>
            <a:pPr marL="159131" indent="-159131"/>
            <a:r>
              <a:rPr lang="en-US" dirty="0" smtClean="0"/>
              <a:t>“They Couldn’t Hit an Elephant at that Distance.”</a:t>
            </a:r>
            <a:endParaRPr lang="en-US" dirty="0"/>
          </a:p>
        </p:txBody>
      </p:sp>
      <p:sp>
        <p:nvSpPr>
          <p:cNvPr id="2" name="Content Placeholder 1"/>
          <p:cNvSpPr>
            <a:spLocks noGrp="1"/>
          </p:cNvSpPr>
          <p:nvPr>
            <p:ph sz="half" idx="1"/>
          </p:nvPr>
        </p:nvSpPr>
        <p:spPr>
          <a:xfrm>
            <a:off x="914400" y="2900893"/>
            <a:ext cx="3501190" cy="2971855"/>
          </a:xfrm>
        </p:spPr>
        <p:txBody>
          <a:bodyPr>
            <a:normAutofit/>
          </a:bodyPr>
          <a:lstStyle/>
          <a:p>
            <a:endParaRPr lang="en-US" dirty="0" smtClean="0"/>
          </a:p>
          <a:p>
            <a:endParaRPr lang="en-US" dirty="0"/>
          </a:p>
          <a:p>
            <a:endParaRPr lang="en-US" dirty="0" smtClean="0"/>
          </a:p>
          <a:p>
            <a:r>
              <a:rPr lang="en-US" dirty="0" smtClean="0"/>
              <a:t>John Sedgwick</a:t>
            </a:r>
            <a:br>
              <a:rPr lang="en-US" dirty="0" smtClean="0"/>
            </a:br>
            <a:r>
              <a:rPr lang="en-US" dirty="0" smtClean="0"/>
              <a:t>May 9, 1864</a:t>
            </a:r>
          </a:p>
        </p:txBody>
      </p:sp>
    </p:spTree>
    <p:extLst>
      <p:ext uri="{BB962C8B-B14F-4D97-AF65-F5344CB8AC3E}">
        <p14:creationId xmlns:p14="http://schemas.microsoft.com/office/powerpoint/2010/main" val="242986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cap="none" dirty="0" smtClean="0"/>
              <a:t>“This ‘telephone’ has </a:t>
            </a:r>
            <a:r>
              <a:rPr lang="en-US" cap="none" dirty="0" smtClean="0">
                <a:solidFill>
                  <a:srgbClr val="00B0F0"/>
                </a:solidFill>
              </a:rPr>
              <a:t>too many shortcomings to be taken seriously </a:t>
            </a:r>
            <a:r>
              <a:rPr lang="en-US" cap="none" dirty="0" smtClean="0"/>
              <a:t>as a means of communication.”</a:t>
            </a:r>
          </a:p>
          <a:p>
            <a:pPr lvl="1"/>
            <a:r>
              <a:rPr lang="en-US" dirty="0" smtClean="0"/>
              <a:t>William Orton</a:t>
            </a:r>
            <a:br>
              <a:rPr lang="en-US" dirty="0" smtClean="0"/>
            </a:br>
            <a:r>
              <a:rPr lang="en-US" dirty="0" smtClean="0"/>
              <a:t>President</a:t>
            </a:r>
            <a:br>
              <a:rPr lang="en-US" dirty="0" smtClean="0"/>
            </a:br>
            <a:r>
              <a:rPr lang="en-US" dirty="0" smtClean="0"/>
              <a:t>Western Union</a:t>
            </a:r>
            <a:br>
              <a:rPr lang="en-US" dirty="0" smtClean="0"/>
            </a:br>
            <a:r>
              <a:rPr lang="en-US" dirty="0" smtClean="0"/>
              <a:t>1876</a:t>
            </a:r>
            <a:br>
              <a:rPr lang="en-US" dirty="0" smtClean="0"/>
            </a:br>
            <a:endParaRPr lang="en-US" dirty="0" smtClean="0"/>
          </a:p>
        </p:txBody>
      </p:sp>
    </p:spTree>
    <p:extLst>
      <p:ext uri="{BB962C8B-B14F-4D97-AF65-F5344CB8AC3E}">
        <p14:creationId xmlns:p14="http://schemas.microsoft.com/office/powerpoint/2010/main" val="36700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838199"/>
            <a:ext cx="9144000" cy="6479441"/>
            <a:chOff x="0" y="914400"/>
            <a:chExt cx="9144000" cy="6231410"/>
          </a:xfrm>
        </p:grpSpPr>
        <p:sp>
          <p:nvSpPr>
            <p:cNvPr id="10" name="Rectangle 9"/>
            <p:cNvSpPr>
              <a:spLocks noChangeArrowheads="1"/>
            </p:cNvSpPr>
            <p:nvPr/>
          </p:nvSpPr>
          <p:spPr bwMode="auto">
            <a:xfrm>
              <a:off x="0" y="914400"/>
              <a:ext cx="9144000" cy="5943600"/>
            </a:xfrm>
            <a:prstGeom prst="rect">
              <a:avLst/>
            </a:prstGeom>
            <a:solidFill>
              <a:srgbClr val="00B0F0"/>
            </a:solidFill>
            <a:ln w="9525" algn="ctr">
              <a:noFill/>
              <a:miter lim="800000"/>
              <a:headEnd/>
              <a:tailEnd/>
            </a:ln>
            <a:effectLst/>
          </p:spPr>
          <p:txBody>
            <a:bodyPr lIns="45720" rIns="45720" anchor="ctr"/>
            <a:lstStyle/>
            <a:p>
              <a:pPr algn="dist">
                <a:spcBef>
                  <a:spcPct val="0"/>
                </a:spcBef>
              </a:pPr>
              <a:endParaRPr lang="en-US" sz="1300" dirty="0">
                <a:solidFill>
                  <a:schemeClr val="bg1"/>
                </a:solidFill>
                <a:ea typeface="Arial Unicode MS" pitchFamily="34" charset="-128"/>
                <a:cs typeface="Arial" pitchFamily="34" charset="0"/>
              </a:endParaRPr>
            </a:p>
          </p:txBody>
        </p:sp>
        <p:sp>
          <p:nvSpPr>
            <p:cNvPr id="11" name="Rectangle 10"/>
            <p:cNvSpPr/>
            <p:nvPr/>
          </p:nvSpPr>
          <p:spPr>
            <a:xfrm>
              <a:off x="0" y="1004770"/>
              <a:ext cx="9143999" cy="6141040"/>
            </a:xfrm>
            <a:prstGeom prst="rect">
              <a:avLst/>
            </a:prstGeom>
            <a:solidFill>
              <a:schemeClr val="bg1"/>
            </a:solidFill>
          </p:spPr>
          <p:txBody>
            <a:bodyPr wrap="square">
              <a:spAutoFit/>
            </a:bodyPr>
            <a:lstStyle/>
            <a:p>
              <a:pPr algn="just" fontAlgn="base">
                <a:lnSpc>
                  <a:spcPts val="2800"/>
                </a:lnSpc>
                <a:spcBef>
                  <a:spcPct val="0"/>
                </a:spcBef>
                <a:spcAft>
                  <a:spcPct val="0"/>
                </a:spcAft>
              </a:pPr>
              <a:r>
                <a:rPr lang="en-US" sz="1600" dirty="0">
                  <a:solidFill>
                    <a:schemeClr val="tx2">
                      <a:lumMod val="60000"/>
                      <a:lumOff val="40000"/>
                    </a:schemeClr>
                  </a:solidFill>
                  <a:latin typeface="+mj-lt"/>
                  <a:cs typeface="Arial" pitchFamily="34" charset="0"/>
                </a:rPr>
                <a:t>Anchoring / Anthropic bias / Attributional bias / </a:t>
              </a:r>
              <a:r>
                <a:rPr lang="en-US" sz="2000" dirty="0">
                  <a:solidFill>
                    <a:srgbClr val="00B0F0"/>
                  </a:solidFill>
                  <a:latin typeface="+mj-lt"/>
                  <a:cs typeface="Arial" pitchFamily="34" charset="0"/>
                </a:rPr>
                <a:t>Availability bias </a:t>
              </a:r>
              <a:r>
                <a:rPr lang="en-US" sz="1600" dirty="0">
                  <a:solidFill>
                    <a:schemeClr val="tx2">
                      <a:lumMod val="60000"/>
                      <a:lumOff val="40000"/>
                    </a:schemeClr>
                  </a:solidFill>
                  <a:latin typeface="+mj-lt"/>
                  <a:cs typeface="Arial" pitchFamily="34" charset="0"/>
                </a:rPr>
                <a:t>/ Barnum effect / Base rate neglect / Behavioral confirmation / Belief perseverance / Bias blind spot / Clustering illusion / </a:t>
              </a:r>
              <a:r>
                <a:rPr lang="en-US" sz="2000" dirty="0">
                  <a:solidFill>
                    <a:srgbClr val="00B0F0"/>
                  </a:solidFill>
                  <a:latin typeface="+mj-lt"/>
                  <a:cs typeface="Arial" pitchFamily="34" charset="0"/>
                </a:rPr>
                <a:t>Confirmation bias </a:t>
              </a:r>
              <a:r>
                <a:rPr lang="en-US" sz="1600" dirty="0">
                  <a:solidFill>
                    <a:schemeClr val="tx2">
                      <a:lumMod val="60000"/>
                      <a:lumOff val="40000"/>
                    </a:schemeClr>
                  </a:solidFill>
                  <a:latin typeface="+mj-lt"/>
                  <a:cs typeface="Arial" pitchFamily="34" charset="0"/>
                </a:rPr>
                <a:t>/ Conjunction fallacy / Contrast effect /  Cultural bias/ Dilution effect / Disconfirmation bias / Egocentric bias / Endowment effect / Expectancy effect / Experimenter’s regress / False consensus effect / Framing effect  / Fundamental attribution error / Gambler’s fallacy / Group-serving bias / Group attribution error / Halo effect / </a:t>
              </a:r>
              <a:r>
                <a:rPr lang="en-US" sz="2000" dirty="0">
                  <a:solidFill>
                    <a:srgbClr val="00B0F0"/>
                  </a:solidFill>
                  <a:latin typeface="+mj-lt"/>
                  <a:cs typeface="Arial" pitchFamily="34" charset="0"/>
                </a:rPr>
                <a:t>Hindsight bias </a:t>
              </a:r>
              <a:r>
                <a:rPr lang="en-US" sz="1600" dirty="0">
                  <a:solidFill>
                    <a:schemeClr val="tx2">
                      <a:lumMod val="60000"/>
                      <a:lumOff val="40000"/>
                    </a:schemeClr>
                  </a:solidFill>
                  <a:latin typeface="+mj-lt"/>
                  <a:cs typeface="Arial" pitchFamily="34" charset="0"/>
                </a:rPr>
                <a:t>/ Hostile media effect / Hyperbolic discounting / Illusion of control / Illusion of validity / Illusory correlation / Impact bias / Infrastructure bias / In-group bias / Just-world phenomenon / Kuleshove effect / Lake Wobegon effect / Logical fallacy / Loss aversion / Media bias / Memory bias / Mere exposure effect / Misinformation effect / Negativity effect / Negative perception of the color black / Notational bias / Out-group homogeneity bias / </a:t>
              </a:r>
              <a:r>
                <a:rPr lang="en-US" sz="2000" dirty="0">
                  <a:solidFill>
                    <a:srgbClr val="00B0F0"/>
                  </a:solidFill>
                  <a:latin typeface="+mj-lt"/>
                  <a:cs typeface="Arial" pitchFamily="34" charset="0"/>
                </a:rPr>
                <a:t>Overconfidence bias </a:t>
              </a:r>
              <a:r>
                <a:rPr lang="en-US" sz="1600" dirty="0">
                  <a:solidFill>
                    <a:schemeClr val="tx2">
                      <a:lumMod val="60000"/>
                      <a:lumOff val="40000"/>
                    </a:schemeClr>
                  </a:solidFill>
                  <a:latin typeface="+mj-lt"/>
                  <a:cs typeface="Arial" pitchFamily="34" charset="0"/>
                </a:rPr>
                <a:t>/ Pathetic fallacy / Peak-end rule / Physical attractiveness stereotype / Planning fallacy / Picture superiority effect / Positivity effect / Preference reversal / Primacy effect / Priming  / </a:t>
              </a:r>
              <a:r>
                <a:rPr lang="en-US" sz="2000" dirty="0">
                  <a:solidFill>
                    <a:srgbClr val="00B0F0"/>
                  </a:solidFill>
                  <a:latin typeface="+mj-lt"/>
                  <a:cs typeface="Arial" pitchFamily="34" charset="0"/>
                </a:rPr>
                <a:t>Projection bias</a:t>
              </a:r>
              <a:r>
                <a:rPr lang="en-US" sz="2000" dirty="0">
                  <a:solidFill>
                    <a:schemeClr val="accent1"/>
                  </a:solidFill>
                  <a:latin typeface="+mj-lt"/>
                  <a:cs typeface="Arial" pitchFamily="34" charset="0"/>
                </a:rPr>
                <a:t> </a:t>
              </a:r>
              <a:r>
                <a:rPr lang="en-US" sz="1600" dirty="0">
                  <a:solidFill>
                    <a:schemeClr val="tx2">
                      <a:lumMod val="60000"/>
                      <a:lumOff val="40000"/>
                    </a:schemeClr>
                  </a:solidFill>
                  <a:latin typeface="+mj-lt"/>
                  <a:cs typeface="Arial" pitchFamily="34" charset="0"/>
                </a:rPr>
                <a:t>/ Pseudocertainty effect / Pseudo-opinion / Publication bias Recency effect / Regression fallacy / Reporting bias / Risk-aversion / Rosy retrospection Sample bias / Selection bias / </a:t>
              </a:r>
              <a:r>
                <a:rPr lang="en-US" sz="2000" dirty="0">
                  <a:solidFill>
                    <a:srgbClr val="00B0F0"/>
                  </a:solidFill>
                  <a:latin typeface="+mj-lt"/>
                  <a:cs typeface="Arial" pitchFamily="34" charset="0"/>
                </a:rPr>
                <a:t>Selective perception  </a:t>
              </a:r>
              <a:r>
                <a:rPr lang="en-US" sz="1600" dirty="0">
                  <a:solidFill>
                    <a:schemeClr val="tx2">
                      <a:lumMod val="60000"/>
                      <a:lumOff val="40000"/>
                    </a:schemeClr>
                  </a:solidFill>
                  <a:latin typeface="+mj-lt"/>
                  <a:cs typeface="Arial" pitchFamily="34" charset="0"/>
                </a:rPr>
                <a:t>/ Self-deception  / Self-serving bias / Spacing effect / Statistical bias / Status quo bias / Sunk cost effects / Tunnel vision / Trait ascription bias / Valence effect / Von Restorff effect / Wishful thinking / Worse-than-average effect / Zeigarnik </a:t>
              </a:r>
              <a:r>
                <a:rPr lang="en-US" sz="1600" dirty="0" smtClean="0">
                  <a:solidFill>
                    <a:schemeClr val="tx2">
                      <a:lumMod val="60000"/>
                      <a:lumOff val="40000"/>
                    </a:schemeClr>
                  </a:solidFill>
                  <a:latin typeface="+mj-lt"/>
                  <a:cs typeface="Arial" pitchFamily="34" charset="0"/>
                </a:rPr>
                <a:t>effect</a:t>
              </a:r>
              <a:endParaRPr lang="en-US" sz="1600" dirty="0">
                <a:solidFill>
                  <a:schemeClr val="tx2">
                    <a:lumMod val="60000"/>
                    <a:lumOff val="40000"/>
                  </a:schemeClr>
                </a:solidFill>
                <a:latin typeface="+mj-lt"/>
                <a:cs typeface="Arial" pitchFamily="34" charset="0"/>
              </a:endParaRPr>
            </a:p>
          </p:txBody>
        </p:sp>
      </p:grpSp>
      <p:sp>
        <p:nvSpPr>
          <p:cNvPr id="4" name="Title 3"/>
          <p:cNvSpPr>
            <a:spLocks noGrp="1"/>
          </p:cNvSpPr>
          <p:nvPr>
            <p:ph type="ctrTitle"/>
          </p:nvPr>
        </p:nvSpPr>
        <p:spPr>
          <a:xfrm>
            <a:off x="76200" y="89947"/>
            <a:ext cx="8991600" cy="533400"/>
          </a:xfrm>
        </p:spPr>
        <p:txBody>
          <a:bodyPr/>
          <a:lstStyle/>
          <a:p>
            <a:r>
              <a:rPr lang="en-US" sz="3600" dirty="0" smtClean="0">
                <a:solidFill>
                  <a:schemeClr val="accent3"/>
                </a:solidFill>
              </a:rPr>
              <a:t>Born that Way</a:t>
            </a:r>
            <a:endParaRPr lang="en-US" sz="3600" dirty="0">
              <a:solidFill>
                <a:schemeClr val="accent3"/>
              </a:solidFill>
            </a:endParaRPr>
          </a:p>
        </p:txBody>
      </p:sp>
    </p:spTree>
    <p:extLst>
      <p:ext uri="{BB962C8B-B14F-4D97-AF65-F5344CB8AC3E}">
        <p14:creationId xmlns:p14="http://schemas.microsoft.com/office/powerpoint/2010/main" val="8314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VUCA </a:t>
            </a:r>
            <a:r>
              <a:rPr lang="en-US" dirty="0"/>
              <a:t>W</a:t>
            </a:r>
            <a:r>
              <a:rPr lang="en-US" dirty="0" smtClean="0"/>
              <a:t>orld</a:t>
            </a:r>
            <a:endParaRPr lang="en-US" dirty="0"/>
          </a:p>
        </p:txBody>
      </p:sp>
      <p:pic>
        <p:nvPicPr>
          <p:cNvPr id="5" name="Picture 6" descr="http://media.theweek.com/img/generic/0905BOP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59"/>
          <a:stretch/>
        </p:blipFill>
        <p:spPr bwMode="auto">
          <a:xfrm>
            <a:off x="0" y="990601"/>
            <a:ext cx="9144000" cy="53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192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09529" cy="6858000"/>
          </a:xfrm>
          <a:prstGeom prst="rect">
            <a:avLst/>
          </a:prstGeom>
        </p:spPr>
      </p:pic>
      <p:sp>
        <p:nvSpPr>
          <p:cNvPr id="5" name="TextBox 4"/>
          <p:cNvSpPr txBox="1"/>
          <p:nvPr/>
        </p:nvSpPr>
        <p:spPr>
          <a:xfrm>
            <a:off x="5278024" y="2923933"/>
            <a:ext cx="3865976" cy="492443"/>
          </a:xfrm>
          <a:prstGeom prst="rect">
            <a:avLst/>
          </a:prstGeom>
          <a:noFill/>
        </p:spPr>
        <p:txBody>
          <a:bodyPr wrap="square" lIns="0" tIns="0" rIns="0" bIns="0" rtlCol="0">
            <a:spAutoFit/>
          </a:bodyPr>
          <a:lstStyle/>
          <a:p>
            <a:pPr>
              <a:spcBef>
                <a:spcPts val="600"/>
              </a:spcBef>
              <a:buSzPct val="100000"/>
            </a:pPr>
            <a:r>
              <a:rPr lang="en-US" sz="3200" dirty="0">
                <a:solidFill>
                  <a:schemeClr val="accent3"/>
                </a:solidFill>
                <a:latin typeface="+mj-lt"/>
              </a:rPr>
              <a:t>Risk Is Not a Game</a:t>
            </a:r>
          </a:p>
        </p:txBody>
      </p:sp>
    </p:spTree>
    <p:extLst>
      <p:ext uri="{BB962C8B-B14F-4D97-AF65-F5344CB8AC3E}">
        <p14:creationId xmlns:p14="http://schemas.microsoft.com/office/powerpoint/2010/main" val="31601953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626" y="609600"/>
            <a:ext cx="5301574" cy="2057400"/>
          </a:xfrm>
        </p:spPr>
        <p:txBody>
          <a:bodyPr/>
          <a:lstStyle/>
          <a:p>
            <a:r>
              <a:rPr lang="en-US" sz="3200" dirty="0" smtClean="0"/>
              <a:t>Strategic risks </a:t>
            </a:r>
            <a:r>
              <a:rPr lang="en-US" sz="3200" dirty="0" smtClean="0">
                <a:solidFill>
                  <a:schemeClr val="tx1"/>
                </a:solidFill>
              </a:rPr>
              <a:t>are that ones that threaten </a:t>
            </a:r>
            <a:r>
              <a:rPr lang="en-US" sz="3200" dirty="0">
                <a:solidFill>
                  <a:schemeClr val="tx1"/>
                </a:solidFill>
              </a:rPr>
              <a:t>to </a:t>
            </a:r>
            <a:r>
              <a:rPr lang="en-US" sz="3200" dirty="0"/>
              <a:t>disrupt </a:t>
            </a:r>
            <a:r>
              <a:rPr lang="en-US" sz="3200" dirty="0" smtClean="0">
                <a:solidFill>
                  <a:schemeClr val="tx1"/>
                </a:solidFill>
              </a:rPr>
              <a:t>the</a:t>
            </a:r>
            <a:r>
              <a:rPr lang="en-US" sz="3200" dirty="0" smtClean="0"/>
              <a:t> </a:t>
            </a:r>
            <a:r>
              <a:rPr lang="en-US" sz="3200" dirty="0" smtClean="0">
                <a:solidFill>
                  <a:schemeClr val="tx1"/>
                </a:solidFill>
              </a:rPr>
              <a:t>assumptions </a:t>
            </a:r>
            <a:r>
              <a:rPr lang="en-US" sz="3200" dirty="0">
                <a:solidFill>
                  <a:schemeClr val="tx1"/>
                </a:solidFill>
              </a:rPr>
              <a:t>at </a:t>
            </a:r>
            <a:r>
              <a:rPr lang="en-US" sz="3200" dirty="0"/>
              <a:t>the core of the </a:t>
            </a:r>
            <a:r>
              <a:rPr lang="en-US" sz="3200" dirty="0">
                <a:solidFill>
                  <a:schemeClr val="tx1"/>
                </a:solidFill>
              </a:rPr>
              <a:t>organization’s</a:t>
            </a:r>
            <a:r>
              <a:rPr lang="en-US" sz="3200" dirty="0"/>
              <a:t> strategy</a:t>
            </a:r>
            <a:br>
              <a:rPr lang="en-US" sz="3200" dirty="0"/>
            </a:br>
            <a:endParaRPr lang="en-US" sz="3200" dirty="0"/>
          </a:p>
        </p:txBody>
      </p:sp>
      <p:sp>
        <p:nvSpPr>
          <p:cNvPr id="2" name="TextBox 1"/>
          <p:cNvSpPr txBox="1"/>
          <p:nvPr/>
        </p:nvSpPr>
        <p:spPr>
          <a:xfrm>
            <a:off x="3733800" y="4267200"/>
            <a:ext cx="5105400" cy="1969770"/>
          </a:xfrm>
          <a:prstGeom prst="rect">
            <a:avLst/>
          </a:prstGeom>
          <a:noFill/>
        </p:spPr>
        <p:txBody>
          <a:bodyPr wrap="square" lIns="0" tIns="0" rIns="0" bIns="0" rtlCol="0">
            <a:spAutoFit/>
          </a:bodyPr>
          <a:lstStyle/>
          <a:p>
            <a:pPr>
              <a:spcBef>
                <a:spcPct val="0"/>
              </a:spcBef>
              <a:buSzPct val="100000"/>
            </a:pPr>
            <a:r>
              <a:rPr lang="en-US" sz="3200" dirty="0">
                <a:solidFill>
                  <a:schemeClr val="accent3"/>
                </a:solidFill>
                <a:latin typeface="+mj-lt"/>
                <a:ea typeface="+mj-ea"/>
                <a:cs typeface="+mj-cs"/>
              </a:rPr>
              <a:t>Spotted early </a:t>
            </a:r>
            <a:r>
              <a:rPr lang="en-US" sz="3200" dirty="0">
                <a:latin typeface="+mj-lt"/>
                <a:ea typeface="+mj-ea"/>
                <a:cs typeface="+mj-cs"/>
              </a:rPr>
              <a:t>and</a:t>
            </a:r>
            <a:r>
              <a:rPr lang="en-US" sz="3200" dirty="0">
                <a:solidFill>
                  <a:schemeClr val="accent3"/>
                </a:solidFill>
                <a:latin typeface="+mj-lt"/>
                <a:ea typeface="+mj-ea"/>
                <a:cs typeface="+mj-cs"/>
              </a:rPr>
              <a:t> handled well, </a:t>
            </a:r>
            <a:r>
              <a:rPr lang="en-US" sz="3200" dirty="0">
                <a:latin typeface="+mj-lt"/>
                <a:ea typeface="+mj-ea"/>
                <a:cs typeface="+mj-cs"/>
              </a:rPr>
              <a:t>they</a:t>
            </a:r>
            <a:r>
              <a:rPr lang="en-US" sz="3200" dirty="0">
                <a:solidFill>
                  <a:schemeClr val="accent3"/>
                </a:solidFill>
                <a:latin typeface="+mj-lt"/>
                <a:ea typeface="+mj-ea"/>
                <a:cs typeface="+mj-cs"/>
              </a:rPr>
              <a:t> </a:t>
            </a:r>
            <a:r>
              <a:rPr lang="en-US" sz="3200" dirty="0">
                <a:latin typeface="+mj-lt"/>
                <a:ea typeface="+mj-ea"/>
                <a:cs typeface="+mj-cs"/>
              </a:rPr>
              <a:t>can be the </a:t>
            </a:r>
            <a:r>
              <a:rPr lang="en-US" sz="3200" dirty="0">
                <a:solidFill>
                  <a:schemeClr val="accent3"/>
                </a:solidFill>
                <a:latin typeface="+mj-lt"/>
                <a:ea typeface="+mj-ea"/>
                <a:cs typeface="+mj-cs"/>
              </a:rPr>
              <a:t>basis for game-changing </a:t>
            </a:r>
            <a:r>
              <a:rPr lang="en-US" sz="3200" dirty="0" smtClean="0">
                <a:solidFill>
                  <a:schemeClr val="accent3"/>
                </a:solidFill>
                <a:latin typeface="+mj-lt"/>
                <a:ea typeface="+mj-ea"/>
                <a:cs typeface="+mj-cs"/>
              </a:rPr>
              <a:t>moves </a:t>
            </a:r>
            <a:r>
              <a:rPr lang="en-US" sz="3200" dirty="0">
                <a:latin typeface="+mj-lt"/>
                <a:ea typeface="+mj-ea"/>
                <a:cs typeface="+mj-cs"/>
              </a:rPr>
              <a:t>that </a:t>
            </a:r>
            <a:r>
              <a:rPr lang="en-US" sz="3200" dirty="0">
                <a:solidFill>
                  <a:schemeClr val="accent3"/>
                </a:solidFill>
                <a:latin typeface="+mj-lt"/>
                <a:ea typeface="+mj-ea"/>
                <a:cs typeface="+mj-cs"/>
              </a:rPr>
              <a:t>reorder the expected</a:t>
            </a:r>
          </a:p>
        </p:txBody>
      </p:sp>
      <p:sp>
        <p:nvSpPr>
          <p:cNvPr id="5" name="TextBox 4"/>
          <p:cNvSpPr txBox="1"/>
          <p:nvPr/>
        </p:nvSpPr>
        <p:spPr>
          <a:xfrm>
            <a:off x="365760" y="6589283"/>
            <a:ext cx="4117340" cy="123111"/>
          </a:xfrm>
          <a:prstGeom prst="rect">
            <a:avLst/>
          </a:prstGeom>
          <a:noFill/>
        </p:spPr>
        <p:txBody>
          <a:bodyPr wrap="square" lIns="0" tIns="0" rIns="0" bIns="0" rtlCol="0" anchor="b">
            <a:spAutoFit/>
          </a:bodyPr>
          <a:lstStyle>
            <a:defPPr>
              <a:defRPr lang="en-US"/>
            </a:defPPr>
            <a:lvl1pPr>
              <a:defRPr sz="800">
                <a:solidFill>
                  <a:schemeClr val="bg2"/>
                </a:solidFill>
              </a:defRPr>
            </a:lvl1pPr>
          </a:lstStyle>
          <a:p>
            <a:pPr lvl="0" algn="l"/>
            <a:r>
              <a:rPr lang="en-US" dirty="0" smtClean="0"/>
              <a:t>Strategic Risk Management | </a:t>
            </a:r>
            <a:r>
              <a:rPr lang="en-US" sz="800" dirty="0" smtClean="0"/>
              <a:t>The Power of Disruption</a:t>
            </a:r>
            <a:endParaRPr lang="en-US" dirty="0" smtClean="0">
              <a:solidFill>
                <a:schemeClr val="bg2"/>
              </a:solidFill>
            </a:endParaRPr>
          </a:p>
        </p:txBody>
      </p:sp>
    </p:spTree>
    <p:extLst>
      <p:ext uri="{BB962C8B-B14F-4D97-AF65-F5344CB8AC3E}">
        <p14:creationId xmlns:p14="http://schemas.microsoft.com/office/powerpoint/2010/main" val="208330556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rategic Risk Solutions Template DOC1172664">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Strategic Risk Solutions Template.potx" id="{CA96B67E-A53D-44B7-9C17-F995910FCF40}" vid="{1F397F3A-6632-43B8-8647-E120485A730D}"/>
    </a:ext>
  </a:extLst>
</a:theme>
</file>

<file path=ppt/theme/theme2.xml><?xml version="1.0" encoding="utf-8"?>
<a:theme xmlns:a="http://schemas.openxmlformats.org/drawingml/2006/main" name="Strategic Risk Solution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Strategic Risk Solutions Template.potx" id="{CA96B67E-A53D-44B7-9C17-F995910FCF40}" vid="{1F397F3A-6632-43B8-8647-E120485A730D}"/>
    </a:ext>
  </a:extLst>
</a:theme>
</file>

<file path=ppt/theme/theme3.xml><?xml version="1.0" encoding="utf-8"?>
<a:theme xmlns:a="http://schemas.openxmlformats.org/drawingml/2006/main" name="1_Strategic Risk Solution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Strategic Risk Solutions Template.potx" id="{CA96B67E-A53D-44B7-9C17-F995910FCF40}" vid="{1F397F3A-6632-43B8-8647-E120485A730D}"/>
    </a:ext>
  </a:extLst>
</a:theme>
</file>

<file path=ppt/theme/theme4.xml><?xml version="1.0" encoding="utf-8"?>
<a:theme xmlns:a="http://schemas.openxmlformats.org/drawingml/2006/main" name="2_Strategic Risk Solutions_Onscreen">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Strategic Risk Solutions Template.potx" id="{CA96B67E-A53D-44B7-9C17-F995910FCF40}" vid="{1F397F3A-6632-43B8-8647-E120485A73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Urls xmlns="http://schemas.microsoft.com/sharepoint/v3/contenttype/forms/url">
  <Edit>_layouts/Deloitte.DCS.Application/WorkRequestDocs/WorkRequestDocsEditForm.aspx</Edit>
</FormUrls>
</file>

<file path=customXml/item2.xml><?xml version="1.0" encoding="utf-8"?>
<p:properties xmlns:p="http://schemas.microsoft.com/office/2006/metadata/properties" xmlns:xsi="http://www.w3.org/2001/XMLSchema-instance" xmlns:pc="http://schemas.microsoft.com/office/infopath/2007/PartnerControls">
  <documentManagement>
    <CreatedDateHST xmlns="f12f2fac-7b28-4eda-8ee2-485282bc6d88" xsi:nil="true"/>
    <CreatedDateMST xmlns="f12f2fac-7b28-4eda-8ee2-485282bc6d88" xsi:nil="true"/>
    <ModifiedDateEST xmlns="f12f2fac-7b28-4eda-8ee2-485282bc6d88" xsi:nil="true"/>
    <CheckoutOfflineDateTime xmlns="12c10688-b209-41fb-b88e-22cfa6c3442e">2014-10-21T16:36:02+00:00</CheckoutOfflineDateTime>
    <ModifiedDatePST xmlns="f12f2fac-7b28-4eda-8ee2-485282bc6d88" xsi:nil="true"/>
    <DCS_x0020_Number xmlns="0e85bac0-2c97-4236-84b6-4828d7544fcd">DCS1069174</DCS_x0020_Number>
    <WRDocsStatus xmlns="b5e5ca0d-667b-4e9e-81db-9730f2f9619f">Project files</WRDocsStatus>
    <CreatedDateIST xmlns="f12f2fac-7b28-4eda-8ee2-485282bc6d88" xsi:nil="true"/>
    <CreatedDateCST xmlns="f12f2fac-7b28-4eda-8ee2-485282bc6d88" xsi:nil="true"/>
    <ModifiedDateCST xmlns="f12f2fac-7b28-4eda-8ee2-485282bc6d88" xsi:nil="true"/>
    <ModifiedDateAST xmlns="f12f2fac-7b28-4eda-8ee2-485282bc6d88" xsi:nil="true"/>
    <Extension xmlns="ce145921-e906-4772-80e8-9010df619342" xsi:nil="true"/>
    <WBS xmlns="b5e5ca0d-667b-4e9e-81db-9730f2f9619f">FPX11459-01-01-1007 </WBS>
    <CheckoutOfflineStatus xmlns="12c10688-b209-41fb-b88e-22cfa6c3442e" xsi:nil="true"/>
    <CreatedDatePST xmlns="f12f2fac-7b28-4eda-8ee2-485282bc6d88" xsi:nil="true"/>
    <ModifiedDateMST xmlns="f12f2fac-7b28-4eda-8ee2-485282bc6d88" xsi:nil="true"/>
    <Client_x0020_Name xmlns="0e85bac0-2c97-4236-84b6-4828d7544fcd" xsi:nil="true"/>
    <Doc_x0020_Number xmlns="0e85bac0-2c97-4236-84b6-4828d7544fcd">DOC1174058</Doc_x0020_Number>
    <CreatedDateEST xmlns="f12f2fac-7b28-4eda-8ee2-485282bc6d88" xsi:nil="true"/>
    <ModifiedDateIST xmlns="f12f2fac-7b28-4eda-8ee2-485282bc6d88" xsi:nil="true"/>
    <IncrementDocVersion xmlns="0e79d255-859a-4d21-9262-7c9f40149998">No</IncrementDocVersion>
    <ModifiedDateHST xmlns="f12f2fac-7b28-4eda-8ee2-485282bc6d88" xsi:nil="true"/>
    <CreatedDateAST xmlns="f12f2fac-7b28-4eda-8ee2-485282bc6d88" xsi:nil="true"/>
    <Document_x0020_Type xmlns="0e85bac0-2c97-4236-84b6-4828d7544fcd">Presentation</Document_x0020_Type>
    <CheckoutOffline xmlns="12c10688-b209-41fb-b88e-22cfa6c3442e">No</CheckoutOffline>
    <DocCreatedAction xmlns="0e79d255-859a-4d21-9262-7c9f401499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kRequestDocs" ma:contentTypeID="0x010100009FC2F68107D84BBE8F8F52FD4C4B7F007B4AB5A6737C554B962785C899DEFDF7" ma:contentTypeVersion="51" ma:contentTypeDescription="" ma:contentTypeScope="" ma:versionID="262586a40a2e2fc7797f35b07210f7cc">
  <xsd:schema xmlns:xsd="http://www.w3.org/2001/XMLSchema" xmlns:xs="http://www.w3.org/2001/XMLSchema" xmlns:p="http://schemas.microsoft.com/office/2006/metadata/properties" xmlns:ns2="0e85bac0-2c97-4236-84b6-4828d7544fcd" xmlns:ns3="b5e5ca0d-667b-4e9e-81db-9730f2f9619f" xmlns:ns4="12c10688-b209-41fb-b88e-22cfa6c3442e" xmlns:ns5="f12f2fac-7b28-4eda-8ee2-485282bc6d88" xmlns:ns6="0e79d255-859a-4d21-9262-7c9f40149998" xmlns:ns7="ce145921-e906-4772-80e8-9010df619342" targetNamespace="http://schemas.microsoft.com/office/2006/metadata/properties" ma:root="true" ma:fieldsID="06f84af024df82a99c530ef0acdbbdf6" ns2:_="" ns3:_="" ns4:_="" ns5:_="" ns6:_="" ns7:_="">
    <xsd:import namespace="0e85bac0-2c97-4236-84b6-4828d7544fcd"/>
    <xsd:import namespace="b5e5ca0d-667b-4e9e-81db-9730f2f9619f"/>
    <xsd:import namespace="12c10688-b209-41fb-b88e-22cfa6c3442e"/>
    <xsd:import namespace="f12f2fac-7b28-4eda-8ee2-485282bc6d88"/>
    <xsd:import namespace="0e79d255-859a-4d21-9262-7c9f40149998"/>
    <xsd:import namespace="ce145921-e906-4772-80e8-9010df619342"/>
    <xsd:element name="properties">
      <xsd:complexType>
        <xsd:sequence>
          <xsd:element name="documentManagement">
            <xsd:complexType>
              <xsd:all>
                <xsd:element ref="ns2:DCS_x0020_Number" minOccurs="0"/>
                <xsd:element ref="ns2:Doc_x0020_Number" minOccurs="0"/>
                <xsd:element ref="ns2:Document_x0020_Type" minOccurs="0"/>
                <xsd:element ref="ns3:WRDocsStatus" minOccurs="0"/>
                <xsd:element ref="ns2:Client_x0020_Name" minOccurs="0"/>
                <xsd:element ref="ns3:WBS" minOccurs="0"/>
                <xsd:element ref="ns4:CheckoutOffline"/>
                <xsd:element ref="ns4:CheckoutOfflineDateTime"/>
                <xsd:element ref="ns4:CheckoutOfflineStatus" minOccurs="0"/>
                <xsd:element ref="ns5:ModifiedDateAST" minOccurs="0"/>
                <xsd:element ref="ns5:ModifiedDateEST" minOccurs="0"/>
                <xsd:element ref="ns5:ModifiedDateHST" minOccurs="0"/>
                <xsd:element ref="ns5:ModifiedDateIST" minOccurs="0"/>
                <xsd:element ref="ns5:ModifiedDateMST" minOccurs="0"/>
                <xsd:element ref="ns5:ModifiedDatePST" minOccurs="0"/>
                <xsd:element ref="ns5:CreatedDateAST" minOccurs="0"/>
                <xsd:element ref="ns5:CreatedDateEST" minOccurs="0"/>
                <xsd:element ref="ns5:CreatedDateHST" minOccurs="0"/>
                <xsd:element ref="ns5:CreatedDateIST" minOccurs="0"/>
                <xsd:element ref="ns5:CreatedDateMST" minOccurs="0"/>
                <xsd:element ref="ns5:CreatedDatePST" minOccurs="0"/>
                <xsd:element ref="ns5:CreatedDateCST" minOccurs="0"/>
                <xsd:element ref="ns5:ModifiedDateCST" minOccurs="0"/>
                <xsd:element ref="ns6:IncrementDocVersion" minOccurs="0"/>
                <xsd:element ref="ns6:DocCreatedAction" minOccurs="0"/>
                <xsd:element ref="ns7: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5bac0-2c97-4236-84b6-4828d7544fcd" elementFormDefault="qualified">
    <xsd:import namespace="http://schemas.microsoft.com/office/2006/documentManagement/types"/>
    <xsd:import namespace="http://schemas.microsoft.com/office/infopath/2007/PartnerControls"/>
    <xsd:element name="DCS_x0020_Number" ma:index="1" nillable="true" ma:displayName="DCS Number" ma:indexed="true" ma:internalName="DCS_x0020_Number">
      <xsd:simpleType>
        <xsd:restriction base="dms:Text">
          <xsd:maxLength value="10"/>
        </xsd:restriction>
      </xsd:simpleType>
    </xsd:element>
    <xsd:element name="Doc_x0020_Number" ma:index="2" nillable="true" ma:displayName="Doc Number" ma:indexed="true" ma:internalName="Doc_x0020_Number">
      <xsd:simpleType>
        <xsd:restriction base="dms:Text">
          <xsd:maxLength value="10"/>
        </xsd:restriction>
      </xsd:simpleType>
    </xsd:element>
    <xsd:element name="Document_x0020_Type" ma:index="4" nillable="true" ma:displayName="Document Type" ma:indexed="true" ma:internalName="Document_x0020_Type">
      <xsd:simpleType>
        <xsd:restriction base="dms:Text">
          <xsd:maxLength value="150"/>
        </xsd:restriction>
      </xsd:simpleType>
    </xsd:element>
    <xsd:element name="Client_x0020_Name" ma:index="6" nillable="true" ma:displayName="Client Name" ma:internalName="Client_x0020_Name">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b5e5ca0d-667b-4e9e-81db-9730f2f9619f" elementFormDefault="qualified">
    <xsd:import namespace="http://schemas.microsoft.com/office/2006/documentManagement/types"/>
    <xsd:import namespace="http://schemas.microsoft.com/office/infopath/2007/PartnerControls"/>
    <xsd:element name="WRDocsStatus" ma:index="5" nillable="true" ma:displayName="Status" ma:indexed="true" ma:internalName="WRDocsStatus">
      <xsd:simpleType>
        <xsd:restriction base="dms:Text">
          <xsd:maxLength value="20"/>
        </xsd:restriction>
      </xsd:simpleType>
    </xsd:element>
    <xsd:element name="WBS" ma:index="7" nillable="true" ma:displayName="WBS" ma:internalName="WBS">
      <xsd:simpleType>
        <xsd:restriction base="dms:Text">
          <xsd:maxLength value="25"/>
        </xsd:restriction>
      </xsd:simpleType>
    </xsd:element>
  </xsd:schema>
  <xsd:schema xmlns:xsd="http://www.w3.org/2001/XMLSchema" xmlns:xs="http://www.w3.org/2001/XMLSchema" xmlns:dms="http://schemas.microsoft.com/office/2006/documentManagement/types" xmlns:pc="http://schemas.microsoft.com/office/infopath/2007/PartnerControls" targetNamespace="12c10688-b209-41fb-b88e-22cfa6c3442e" elementFormDefault="qualified">
    <xsd:import namespace="http://schemas.microsoft.com/office/2006/documentManagement/types"/>
    <xsd:import namespace="http://schemas.microsoft.com/office/infopath/2007/PartnerControls"/>
    <xsd:element name="CheckoutOffline" ma:index="15" ma:displayName="CheckoutOffline" ma:default="No" ma:internalName="CheckoutOffline">
      <xsd:simpleType>
        <xsd:restriction base="dms:Text">
          <xsd:maxLength value="255"/>
        </xsd:restriction>
      </xsd:simpleType>
    </xsd:element>
    <xsd:element name="CheckoutOfflineDateTime" ma:index="16" ma:displayName="CheckoutOfflineDateTime" ma:default="[today]" ma:format="DateTime" ma:internalName="CheckoutOfflineDateTime">
      <xsd:simpleType>
        <xsd:restriction base="dms:DateTime"/>
      </xsd:simpleType>
    </xsd:element>
    <xsd:element name="CheckoutOfflineStatus" ma:index="17" nillable="true" ma:displayName="CheckoutOfflineStatus" ma:internalName="CheckoutOfflineStatu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2f2fac-7b28-4eda-8ee2-485282bc6d88" elementFormDefault="qualified">
    <xsd:import namespace="http://schemas.microsoft.com/office/2006/documentManagement/types"/>
    <xsd:import namespace="http://schemas.microsoft.com/office/infopath/2007/PartnerControls"/>
    <xsd:element name="ModifiedDateAST" ma:index="18" nillable="true" ma:displayName="ModifiedDateAST" ma:format="DateTime" ma:internalName="ModifiedDateAST">
      <xsd:simpleType>
        <xsd:restriction base="dms:DateTime"/>
      </xsd:simpleType>
    </xsd:element>
    <xsd:element name="ModifiedDateEST" ma:index="19" nillable="true" ma:displayName="ModifiedDateEST" ma:format="DateTime" ma:indexed="true" ma:internalName="ModifiedDateEST">
      <xsd:simpleType>
        <xsd:restriction base="dms:DateTime"/>
      </xsd:simpleType>
    </xsd:element>
    <xsd:element name="ModifiedDateHST" ma:index="20" nillable="true" ma:displayName="ModifiedDateHST" ma:format="DateTime" ma:internalName="ModifiedDateHST">
      <xsd:simpleType>
        <xsd:restriction base="dms:DateTime"/>
      </xsd:simpleType>
    </xsd:element>
    <xsd:element name="ModifiedDateIST" ma:index="21" nillable="true" ma:displayName="ModifiedDateIST" ma:format="DateTime" ma:indexed="true" ma:internalName="ModifiedDateIST">
      <xsd:simpleType>
        <xsd:restriction base="dms:DateTime"/>
      </xsd:simpleType>
    </xsd:element>
    <xsd:element name="ModifiedDateMST" ma:index="22" nillable="true" ma:displayName="ModifiedDateMST" ma:format="DateTime" ma:internalName="ModifiedDateMST">
      <xsd:simpleType>
        <xsd:restriction base="dms:DateTime"/>
      </xsd:simpleType>
    </xsd:element>
    <xsd:element name="ModifiedDatePST" ma:index="23" nillable="true" ma:displayName="ModifiedDatePST" ma:format="DateTime" ma:internalName="ModifiedDatePST">
      <xsd:simpleType>
        <xsd:restriction base="dms:DateTime"/>
      </xsd:simpleType>
    </xsd:element>
    <xsd:element name="CreatedDateAST" ma:index="24" nillable="true" ma:displayName="CreatedDateAST" ma:format="DateTime" ma:internalName="CreatedDateAST">
      <xsd:simpleType>
        <xsd:restriction base="dms:DateTime"/>
      </xsd:simpleType>
    </xsd:element>
    <xsd:element name="CreatedDateEST" ma:index="25" nillable="true" ma:displayName="CreatedDateEST" ma:format="DateTime" ma:internalName="CreatedDateEST">
      <xsd:simpleType>
        <xsd:restriction base="dms:DateTime"/>
      </xsd:simpleType>
    </xsd:element>
    <xsd:element name="CreatedDateHST" ma:index="26" nillable="true" ma:displayName="CreatedDateHST" ma:format="DateTime" ma:internalName="CreatedDateHST">
      <xsd:simpleType>
        <xsd:restriction base="dms:DateTime"/>
      </xsd:simpleType>
    </xsd:element>
    <xsd:element name="CreatedDateIST" ma:index="27" nillable="true" ma:displayName="CreatedDateIST" ma:format="DateTime" ma:internalName="CreatedDateIST">
      <xsd:simpleType>
        <xsd:restriction base="dms:DateTime"/>
      </xsd:simpleType>
    </xsd:element>
    <xsd:element name="CreatedDateMST" ma:index="28" nillable="true" ma:displayName="CreatedDateMST" ma:format="DateTime" ma:internalName="CreatedDateMST">
      <xsd:simpleType>
        <xsd:restriction base="dms:DateTime"/>
      </xsd:simpleType>
    </xsd:element>
    <xsd:element name="CreatedDatePST" ma:index="29" nillable="true" ma:displayName="CreatedDatePST" ma:format="DateTime" ma:internalName="CreatedDatePST">
      <xsd:simpleType>
        <xsd:restriction base="dms:DateTime"/>
      </xsd:simpleType>
    </xsd:element>
    <xsd:element name="CreatedDateCST" ma:index="30" nillable="true" ma:displayName="CreatedDateCST" ma:format="DateTime" ma:internalName="CreatedDateCST">
      <xsd:simpleType>
        <xsd:restriction base="dms:DateTime"/>
      </xsd:simpleType>
    </xsd:element>
    <xsd:element name="ModifiedDateCST" ma:index="31" nillable="true" ma:displayName="ModifiedDateCST" ma:format="DateTime" ma:indexed="true" ma:internalName="ModifiedDateCS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e79d255-859a-4d21-9262-7c9f40149998" elementFormDefault="qualified">
    <xsd:import namespace="http://schemas.microsoft.com/office/2006/documentManagement/types"/>
    <xsd:import namespace="http://schemas.microsoft.com/office/infopath/2007/PartnerControls"/>
    <xsd:element name="IncrementDocVersion" ma:index="32" nillable="true" ma:displayName="IncrementDocVersion" ma:default="Yes" ma:internalName="IncrementDocVersion">
      <xsd:simpleType>
        <xsd:restriction base="dms:Text">
          <xsd:maxLength value="255"/>
        </xsd:restriction>
      </xsd:simpleType>
    </xsd:element>
    <xsd:element name="DocCreatedAction" ma:index="33" nillable="true" ma:displayName="DocCreatedAction" ma:internalName="DocCreatedA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45921-e906-4772-80e8-9010df619342" elementFormDefault="qualified">
    <xsd:import namespace="http://schemas.microsoft.com/office/2006/documentManagement/types"/>
    <xsd:import namespace="http://schemas.microsoft.com/office/infopath/2007/PartnerControls"/>
    <xsd:element name="Extension" ma:index="34" nillable="true" ma:displayName="Extension" ma:internalName="Exten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Document Nam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AE3427-C5E4-4650-849B-B15FCD74AA5B}">
  <ds:schemaRefs>
    <ds:schemaRef ds:uri="http://schemas.microsoft.com/sharepoint/v3/contenttype/forms/url"/>
  </ds:schemaRefs>
</ds:datastoreItem>
</file>

<file path=customXml/itemProps2.xml><?xml version="1.0" encoding="utf-8"?>
<ds:datastoreItem xmlns:ds="http://schemas.openxmlformats.org/officeDocument/2006/customXml" ds:itemID="{2D81BDCF-F5C6-4325-8E59-F29186FC5DBA}">
  <ds:schemaRefs>
    <ds:schemaRef ds:uri="ce145921-e906-4772-80e8-9010df619342"/>
    <ds:schemaRef ds:uri="http://purl.org/dc/elements/1.1/"/>
    <ds:schemaRef ds:uri="http://schemas.microsoft.com/office/2006/metadata/properties"/>
    <ds:schemaRef ds:uri="0e85bac0-2c97-4236-84b6-4828d7544fcd"/>
    <ds:schemaRef ds:uri="http://purl.org/dc/dcmitype/"/>
    <ds:schemaRef ds:uri="http://purl.org/dc/terms/"/>
    <ds:schemaRef ds:uri="f12f2fac-7b28-4eda-8ee2-485282bc6d88"/>
    <ds:schemaRef ds:uri="12c10688-b209-41fb-b88e-22cfa6c3442e"/>
    <ds:schemaRef ds:uri="http://schemas.microsoft.com/office/2006/documentManagement/types"/>
    <ds:schemaRef ds:uri="http://schemas.microsoft.com/office/infopath/2007/PartnerControls"/>
    <ds:schemaRef ds:uri="http://schemas.openxmlformats.org/package/2006/metadata/core-properties"/>
    <ds:schemaRef ds:uri="0e79d255-859a-4d21-9262-7c9f40149998"/>
    <ds:schemaRef ds:uri="b5e5ca0d-667b-4e9e-81db-9730f2f9619f"/>
    <ds:schemaRef ds:uri="http://www.w3.org/XML/1998/namespace"/>
  </ds:schemaRefs>
</ds:datastoreItem>
</file>

<file path=customXml/itemProps3.xml><?xml version="1.0" encoding="utf-8"?>
<ds:datastoreItem xmlns:ds="http://schemas.openxmlformats.org/officeDocument/2006/customXml" ds:itemID="{3231C62F-0F64-49AD-9E20-3E9385B8C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5bac0-2c97-4236-84b6-4828d7544fcd"/>
    <ds:schemaRef ds:uri="b5e5ca0d-667b-4e9e-81db-9730f2f9619f"/>
    <ds:schemaRef ds:uri="12c10688-b209-41fb-b88e-22cfa6c3442e"/>
    <ds:schemaRef ds:uri="f12f2fac-7b28-4eda-8ee2-485282bc6d88"/>
    <ds:schemaRef ds:uri="0e79d255-859a-4d21-9262-7c9f40149998"/>
    <ds:schemaRef ds:uri="ce145921-e906-4772-80e8-9010df619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Strategic Risk Solutions Template DOC1172664</Template>
  <TotalTime>640</TotalTime>
  <Words>1843</Words>
  <Application>Microsoft Office PowerPoint</Application>
  <PresentationFormat>On-screen Show (4:3)</PresentationFormat>
  <Paragraphs>159</Paragraphs>
  <Slides>19</Slides>
  <Notes>17</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4" baseType="lpstr">
      <vt:lpstr>Arial Unicode MS</vt:lpstr>
      <vt:lpstr>Arial</vt:lpstr>
      <vt:lpstr>Calibri</vt:lpstr>
      <vt:lpstr>Futura</vt:lpstr>
      <vt:lpstr>Garamond</vt:lpstr>
      <vt:lpstr>Segoe UI</vt:lpstr>
      <vt:lpstr>Segoe UI Semibold</vt:lpstr>
      <vt:lpstr>Segoe UI Semilight</vt:lpstr>
      <vt:lpstr>Times New Roman</vt:lpstr>
      <vt:lpstr>Wingdings 2</vt:lpstr>
      <vt:lpstr>Strategic Risk Solutions Template DOC1172664</vt:lpstr>
      <vt:lpstr>Strategic Risk Solutions_Onscreen</vt:lpstr>
      <vt:lpstr>1_Strategic Risk Solutions_Onscreen</vt:lpstr>
      <vt:lpstr>2_Strategic Risk Solutions_Onscreen</vt:lpstr>
      <vt:lpstr>think-cell Slide</vt:lpstr>
      <vt:lpstr>Strategic Risk Management The Power of Disruption</vt:lpstr>
      <vt:lpstr>One day you’re on top of the world…</vt:lpstr>
      <vt:lpstr>              Paralysis | Denial</vt:lpstr>
      <vt:lpstr>“They Couldn’t Hit an Elephant at that Distance.”</vt:lpstr>
      <vt:lpstr>PowerPoint Presentation</vt:lpstr>
      <vt:lpstr>Born that Way</vt:lpstr>
      <vt:lpstr>A VUCA World</vt:lpstr>
      <vt:lpstr>PowerPoint Presentation</vt:lpstr>
      <vt:lpstr>Strategic risks are that ones that threaten to disrupt the assumptions at the core of the organization’s strategy </vt:lpstr>
      <vt:lpstr>Why is it so challenging?</vt:lpstr>
      <vt:lpstr>PowerPoint Presentation</vt:lpstr>
      <vt:lpstr>Putting it into practice</vt:lpstr>
      <vt:lpstr>Discover</vt:lpstr>
      <vt:lpstr>Prepare</vt:lpstr>
      <vt:lpstr>Scan</vt:lpstr>
      <vt:lpstr>Putting it all together-An end-to-end system</vt:lpstr>
      <vt:lpstr>Headline is intentionally off of the slide, as it isn’t used. First</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Blau presentation for ERF forum_in new template_ext comm prescreen.pptx</dc:title>
  <dc:creator>Thota, Roja Rani</dc:creator>
  <cp:lastModifiedBy>Schwerdtfeger, Kathryn</cp:lastModifiedBy>
  <cp:revision>103</cp:revision>
  <cp:lastPrinted>2014-10-24T17:13:01Z</cp:lastPrinted>
  <dcterms:created xsi:type="dcterms:W3CDTF">2014-10-24T01:12:07Z</dcterms:created>
  <dcterms:modified xsi:type="dcterms:W3CDTF">2014-11-07T22:06:57Z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0x010100009FC2F68107D84BBE8F8F52FD4C4B7F007B4AB5A6737C554B962785C899DEFDF7</vt:lpwstr>
  </property>
</Properties>
</file>