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86" r:id="rId5"/>
    <p:sldId id="293" r:id="rId6"/>
    <p:sldId id="295" r:id="rId7"/>
    <p:sldId id="297" r:id="rId8"/>
    <p:sldId id="298" r:id="rId9"/>
    <p:sldId id="300" r:id="rId10"/>
    <p:sldId id="301" r:id="rId11"/>
    <p:sldId id="302" r:id="rId12"/>
    <p:sldId id="304" r:id="rId13"/>
    <p:sldId id="305" r:id="rId14"/>
    <p:sldId id="306" r:id="rId15"/>
    <p:sldId id="307" r:id="rId16"/>
    <p:sldId id="308" r:id="rId17"/>
    <p:sldId id="309" r:id="rId18"/>
    <p:sldId id="311" r:id="rId19"/>
    <p:sldId id="292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C6"/>
    <a:srgbClr val="103864"/>
    <a:srgbClr val="113063"/>
    <a:srgbClr val="163E80"/>
    <a:srgbClr val="CDD6E9"/>
    <a:srgbClr val="CD9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A18AC60D-3DEC-4B9F-AABD-BB2BA98D3410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35EB972-99D2-4706-BE2C-C836AC270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9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56190-757D-4426-872B-F5862830EC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7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990600"/>
            <a:ext cx="9144000" cy="2743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flipH="1">
            <a:off x="1295400" y="4038600"/>
            <a:ext cx="6934199" cy="1434164"/>
          </a:xfrm>
          <a:prstGeom prst="rect">
            <a:avLst/>
          </a:prstGeom>
          <a:noFill/>
          <a:ln>
            <a:noFill/>
          </a:ln>
        </p:spPr>
        <p:txBody>
          <a:bodyPr lIns="182880" tIns="182880" rIns="182880" bIns="182880" anchor="b">
            <a:noAutofit/>
          </a:bodyPr>
          <a:lstStyle>
            <a:lvl1pPr>
              <a:lnSpc>
                <a:spcPct val="100000"/>
              </a:lnSpc>
              <a:defRPr sz="4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295400" y="5638800"/>
            <a:ext cx="6934199" cy="45720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400" b="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315200" y="2402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7EC6"/>
                </a:solidFill>
              </a:rPr>
              <a:t>www.UE.org</a:t>
            </a:r>
            <a:endParaRPr lang="en-US" dirty="0">
              <a:solidFill>
                <a:srgbClr val="007EC6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9" y="230539"/>
            <a:ext cx="1580065" cy="56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1" y="1676400"/>
            <a:ext cx="822959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30074"/>
            <a:ext cx="5410200" cy="1217726"/>
          </a:xfrm>
          <a:noFill/>
        </p:spPr>
        <p:txBody>
          <a:bodyPr lIns="91440">
            <a:normAutofit/>
          </a:bodyPr>
          <a:lstStyle>
            <a:lvl1pPr algn="ctr">
              <a:lnSpc>
                <a:spcPct val="90000"/>
              </a:lnSpc>
              <a:defRPr sz="32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990"/>
            <a:ext cx="8229599" cy="4305174"/>
          </a:xfrm>
          <a:ln>
            <a:noFill/>
          </a:ln>
        </p:spPr>
        <p:txBody>
          <a:bodyPr>
            <a:normAutofit/>
          </a:bodyPr>
          <a:lstStyle>
            <a:lvl1pPr>
              <a:defRPr sz="3200">
                <a:solidFill>
                  <a:schemeClr val="accent5"/>
                </a:solidFill>
              </a:defRPr>
            </a:lvl1pPr>
            <a:lvl2pPr>
              <a:defRPr sz="2800">
                <a:solidFill>
                  <a:schemeClr val="accent5"/>
                </a:solidFill>
              </a:defRPr>
            </a:lvl2pPr>
            <a:lvl3pPr>
              <a:defRPr sz="2400">
                <a:solidFill>
                  <a:schemeClr val="accent5"/>
                </a:solidFill>
              </a:defRPr>
            </a:lvl3pPr>
            <a:lvl4pPr>
              <a:defRPr sz="2000">
                <a:solidFill>
                  <a:schemeClr val="accent5"/>
                </a:solidFill>
              </a:defRPr>
            </a:lvl4pPr>
            <a:lvl5pPr>
              <a:defRPr sz="20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22" y="6356350"/>
            <a:ext cx="5582478" cy="3492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Strategic Risk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6B6642-1AA4-43CA-96DC-A93A92BF5D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457201" y="6248400"/>
            <a:ext cx="822959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2209800" cy="1819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2"/>
          <a:stretch/>
        </p:blipFill>
        <p:spPr>
          <a:xfrm>
            <a:off x="214429" y="230540"/>
            <a:ext cx="848939" cy="56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3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886200" cy="42211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5"/>
                </a:solidFill>
              </a:defRPr>
            </a:lvl1pPr>
            <a:lvl2pPr>
              <a:defRPr sz="2800">
                <a:solidFill>
                  <a:schemeClr val="accent5"/>
                </a:solidFill>
              </a:defRPr>
            </a:lvl2pPr>
            <a:lvl3pPr>
              <a:defRPr sz="2400">
                <a:solidFill>
                  <a:schemeClr val="accent5"/>
                </a:solidFill>
              </a:defRPr>
            </a:lvl3pPr>
            <a:lvl4pPr>
              <a:defRPr sz="2000">
                <a:solidFill>
                  <a:schemeClr val="accent5"/>
                </a:solidFill>
              </a:defRPr>
            </a:lvl4pPr>
            <a:lvl5pPr>
              <a:defRPr sz="2000">
                <a:solidFill>
                  <a:schemeClr val="accent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86200" cy="42211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5"/>
                </a:solidFill>
              </a:defRPr>
            </a:lvl1pPr>
            <a:lvl2pPr>
              <a:defRPr sz="2800">
                <a:solidFill>
                  <a:schemeClr val="accent5"/>
                </a:solidFill>
              </a:defRPr>
            </a:lvl2pPr>
            <a:lvl3pPr>
              <a:defRPr sz="2400">
                <a:solidFill>
                  <a:schemeClr val="accent5"/>
                </a:solidFill>
              </a:defRPr>
            </a:lvl3pPr>
            <a:lvl4pPr>
              <a:defRPr sz="2000">
                <a:solidFill>
                  <a:schemeClr val="accent5"/>
                </a:solidFill>
              </a:defRPr>
            </a:lvl4pPr>
            <a:lvl5pPr>
              <a:defRPr sz="2000">
                <a:solidFill>
                  <a:schemeClr val="accent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22" y="6356350"/>
            <a:ext cx="5582478" cy="3492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Strategic Risk Management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6B6642-1AA4-43CA-96DC-A93A92BF5D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2000" y="1676400"/>
            <a:ext cx="0" cy="457200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457201" y="6248400"/>
            <a:ext cx="822959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1" y="1676400"/>
            <a:ext cx="822959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81201" y="230074"/>
            <a:ext cx="5410200" cy="1217726"/>
          </a:xfrm>
          <a:noFill/>
        </p:spPr>
        <p:txBody>
          <a:bodyPr lIns="91440">
            <a:normAutofit/>
          </a:bodyPr>
          <a:lstStyle>
            <a:lvl1pPr algn="ctr">
              <a:lnSpc>
                <a:spcPct val="90000"/>
              </a:lnSpc>
              <a:defRPr sz="32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2209800" cy="18194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2"/>
          <a:stretch/>
        </p:blipFill>
        <p:spPr>
          <a:xfrm>
            <a:off x="214429" y="230540"/>
            <a:ext cx="848939" cy="56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5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 content"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22" y="6356350"/>
            <a:ext cx="5582478" cy="349249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Strategic Risk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76B6642-1AA4-43CA-96DC-A93A92BF5D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457201" y="6248400"/>
            <a:ext cx="82295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981201" y="230074"/>
            <a:ext cx="5410200" cy="1217726"/>
          </a:xfrm>
          <a:noFill/>
        </p:spPr>
        <p:txBody>
          <a:bodyPr lIns="91440">
            <a:normAutofit/>
          </a:bodyPr>
          <a:lstStyle>
            <a:lvl1pPr algn="ctr">
              <a:lnSpc>
                <a:spcPct val="90000"/>
              </a:lnSpc>
              <a:defRPr sz="3200" b="1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2"/>
          <a:stretch/>
        </p:blipFill>
        <p:spPr>
          <a:xfrm>
            <a:off x="214429" y="230540"/>
            <a:ext cx="848939" cy="568201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599" cy="4525964"/>
          </a:xfrm>
          <a:ln>
            <a:noFill/>
          </a:ln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1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514640"/>
            <a:ext cx="7010399" cy="5611523"/>
          </a:xfrm>
          <a:ln>
            <a:noFill/>
          </a:ln>
        </p:spPr>
        <p:txBody>
          <a:bodyPr numCol="1" spcCol="274320">
            <a:normAutofit/>
          </a:bodyPr>
          <a:lstStyle>
            <a:lvl1pPr>
              <a:defRPr sz="3200">
                <a:solidFill>
                  <a:schemeClr val="accent5"/>
                </a:solidFill>
              </a:defRPr>
            </a:lvl1pPr>
            <a:lvl2pPr>
              <a:defRPr sz="2800">
                <a:solidFill>
                  <a:schemeClr val="accent5"/>
                </a:solidFill>
              </a:defRPr>
            </a:lvl2pPr>
            <a:lvl3pPr>
              <a:defRPr sz="2400">
                <a:solidFill>
                  <a:schemeClr val="accent5"/>
                </a:solidFill>
              </a:defRPr>
            </a:lvl3pPr>
            <a:lvl4pPr>
              <a:defRPr sz="2000">
                <a:solidFill>
                  <a:schemeClr val="accent5"/>
                </a:solidFill>
              </a:defRPr>
            </a:lvl4pPr>
            <a:lvl5pPr>
              <a:defRPr sz="20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22" y="6356350"/>
            <a:ext cx="5582478" cy="3492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Strategic Risk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6B6642-1AA4-43CA-96DC-A93A92BF5D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57201" y="6248400"/>
            <a:ext cx="822959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2209800" cy="18194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2"/>
          <a:stretch/>
        </p:blipFill>
        <p:spPr>
          <a:xfrm>
            <a:off x="214429" y="230540"/>
            <a:ext cx="848939" cy="56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0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1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94373" y="6437784"/>
            <a:ext cx="838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</a:t>
            </a:r>
            <a:r>
              <a:rPr lang="en-US" sz="9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2014 </a:t>
            </a:r>
            <a:r>
              <a:rPr lang="en-US" sz="900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United Educators Insurance, a Reciprocal Risk Retention Group.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52782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1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5052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Strategic Risk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991E-D6AB-40EF-B480-D26B6110D7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0" y="0"/>
            <a:ext cx="9144000" cy="1143001"/>
          </a:xfrm>
          <a:custGeom>
            <a:avLst/>
            <a:gdLst>
              <a:gd name="connsiteX0" fmla="*/ 10391 w 2535381"/>
              <a:gd name="connsiteY0" fmla="*/ 135082 h 332509"/>
              <a:gd name="connsiteX1" fmla="*/ 1776845 w 2535381"/>
              <a:gd name="connsiteY1" fmla="*/ 135082 h 332509"/>
              <a:gd name="connsiteX2" fmla="*/ 1922318 w 2535381"/>
              <a:gd name="connsiteY2" fmla="*/ 332509 h 332509"/>
              <a:gd name="connsiteX3" fmla="*/ 2535381 w 2535381"/>
              <a:gd name="connsiteY3" fmla="*/ 332509 h 332509"/>
              <a:gd name="connsiteX4" fmla="*/ 2535381 w 2535381"/>
              <a:gd name="connsiteY4" fmla="*/ 0 h 332509"/>
              <a:gd name="connsiteX5" fmla="*/ 0 w 2535381"/>
              <a:gd name="connsiteY5" fmla="*/ 0 h 332509"/>
              <a:gd name="connsiteX6" fmla="*/ 10391 w 2535381"/>
              <a:gd name="connsiteY6" fmla="*/ 135082 h 332509"/>
              <a:gd name="connsiteX0" fmla="*/ 10391 w 2535381"/>
              <a:gd name="connsiteY0" fmla="*/ 135082 h 1143000"/>
              <a:gd name="connsiteX1" fmla="*/ 1776845 w 2535381"/>
              <a:gd name="connsiteY1" fmla="*/ 135082 h 1143000"/>
              <a:gd name="connsiteX2" fmla="*/ 1922318 w 2535381"/>
              <a:gd name="connsiteY2" fmla="*/ 332509 h 1143000"/>
              <a:gd name="connsiteX3" fmla="*/ 2535381 w 2535381"/>
              <a:gd name="connsiteY3" fmla="*/ 1143000 h 1143000"/>
              <a:gd name="connsiteX4" fmla="*/ 2535381 w 2535381"/>
              <a:gd name="connsiteY4" fmla="*/ 0 h 1143000"/>
              <a:gd name="connsiteX5" fmla="*/ 0 w 2535381"/>
              <a:gd name="connsiteY5" fmla="*/ 0 h 1143000"/>
              <a:gd name="connsiteX6" fmla="*/ 10391 w 2535381"/>
              <a:gd name="connsiteY6" fmla="*/ 135082 h 1143000"/>
              <a:gd name="connsiteX0" fmla="*/ 523010 w 3048000"/>
              <a:gd name="connsiteY0" fmla="*/ 135082 h 1143000"/>
              <a:gd name="connsiteX1" fmla="*/ 2289464 w 3048000"/>
              <a:gd name="connsiteY1" fmla="*/ 135082 h 1143000"/>
              <a:gd name="connsiteX2" fmla="*/ 0 w 3048000"/>
              <a:gd name="connsiteY2" fmla="*/ 1142999 h 1143000"/>
              <a:gd name="connsiteX3" fmla="*/ 3048000 w 3048000"/>
              <a:gd name="connsiteY3" fmla="*/ 1143000 h 1143000"/>
              <a:gd name="connsiteX4" fmla="*/ 3048000 w 3048000"/>
              <a:gd name="connsiteY4" fmla="*/ 0 h 1143000"/>
              <a:gd name="connsiteX5" fmla="*/ 512619 w 3048000"/>
              <a:gd name="connsiteY5" fmla="*/ 0 h 1143000"/>
              <a:gd name="connsiteX6" fmla="*/ 523010 w 3048000"/>
              <a:gd name="connsiteY6" fmla="*/ 135082 h 1143000"/>
              <a:gd name="connsiteX0" fmla="*/ 599210 w 3124200"/>
              <a:gd name="connsiteY0" fmla="*/ 135082 h 1143000"/>
              <a:gd name="connsiteX1" fmla="*/ 0 w 3124200"/>
              <a:gd name="connsiteY1" fmla="*/ 990599 h 1143000"/>
              <a:gd name="connsiteX2" fmla="*/ 76200 w 3124200"/>
              <a:gd name="connsiteY2" fmla="*/ 1142999 h 1143000"/>
              <a:gd name="connsiteX3" fmla="*/ 3124200 w 3124200"/>
              <a:gd name="connsiteY3" fmla="*/ 1143000 h 1143000"/>
              <a:gd name="connsiteX4" fmla="*/ 3124200 w 3124200"/>
              <a:gd name="connsiteY4" fmla="*/ 0 h 1143000"/>
              <a:gd name="connsiteX5" fmla="*/ 588819 w 3124200"/>
              <a:gd name="connsiteY5" fmla="*/ 0 h 1143000"/>
              <a:gd name="connsiteX6" fmla="*/ 599210 w 3124200"/>
              <a:gd name="connsiteY6" fmla="*/ 135082 h 1143000"/>
              <a:gd name="connsiteX0" fmla="*/ 675410 w 3200400"/>
              <a:gd name="connsiteY0" fmla="*/ 135082 h 1143000"/>
              <a:gd name="connsiteX1" fmla="*/ 0 w 3200400"/>
              <a:gd name="connsiteY1" fmla="*/ 990599 h 1143000"/>
              <a:gd name="connsiteX2" fmla="*/ 152400 w 3200400"/>
              <a:gd name="connsiteY2" fmla="*/ 1142999 h 1143000"/>
              <a:gd name="connsiteX3" fmla="*/ 3200400 w 3200400"/>
              <a:gd name="connsiteY3" fmla="*/ 1143000 h 1143000"/>
              <a:gd name="connsiteX4" fmla="*/ 3200400 w 3200400"/>
              <a:gd name="connsiteY4" fmla="*/ 0 h 1143000"/>
              <a:gd name="connsiteX5" fmla="*/ 665019 w 3200400"/>
              <a:gd name="connsiteY5" fmla="*/ 0 h 1143000"/>
              <a:gd name="connsiteX6" fmla="*/ 675410 w 3200400"/>
              <a:gd name="connsiteY6" fmla="*/ 135082 h 1143000"/>
              <a:gd name="connsiteX0" fmla="*/ 0 w 5943600"/>
              <a:gd name="connsiteY0" fmla="*/ 990599 h 1143000"/>
              <a:gd name="connsiteX1" fmla="*/ 2743200 w 5943600"/>
              <a:gd name="connsiteY1" fmla="*/ 990599 h 1143000"/>
              <a:gd name="connsiteX2" fmla="*/ 2895600 w 5943600"/>
              <a:gd name="connsiteY2" fmla="*/ 1142999 h 1143000"/>
              <a:gd name="connsiteX3" fmla="*/ 5943600 w 5943600"/>
              <a:gd name="connsiteY3" fmla="*/ 1143000 h 1143000"/>
              <a:gd name="connsiteX4" fmla="*/ 5943600 w 5943600"/>
              <a:gd name="connsiteY4" fmla="*/ 0 h 1143000"/>
              <a:gd name="connsiteX5" fmla="*/ 3408219 w 5943600"/>
              <a:gd name="connsiteY5" fmla="*/ 0 h 1143000"/>
              <a:gd name="connsiteX6" fmla="*/ 0 w 5943600"/>
              <a:gd name="connsiteY6" fmla="*/ 990599 h 1143000"/>
              <a:gd name="connsiteX0" fmla="*/ 3200400 w 9144000"/>
              <a:gd name="connsiteY0" fmla="*/ 990600 h 1143001"/>
              <a:gd name="connsiteX1" fmla="*/ 5943600 w 9144000"/>
              <a:gd name="connsiteY1" fmla="*/ 990600 h 1143001"/>
              <a:gd name="connsiteX2" fmla="*/ 6096000 w 9144000"/>
              <a:gd name="connsiteY2" fmla="*/ 1143000 h 1143001"/>
              <a:gd name="connsiteX3" fmla="*/ 9144000 w 9144000"/>
              <a:gd name="connsiteY3" fmla="*/ 1143001 h 1143001"/>
              <a:gd name="connsiteX4" fmla="*/ 9144000 w 9144000"/>
              <a:gd name="connsiteY4" fmla="*/ 1 h 1143001"/>
              <a:gd name="connsiteX5" fmla="*/ 0 w 9144000"/>
              <a:gd name="connsiteY5" fmla="*/ 0 h 1143001"/>
              <a:gd name="connsiteX6" fmla="*/ 3200400 w 9144000"/>
              <a:gd name="connsiteY6" fmla="*/ 990600 h 1143001"/>
              <a:gd name="connsiteX0" fmla="*/ 0 w 9144000"/>
              <a:gd name="connsiteY0" fmla="*/ 990601 h 1143001"/>
              <a:gd name="connsiteX1" fmla="*/ 5943600 w 9144000"/>
              <a:gd name="connsiteY1" fmla="*/ 990600 h 1143001"/>
              <a:gd name="connsiteX2" fmla="*/ 6096000 w 9144000"/>
              <a:gd name="connsiteY2" fmla="*/ 1143000 h 1143001"/>
              <a:gd name="connsiteX3" fmla="*/ 9144000 w 9144000"/>
              <a:gd name="connsiteY3" fmla="*/ 1143001 h 1143001"/>
              <a:gd name="connsiteX4" fmla="*/ 9144000 w 9144000"/>
              <a:gd name="connsiteY4" fmla="*/ 1 h 1143001"/>
              <a:gd name="connsiteX5" fmla="*/ 0 w 9144000"/>
              <a:gd name="connsiteY5" fmla="*/ 0 h 1143001"/>
              <a:gd name="connsiteX6" fmla="*/ 0 w 9144000"/>
              <a:gd name="connsiteY6" fmla="*/ 990601 h 114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143001">
                <a:moveTo>
                  <a:pt x="0" y="990601"/>
                </a:moveTo>
                <a:lnTo>
                  <a:pt x="5943600" y="990600"/>
                </a:lnTo>
                <a:lnTo>
                  <a:pt x="6096000" y="1143000"/>
                </a:lnTo>
                <a:lnTo>
                  <a:pt x="9144000" y="1143001"/>
                </a:lnTo>
                <a:lnTo>
                  <a:pt x="9144000" y="1"/>
                </a:lnTo>
                <a:lnTo>
                  <a:pt x="0" y="0"/>
                </a:lnTo>
                <a:lnTo>
                  <a:pt x="0" y="990601"/>
                </a:lnTo>
                <a:close/>
              </a:path>
            </a:pathLst>
          </a:custGeom>
          <a:solidFill>
            <a:srgbClr val="EBD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E_horizontal_rev_lr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2026920" cy="5334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486400" y="378023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bg1"/>
                </a:solidFill>
                <a:latin typeface="+mj-lt"/>
              </a:rPr>
              <a:t>Education’s Own Insurance Company</a:t>
            </a:r>
            <a:endParaRPr lang="en-US" sz="1400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248400"/>
            <a:ext cx="9144000" cy="0"/>
          </a:xfrm>
          <a:prstGeom prst="line">
            <a:avLst/>
          </a:prstGeom>
          <a:ln w="25400">
            <a:solidFill>
              <a:srgbClr val="EBD1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34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22" y="6356350"/>
            <a:ext cx="5582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Strategic Risk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6B6642-1AA4-43CA-96DC-A93A92BF5D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3" r:id="rId2"/>
    <p:sldLayoutId id="2147483663" r:id="rId3"/>
    <p:sldLayoutId id="2147483671" r:id="rId4"/>
    <p:sldLayoutId id="2147483672" r:id="rId5"/>
    <p:sldLayoutId id="2147483654" r:id="rId6"/>
    <p:sldLayoutId id="214748367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EC6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EC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EC6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EC6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EC6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CE09FB.8FAA0A5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flipH="1">
            <a:off x="457197" y="4191000"/>
            <a:ext cx="8229601" cy="1600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Emerging and Strategic Risk Management</a:t>
            </a:r>
            <a:br>
              <a:rPr lang="en-US" dirty="0" smtClean="0"/>
            </a:br>
            <a:r>
              <a:rPr lang="en-US" dirty="0" smtClean="0"/>
              <a:t>TASSCUBO</a:t>
            </a:r>
            <a:endParaRPr lang="en-US" sz="2000" b="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5715000"/>
            <a:ext cx="6934199" cy="457200"/>
          </a:xfrm>
        </p:spPr>
        <p:txBody>
          <a:bodyPr/>
          <a:lstStyle/>
          <a:p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Janice M. Abraham,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President &amp; CEO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2" b="41612"/>
          <a:stretch/>
        </p:blipFill>
        <p:spPr>
          <a:xfrm>
            <a:off x="0" y="990600"/>
            <a:ext cx="9144000" cy="2743200"/>
          </a:xfrm>
        </p:spPr>
      </p:pic>
      <p:sp>
        <p:nvSpPr>
          <p:cNvPr id="6" name="Rectangle 5"/>
          <p:cNvSpPr/>
          <p:nvPr/>
        </p:nvSpPr>
        <p:spPr>
          <a:xfrm>
            <a:off x="-5443" y="990600"/>
            <a:ext cx="3657600" cy="3276600"/>
          </a:xfrm>
          <a:prstGeom prst="rect">
            <a:avLst/>
          </a:prstGeom>
          <a:blipFill dpi="0" rotWithShape="1">
            <a:blip r:embed="rId3">
              <a:alphaModFix amt="8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Compliance</a:t>
            </a:r>
          </a:p>
          <a:p>
            <a:pPr lvl="1"/>
            <a:r>
              <a:rPr lang="en-US" sz="2400" dirty="0" smtClean="0"/>
              <a:t>Centralized or decentralized strategy</a:t>
            </a:r>
          </a:p>
          <a:p>
            <a:r>
              <a:rPr lang="en-US" sz="2800" dirty="0" smtClean="0"/>
              <a:t>Coordination of audit plan and gap analysis</a:t>
            </a:r>
          </a:p>
          <a:p>
            <a:r>
              <a:rPr lang="en-US" sz="2800" dirty="0" smtClean="0"/>
              <a:t>Whistle blower, fraud and reporting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Strategic Risk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991E-D6AB-40EF-B480-D26B6110D73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Academic Affairs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Accreditation: New and ongoing programs</a:t>
            </a:r>
          </a:p>
          <a:p>
            <a:r>
              <a:rPr lang="en-US" sz="2800" dirty="0" smtClean="0"/>
              <a:t>Blended learning strategy</a:t>
            </a:r>
          </a:p>
          <a:p>
            <a:r>
              <a:rPr lang="en-US" sz="2800" dirty="0" smtClean="0"/>
              <a:t>Entrepreneurial ventures</a:t>
            </a:r>
          </a:p>
          <a:p>
            <a:r>
              <a:rPr lang="en-US" sz="2800" dirty="0" smtClean="0"/>
              <a:t>Faculty; recruitment, tenure, development</a:t>
            </a:r>
          </a:p>
          <a:p>
            <a:r>
              <a:rPr lang="en-US" sz="2800" dirty="0" smtClean="0"/>
              <a:t>Global strategy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Strategic Risk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991E-D6AB-40EF-B480-D26B6110D73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</a:t>
            </a:r>
            <a:r>
              <a:rPr lang="en-US" dirty="0" smtClean="0"/>
              <a:t>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599" cy="4724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Admissions, Enrollment, Retention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Alcohol and drug use</a:t>
            </a:r>
          </a:p>
          <a:p>
            <a:pPr>
              <a:lnSpc>
                <a:spcPct val="110000"/>
              </a:lnSpc>
            </a:pPr>
            <a:r>
              <a:rPr lang="en-US" sz="2800" b="1" dirty="0" smtClean="0"/>
              <a:t>Athletics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2400" b="1" dirty="0" smtClean="0"/>
              <a:t>Academic Integrity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2400" b="1" dirty="0" smtClean="0"/>
              <a:t>Injuries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Campus safety and security: </a:t>
            </a:r>
            <a:r>
              <a:rPr lang="en-US" sz="2800" dirty="0" err="1" smtClean="0"/>
              <a:t>Clery</a:t>
            </a:r>
            <a:r>
              <a:rPr lang="en-US" sz="2800" dirty="0" smtClean="0"/>
              <a:t> Act, VAWA</a:t>
            </a:r>
          </a:p>
          <a:p>
            <a:pPr>
              <a:lnSpc>
                <a:spcPct val="110000"/>
              </a:lnSpc>
            </a:pPr>
            <a:r>
              <a:rPr lang="en-US" sz="2800" b="1" dirty="0" smtClean="0"/>
              <a:t>Sexual Assault/Title IX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Experiential Learning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Financial aid/Student debt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Student Health Center and Mental Health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2400" b="1" dirty="0" smtClean="0"/>
              <a:t>Virus response plan</a:t>
            </a:r>
          </a:p>
          <a:p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Strategic Risk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991E-D6AB-40EF-B480-D26B6110D73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Intellectual property</a:t>
            </a:r>
          </a:p>
          <a:p>
            <a:r>
              <a:rPr lang="en-US" sz="2800" dirty="0" smtClean="0"/>
              <a:t>Conflicts of interest</a:t>
            </a:r>
          </a:p>
          <a:p>
            <a:r>
              <a:rPr lang="en-US" sz="2800" dirty="0" smtClean="0"/>
              <a:t>Financial sustainability</a:t>
            </a:r>
          </a:p>
          <a:p>
            <a:r>
              <a:rPr lang="en-US" sz="2800" dirty="0" smtClean="0"/>
              <a:t>Incubator support </a:t>
            </a:r>
          </a:p>
          <a:p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Strategic Risk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991E-D6AB-40EF-B480-D26B6110D73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Development/Foundation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Gift acceptance and use policy and procedures</a:t>
            </a:r>
          </a:p>
          <a:p>
            <a:r>
              <a:rPr lang="en-US" sz="2800" dirty="0" smtClean="0"/>
              <a:t>Comprehensive campaign support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Strategic Risk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991E-D6AB-40EF-B480-D26B6110D73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</a:t>
            </a:r>
            <a:r>
              <a:rPr lang="en-US" dirty="0" smtClean="0"/>
              <a:t>Learned</a:t>
            </a:r>
            <a:br>
              <a:rPr lang="en-US" dirty="0" smtClean="0"/>
            </a:br>
            <a:r>
              <a:rPr lang="en-US" dirty="0" smtClean="0"/>
              <a:t>F</a:t>
            </a:r>
            <a:r>
              <a:rPr lang="en-US" dirty="0" smtClean="0"/>
              <a:t>rom </a:t>
            </a:r>
            <a:r>
              <a:rPr lang="en-US" dirty="0" smtClean="0"/>
              <a:t>O</a:t>
            </a:r>
            <a:r>
              <a:rPr lang="en-US" dirty="0" smtClean="0"/>
              <a:t>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Focus on high-impact  risks</a:t>
            </a:r>
          </a:p>
          <a:p>
            <a:r>
              <a:rPr lang="en-US" sz="2800" dirty="0" smtClean="0"/>
              <a:t>Focus on mitigation plans</a:t>
            </a:r>
          </a:p>
          <a:p>
            <a:r>
              <a:rPr lang="en-US" sz="2800" dirty="0" smtClean="0"/>
              <a:t>Take on the tough issues and sacred cows</a:t>
            </a:r>
          </a:p>
          <a:p>
            <a:r>
              <a:rPr lang="en-US" sz="2800" dirty="0" smtClean="0"/>
              <a:t>All risks must have owners</a:t>
            </a:r>
          </a:p>
          <a:p>
            <a:r>
              <a:rPr lang="en-US" sz="2800" dirty="0" smtClean="0"/>
              <a:t>It’s a process and business tool, not a project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Strategic Risk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991E-D6AB-40EF-B480-D26B6110D73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4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 flipV="1">
            <a:off x="4457700" y="1219200"/>
            <a:ext cx="233738" cy="128016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9138" cy="121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-5138" y="381000"/>
            <a:ext cx="9144000" cy="609600"/>
          </a:xfrm>
          <a:prstGeom prst="rect">
            <a:avLst/>
          </a:prstGeom>
          <a:noFill/>
        </p:spPr>
        <p:txBody>
          <a:bodyPr lIns="9144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smtClean="0">
                <a:solidFill>
                  <a:schemeClr val="tx2"/>
                </a:solidFill>
              </a:rPr>
              <a:t>Stay Connected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87" y="3697717"/>
            <a:ext cx="3810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87" y="4300537"/>
            <a:ext cx="381000" cy="38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3087" y="3690937"/>
            <a:ext cx="341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bit.ly/</a:t>
            </a:r>
            <a:r>
              <a:rPr lang="en-US" dirty="0" err="1" smtClean="0">
                <a:solidFill>
                  <a:schemeClr val="bg1"/>
                </a:solidFill>
              </a:rPr>
              <a:t>UELinkedIn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3087" y="4300537"/>
            <a:ext cx="341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@</a:t>
            </a:r>
            <a:r>
              <a:rPr lang="en-US" dirty="0" err="1" smtClean="0">
                <a:solidFill>
                  <a:schemeClr val="bg1"/>
                </a:solidFill>
              </a:rPr>
              <a:t>UnitedEducators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71737"/>
            <a:ext cx="1933575" cy="69532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597660" y="2471737"/>
            <a:ext cx="0" cy="30051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87" y="4910137"/>
            <a:ext cx="381000" cy="381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80485" y="4921805"/>
            <a:ext cx="338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bit.ly/</a:t>
            </a:r>
            <a:r>
              <a:rPr lang="en-US" dirty="0" err="1" smtClean="0">
                <a:solidFill>
                  <a:schemeClr val="bg1"/>
                </a:solidFill>
              </a:rPr>
              <a:t>UEYouTube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21421223">
            <a:off x="709748" y="2895127"/>
            <a:ext cx="32004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 rot="21421223">
            <a:off x="672372" y="2941957"/>
            <a:ext cx="985131" cy="811091"/>
            <a:chOff x="611755" y="2470228"/>
            <a:chExt cx="1349602" cy="11111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55" y="2470228"/>
              <a:ext cx="1349602" cy="111117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72"/>
            <a:stretch/>
          </p:blipFill>
          <p:spPr>
            <a:xfrm>
              <a:off x="730873" y="2590800"/>
              <a:ext cx="518476" cy="34702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 rot="21421223">
            <a:off x="1254568" y="3073291"/>
            <a:ext cx="240889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Janice Abraham</a:t>
            </a:r>
          </a:p>
          <a:p>
            <a:r>
              <a:rPr lang="en-US" sz="12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 &amp; CEO	</a:t>
            </a:r>
          </a:p>
          <a:p>
            <a:pPr>
              <a:spcBef>
                <a:spcPts val="600"/>
              </a:spcBef>
            </a:pPr>
            <a:r>
              <a:rPr lang="en-US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and Protection for Education</a:t>
            </a:r>
            <a:r>
              <a:rPr lang="en-US" sz="800" baseline="4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</a:p>
          <a:p>
            <a:pPr>
              <a:spcBef>
                <a:spcPts val="600"/>
              </a:spcBef>
            </a:pP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7700 Wisconsin Avenue, Suite 500</a:t>
            </a:r>
            <a:b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Bethesda, MD 20814</a:t>
            </a:r>
            <a:b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Office: (301) 907-4908</a:t>
            </a:r>
            <a:b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(301) 215-8462</a:t>
            </a:r>
          </a:p>
          <a:p>
            <a:pPr>
              <a:spcBef>
                <a:spcPts val="600"/>
              </a:spcBef>
            </a:pPr>
            <a:r>
              <a:rPr lang="en-US" sz="1000" b="1" dirty="0">
                <a:solidFill>
                  <a:srgbClr val="007E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jabraham@ue.org</a:t>
            </a:r>
          </a:p>
        </p:txBody>
      </p:sp>
    </p:spTree>
    <p:extLst>
      <p:ext uri="{BB962C8B-B14F-4D97-AF65-F5344CB8AC3E}">
        <p14:creationId xmlns:p14="http://schemas.microsoft.com/office/powerpoint/2010/main" val="29090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30074"/>
            <a:ext cx="6019799" cy="1217726"/>
          </a:xfrm>
        </p:spPr>
        <p:txBody>
          <a:bodyPr/>
          <a:lstStyle/>
          <a:p>
            <a:r>
              <a:rPr lang="en-US" dirty="0" smtClean="0"/>
              <a:t>Strategic Risk Management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/>
              <a:t>A collaborative process, </a:t>
            </a:r>
            <a:r>
              <a:rPr lang="en-US" b="1" dirty="0"/>
              <a:t>led by senior leadership</a:t>
            </a:r>
            <a:r>
              <a:rPr lang="en-US" dirty="0"/>
              <a:t>, that expands the core concepts of risk management: </a:t>
            </a:r>
          </a:p>
          <a:p>
            <a:pPr marL="344488" lvl="1" indent="-344488"/>
            <a:r>
              <a:rPr lang="en-US" b="1" dirty="0"/>
              <a:t>Identifying</a:t>
            </a:r>
            <a:r>
              <a:rPr lang="en-US" dirty="0"/>
              <a:t> risks across the enterprise</a:t>
            </a:r>
          </a:p>
          <a:p>
            <a:pPr marL="344488" lvl="1" indent="-344488"/>
            <a:r>
              <a:rPr lang="en-US" b="1" dirty="0"/>
              <a:t>Assessing</a:t>
            </a:r>
            <a:r>
              <a:rPr lang="en-US" dirty="0"/>
              <a:t> the impact of the risks to the plans and mission</a:t>
            </a:r>
          </a:p>
          <a:p>
            <a:pPr marL="344488" lvl="1" indent="-344488"/>
            <a:r>
              <a:rPr lang="en-US" b="1" dirty="0"/>
              <a:t>Developing and testing </a:t>
            </a:r>
            <a:r>
              <a:rPr lang="en-US" dirty="0"/>
              <a:t>mitigation plans </a:t>
            </a:r>
          </a:p>
          <a:p>
            <a:pPr marL="344488" lvl="1" indent="-344488"/>
            <a:r>
              <a:rPr lang="en-US" b="1" dirty="0"/>
              <a:t>Monitoring</a:t>
            </a:r>
            <a:r>
              <a:rPr lang="en-US" dirty="0"/>
              <a:t> identified risks and consistently </a:t>
            </a:r>
            <a:r>
              <a:rPr lang="en-US" b="1" dirty="0"/>
              <a:t>scanning</a:t>
            </a:r>
            <a:r>
              <a:rPr lang="en-US" dirty="0"/>
              <a:t> for emerging risks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Strategic Risk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991E-D6AB-40EF-B480-D26B6110D73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Tone at the top </a:t>
            </a:r>
            <a:r>
              <a:rPr lang="en-US" dirty="0" smtClean="0"/>
              <a:t>matters: </a:t>
            </a:r>
            <a:r>
              <a:rPr lang="en-US" dirty="0" smtClean="0"/>
              <a:t>Champions are essential</a:t>
            </a:r>
          </a:p>
          <a:p>
            <a:r>
              <a:rPr lang="en-US" dirty="0" smtClean="0"/>
              <a:t>Understand and embrace specific roles</a:t>
            </a:r>
          </a:p>
          <a:p>
            <a:r>
              <a:rPr lang="en-US" dirty="0" smtClean="0"/>
              <a:t>Build on the work of </a:t>
            </a:r>
            <a:r>
              <a:rPr lang="en-US" dirty="0" smtClean="0"/>
              <a:t>others; </a:t>
            </a:r>
            <a:r>
              <a:rPr lang="en-US" dirty="0" smtClean="0"/>
              <a:t>use Risk Registers</a:t>
            </a:r>
          </a:p>
          <a:p>
            <a:r>
              <a:rPr lang="en-US" dirty="0" smtClean="0"/>
              <a:t>Question sacred cows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Strategic Risk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991E-D6AB-40EF-B480-D26B6110D73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</a:t>
            </a:r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smtClean="0"/>
              <a:t>Risk </a:t>
            </a:r>
            <a:r>
              <a:rPr lang="en-US" dirty="0" smtClean="0"/>
              <a:t>Register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700" dirty="0" smtClean="0"/>
              <a:t>Adequacy of financial resources</a:t>
            </a:r>
          </a:p>
          <a:p>
            <a:r>
              <a:rPr lang="en-US" sz="2700" dirty="0"/>
              <a:t>Information technology infrastructure, systems and support</a:t>
            </a:r>
          </a:p>
          <a:p>
            <a:pPr lvl="0"/>
            <a:r>
              <a:rPr lang="en-US" sz="2700" dirty="0" smtClean="0"/>
              <a:t>Age and condition of facilities and physical plant infrastructure </a:t>
            </a:r>
          </a:p>
          <a:p>
            <a:pPr lvl="0"/>
            <a:r>
              <a:rPr lang="en-US" sz="2700" dirty="0" smtClean="0"/>
              <a:t>Recruitment and retention of top personnel</a:t>
            </a:r>
          </a:p>
          <a:p>
            <a:pPr lvl="0"/>
            <a:r>
              <a:rPr lang="en-US" sz="2700" dirty="0" smtClean="0"/>
              <a:t>Individual and institutional conflict of interest, employee misconduct, regulatory non-compliance</a:t>
            </a:r>
          </a:p>
          <a:p>
            <a:pPr lvl="0"/>
            <a:r>
              <a:rPr lang="en-US" sz="2700" dirty="0" smtClean="0"/>
              <a:t>Execution of Strategic Plan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Strategic Risk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991E-D6AB-40EF-B480-D26B6110D7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</a:t>
            </a:r>
            <a:r>
              <a:rPr lang="en-US" dirty="0" smtClean="0"/>
              <a:t>B</a:t>
            </a:r>
            <a:br>
              <a:rPr lang="en-US" dirty="0" smtClean="0"/>
            </a:br>
            <a:r>
              <a:rPr lang="en-US" dirty="0" smtClean="0"/>
              <a:t>Risk </a:t>
            </a:r>
            <a:r>
              <a:rPr lang="en-US" dirty="0" smtClean="0"/>
              <a:t>Register: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472440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Governance</a:t>
            </a:r>
          </a:p>
          <a:p>
            <a:pPr lvl="0"/>
            <a:r>
              <a:rPr lang="en-US" sz="2400" dirty="0" smtClean="0"/>
              <a:t>Student enrollment</a:t>
            </a:r>
          </a:p>
          <a:p>
            <a:pPr lvl="0"/>
            <a:r>
              <a:rPr lang="en-US" sz="2400" dirty="0" smtClean="0"/>
              <a:t>Liquidity, debt and reserves</a:t>
            </a:r>
          </a:p>
          <a:p>
            <a:pPr lvl="0"/>
            <a:r>
              <a:rPr lang="en-US" sz="2400" dirty="0" smtClean="0"/>
              <a:t>Health care costs</a:t>
            </a:r>
          </a:p>
          <a:p>
            <a:pPr lvl="0"/>
            <a:r>
              <a:rPr lang="en-US" sz="2400" dirty="0" smtClean="0"/>
              <a:t>Management turnover</a:t>
            </a:r>
          </a:p>
          <a:p>
            <a:pPr lvl="0"/>
            <a:r>
              <a:rPr lang="en-US" sz="2400" dirty="0" smtClean="0"/>
              <a:t>Return on investment in new capital projects and programs</a:t>
            </a:r>
          </a:p>
          <a:p>
            <a:pPr lvl="0"/>
            <a:r>
              <a:rPr lang="en-US" sz="2400" dirty="0" smtClean="0"/>
              <a:t>Legal/regulatory compliance</a:t>
            </a:r>
          </a:p>
          <a:p>
            <a:pPr lvl="0"/>
            <a:r>
              <a:rPr lang="en-US" sz="2400" dirty="0" smtClean="0"/>
              <a:t>Information security</a:t>
            </a:r>
          </a:p>
          <a:p>
            <a:r>
              <a:rPr lang="en-US" sz="2400" dirty="0" smtClean="0"/>
              <a:t>Disaster recovery and business continuity</a:t>
            </a:r>
          </a:p>
          <a:p>
            <a:r>
              <a:rPr lang="en-US" sz="2400" dirty="0" smtClean="0"/>
              <a:t>Potential for fraud and conflicts of </a:t>
            </a:r>
            <a:r>
              <a:rPr lang="en-US" sz="2400" dirty="0" smtClean="0"/>
              <a:t>interest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Strategic Risk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991E-D6AB-40EF-B480-D26B6110D7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</a:t>
            </a:r>
            <a:r>
              <a:rPr lang="en-US" dirty="0" smtClean="0"/>
              <a:t>C</a:t>
            </a:r>
            <a:br>
              <a:rPr lang="en-US" dirty="0" smtClean="0"/>
            </a:br>
            <a:r>
              <a:rPr lang="en-US" dirty="0" smtClean="0"/>
              <a:t>Risk Register: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Strategic Plan implementation</a:t>
            </a:r>
          </a:p>
          <a:p>
            <a:r>
              <a:rPr lang="en-US" sz="2800" dirty="0" smtClean="0"/>
              <a:t>Income diversification </a:t>
            </a:r>
          </a:p>
          <a:p>
            <a:r>
              <a:rPr lang="en-US" sz="2800" dirty="0" smtClean="0"/>
              <a:t>New initiatives: Research, Accreditation</a:t>
            </a:r>
          </a:p>
          <a:p>
            <a:r>
              <a:rPr lang="en-US" sz="2800" dirty="0" smtClean="0"/>
              <a:t>Governance</a:t>
            </a:r>
          </a:p>
          <a:p>
            <a:r>
              <a:rPr lang="en-US" sz="2800" dirty="0" smtClean="0"/>
              <a:t>Faculty: Demographics</a:t>
            </a:r>
          </a:p>
          <a:p>
            <a:r>
              <a:rPr lang="en-US" sz="2800" dirty="0" smtClean="0"/>
              <a:t>Compliance: Research, Title IX, </a:t>
            </a:r>
            <a:r>
              <a:rPr lang="en-US" sz="2800" dirty="0" err="1" smtClean="0"/>
              <a:t>Clery</a:t>
            </a:r>
            <a:endParaRPr lang="en-US" sz="2800" dirty="0" smtClean="0"/>
          </a:p>
          <a:p>
            <a:r>
              <a:rPr lang="en-US" sz="2800" dirty="0" smtClean="0"/>
              <a:t>Athletics: Compliance, funding, injuries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Strategic Risk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991E-D6AB-40EF-B480-D26B6110D7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</a:t>
            </a:r>
            <a:r>
              <a:rPr lang="en-US" dirty="0" smtClean="0"/>
              <a:t>B </a:t>
            </a:r>
            <a:br>
              <a:rPr lang="en-US" dirty="0" smtClean="0"/>
            </a:br>
            <a:r>
              <a:rPr lang="en-US" dirty="0" smtClean="0"/>
              <a:t>Risk Assessment: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Strategic Risk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991E-D6AB-40EF-B480-D26B6110D73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Content Placeholder 5" descr="cid:image002.jpg@01CE09FB.8FAA0A50"/>
          <p:cNvPicPr>
            <a:picLocks noGrp="1"/>
          </p:cNvPicPr>
          <p:nvPr>
            <p:ph idx="1"/>
          </p:nvPr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959" y="1752600"/>
            <a:ext cx="6827241" cy="442753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42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Crisis response and </a:t>
            </a:r>
            <a:r>
              <a:rPr lang="en-US" sz="2800" dirty="0" smtClean="0"/>
              <a:t>Business Continuity Plan</a:t>
            </a:r>
            <a:endParaRPr lang="en-US" sz="2800" dirty="0" smtClean="0"/>
          </a:p>
          <a:p>
            <a:r>
              <a:rPr lang="en-US" sz="2800" dirty="0" smtClean="0"/>
              <a:t>Information Technology</a:t>
            </a:r>
          </a:p>
          <a:p>
            <a:r>
              <a:rPr lang="en-US" sz="2800" dirty="0" smtClean="0"/>
              <a:t>Reputation and Brand</a:t>
            </a:r>
          </a:p>
          <a:p>
            <a:r>
              <a:rPr lang="en-US" sz="2800" dirty="0" smtClean="0"/>
              <a:t>Strategic Planning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Strategic Risk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991E-D6AB-40EF-B480-D26B6110D73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Finance &amp; Land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Income diversification</a:t>
            </a:r>
          </a:p>
          <a:p>
            <a:r>
              <a:rPr lang="en-US" sz="2800" dirty="0" smtClean="0"/>
              <a:t>Debt</a:t>
            </a:r>
          </a:p>
          <a:p>
            <a:r>
              <a:rPr lang="en-US" sz="2800" dirty="0" smtClean="0"/>
              <a:t>Conflict of interest</a:t>
            </a:r>
          </a:p>
          <a:p>
            <a:r>
              <a:rPr lang="en-US" sz="2800" dirty="0" smtClean="0"/>
              <a:t>Campus master plan</a:t>
            </a:r>
          </a:p>
          <a:p>
            <a:r>
              <a:rPr lang="en-US" sz="2800" dirty="0" smtClean="0"/>
              <a:t>Deferred maintenance and life safety</a:t>
            </a:r>
          </a:p>
          <a:p>
            <a:r>
              <a:rPr lang="en-US" sz="2800" dirty="0" smtClean="0"/>
              <a:t>Space utilization</a:t>
            </a:r>
          </a:p>
          <a:p>
            <a:r>
              <a:rPr lang="en-US" sz="2800" dirty="0" smtClean="0"/>
              <a:t>Total cost of capital projects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Strategic Risk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991E-D6AB-40EF-B480-D26B6110D73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E_template_2014">
  <a:themeElements>
    <a:clrScheme name="UE_2014">
      <a:dk1>
        <a:sysClr val="windowText" lastClr="000000"/>
      </a:dk1>
      <a:lt1>
        <a:sysClr val="window" lastClr="FFFFFF"/>
      </a:lt1>
      <a:dk2>
        <a:srgbClr val="2E4068"/>
      </a:dk2>
      <a:lt2>
        <a:srgbClr val="A4DBE0"/>
      </a:lt2>
      <a:accent1>
        <a:srgbClr val="62819E"/>
      </a:accent1>
      <a:accent2>
        <a:srgbClr val="BB5427"/>
      </a:accent2>
      <a:accent3>
        <a:srgbClr val="45408A"/>
      </a:accent3>
      <a:accent4>
        <a:srgbClr val="749D58"/>
      </a:accent4>
      <a:accent5>
        <a:srgbClr val="333333"/>
      </a:accent5>
      <a:accent6>
        <a:srgbClr val="666666"/>
      </a:accent6>
      <a:hlink>
        <a:srgbClr val="007EC6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ocument_x0020_Type xmlns="09dbc5ca-0e68-4fe0-b05d-c46e44d59ccf">Resources</Document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FB21E33B7BA74C9A2F1CC3205EDAB7" ma:contentTypeVersion="4" ma:contentTypeDescription="Create a new document." ma:contentTypeScope="" ma:versionID="b2857866cfe95bb69da1c6ebfce53ad6">
  <xsd:schema xmlns:xsd="http://www.w3.org/2001/XMLSchema" xmlns:p="http://schemas.microsoft.com/office/2006/metadata/properties" xmlns:ns2="09dbc5ca-0e68-4fe0-b05d-c46e44d59ccf" targetNamespace="http://schemas.microsoft.com/office/2006/metadata/properties" ma:root="true" ma:fieldsID="99b95cc23de93c1850c4623e84e5082e" ns2:_="">
    <xsd:import namespace="09dbc5ca-0e68-4fe0-b05d-c46e44d59ccf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9dbc5ca-0e68-4fe0-b05d-c46e44d59ccf" elementFormDefault="qualified">
    <xsd:import namespace="http://schemas.microsoft.com/office/2006/documentManagement/types"/>
    <xsd:element name="Document_x0020_Type" ma:index="11" nillable="true" ma:displayName="Document Type" ma:default="Resources" ma:description="" ma:format="Dropdown" ma:internalName="Document_x0020_Type">
      <xsd:simpleType>
        <xsd:restriction base="dms:Choice">
          <xsd:enumeration value="Resources"/>
          <xsd:enumeration value="Checklists"/>
          <xsd:enumeration value="Manual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945CBFE-76E9-4F59-8CF5-C8C1390D2870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09dbc5ca-0e68-4fe0-b05d-c46e44d59ccf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AF51BE-87EB-4904-B2C8-6A8325B1D5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D223B4-437F-4D63-B290-95A07B257F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dbc5ca-0e68-4fe0-b05d-c46e44d59cc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454</Words>
  <Application>Microsoft Office PowerPoint</Application>
  <PresentationFormat>On-screen Show (4:3)</PresentationFormat>
  <Paragraphs>128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UE_template_2014</vt:lpstr>
      <vt:lpstr>Emerging and Strategic Risk Management TASSCUBO</vt:lpstr>
      <vt:lpstr>Strategic Risk Management </vt:lpstr>
      <vt:lpstr>Best Practices </vt:lpstr>
      <vt:lpstr>University A Risk Register:</vt:lpstr>
      <vt:lpstr>University B Risk Register:</vt:lpstr>
      <vt:lpstr>University C Risk Register: </vt:lpstr>
      <vt:lpstr>University B  Risk Assessment:</vt:lpstr>
      <vt:lpstr>Strategic</vt:lpstr>
      <vt:lpstr>Finance &amp; Land Use</vt:lpstr>
      <vt:lpstr>Audit</vt:lpstr>
      <vt:lpstr>Academic Affairs</vt:lpstr>
      <vt:lpstr>Campus Life</vt:lpstr>
      <vt:lpstr>Research</vt:lpstr>
      <vt:lpstr>Development/Foundation</vt:lpstr>
      <vt:lpstr>Lessons Learned From Others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Audra Meckstroth</dc:creator>
  <cp:lastModifiedBy>Jules Montgomery</cp:lastModifiedBy>
  <cp:revision>18</cp:revision>
  <cp:lastPrinted>2013-11-08T15:31:43Z</cp:lastPrinted>
  <dcterms:created xsi:type="dcterms:W3CDTF">2014-04-23T14:32:22Z</dcterms:created>
  <dcterms:modified xsi:type="dcterms:W3CDTF">2014-10-31T15:07:24Z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0x010100D6FB21E33B7BA74C9A2F1CC3205EDAB7</vt:lpwstr>
  </property>
</Properties>
</file>