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42"/>
  </p:notesMasterIdLst>
  <p:handoutMasterIdLst>
    <p:handoutMasterId r:id="rId43"/>
  </p:handoutMasterIdLst>
  <p:sldIdLst>
    <p:sldId id="351" r:id="rId3"/>
    <p:sldId id="352" r:id="rId4"/>
    <p:sldId id="353" r:id="rId5"/>
    <p:sldId id="354" r:id="rId6"/>
    <p:sldId id="355" r:id="rId7"/>
    <p:sldId id="346" r:id="rId8"/>
    <p:sldId id="350" r:id="rId9"/>
    <p:sldId id="349" r:id="rId10"/>
    <p:sldId id="256" r:id="rId11"/>
    <p:sldId id="258" r:id="rId12"/>
    <p:sldId id="321" r:id="rId13"/>
    <p:sldId id="320" r:id="rId14"/>
    <p:sldId id="322" r:id="rId15"/>
    <p:sldId id="323" r:id="rId16"/>
    <p:sldId id="324" r:id="rId17"/>
    <p:sldId id="261" r:id="rId18"/>
    <p:sldId id="264" r:id="rId19"/>
    <p:sldId id="317" r:id="rId20"/>
    <p:sldId id="260" r:id="rId21"/>
    <p:sldId id="318" r:id="rId22"/>
    <p:sldId id="319" r:id="rId23"/>
    <p:sldId id="325"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12"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1" autoAdjust="0"/>
    <p:restoredTop sz="94612" autoAdjust="0"/>
  </p:normalViewPr>
  <p:slideViewPr>
    <p:cSldViewPr>
      <p:cViewPr>
        <p:scale>
          <a:sx n="133" d="100"/>
          <a:sy n="133" d="100"/>
        </p:scale>
        <p:origin x="996" y="7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pPr>
            <a:r>
              <a:rPr lang="en-US" sz="1600" dirty="0" smtClean="0"/>
              <a:t>YSS Central Campus Financial </a:t>
            </a:r>
            <a:r>
              <a:rPr lang="en-US" sz="1600" dirty="0"/>
              <a:t>Management</a:t>
            </a:r>
          </a:p>
        </c:rich>
      </c:tx>
      <c:overlay val="0"/>
    </c:title>
    <c:autoTitleDeleted val="0"/>
    <c:plotArea>
      <c:layout/>
      <c:pieChart>
        <c:varyColors val="1"/>
        <c:ser>
          <c:idx val="0"/>
          <c:order val="0"/>
          <c:tx>
            <c:strRef>
              <c:f>Sheet1!$B$1</c:f>
              <c:strCache>
                <c:ptCount val="1"/>
                <c:pt idx="0">
                  <c:v>Financial Management</c:v>
                </c:pt>
              </c:strCache>
            </c:strRef>
          </c:tx>
          <c:spPr>
            <a:solidFill>
              <a:srgbClr val="CCFFCC"/>
            </a:solidFill>
          </c:spPr>
          <c:dPt>
            <c:idx val="0"/>
            <c:bubble3D val="0"/>
            <c:spPr>
              <a:solidFill>
                <a:srgbClr val="EBC7AA"/>
              </a:solidFill>
            </c:spPr>
          </c:dPt>
          <c:dLbls>
            <c:showLegendKey val="0"/>
            <c:showVal val="0"/>
            <c:showCatName val="0"/>
            <c:showSerName val="0"/>
            <c:showPercent val="1"/>
            <c:showBubbleSize val="0"/>
            <c:showLeaderLines val="1"/>
          </c:dLbls>
          <c:cat>
            <c:strRef>
              <c:f>Sheet1!$A$2:$A$3</c:f>
              <c:strCache>
                <c:ptCount val="2"/>
                <c:pt idx="0">
                  <c:v>Supported</c:v>
                </c:pt>
                <c:pt idx="1">
                  <c:v>Not supported</c:v>
                </c:pt>
              </c:strCache>
            </c:strRef>
          </c:cat>
          <c:val>
            <c:numRef>
              <c:f>Sheet1!$B$2:$B$3</c:f>
              <c:numCache>
                <c:formatCode>General</c:formatCode>
                <c:ptCount val="2"/>
                <c:pt idx="0">
                  <c:v>74</c:v>
                </c:pt>
                <c:pt idx="1">
                  <c:v>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36036036036036"/>
          <c:y val="0.44712204724409399"/>
          <c:w val="0.463963963963964"/>
          <c:h val="0.4068670166229220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a:pPr>
            <a:r>
              <a:rPr lang="en-US" sz="1800" dirty="0" smtClean="0"/>
              <a:t>YSS-AP</a:t>
            </a:r>
            <a:r>
              <a:rPr lang="en-US" sz="1800" dirty="0"/>
              <a:t>, Payroll, Vendor, </a:t>
            </a:r>
            <a:r>
              <a:rPr lang="en-US" sz="1800" dirty="0" err="1"/>
              <a:t>Pcard</a:t>
            </a:r>
            <a:endParaRPr lang="en-US" sz="1800" dirty="0"/>
          </a:p>
        </c:rich>
      </c:tx>
      <c:overlay val="0"/>
    </c:title>
    <c:autoTitleDeleted val="0"/>
    <c:plotArea>
      <c:layout/>
      <c:pieChart>
        <c:varyColors val="1"/>
        <c:ser>
          <c:idx val="0"/>
          <c:order val="0"/>
          <c:tx>
            <c:strRef>
              <c:f>Sheet1!$B$1</c:f>
              <c:strCache>
                <c:ptCount val="1"/>
                <c:pt idx="0">
                  <c:v>AP, Payroll, Vendor, Pcard</c:v>
                </c:pt>
              </c:strCache>
            </c:strRef>
          </c:tx>
          <c:dPt>
            <c:idx val="0"/>
            <c:bubble3D val="0"/>
            <c:spPr>
              <a:solidFill>
                <a:srgbClr val="EBC7AA"/>
              </a:solidFill>
            </c:spPr>
          </c:dPt>
          <c:dLbls>
            <c:dLbl>
              <c:idx val="0"/>
              <c:showLegendKey val="0"/>
              <c:showVal val="0"/>
              <c:showCatName val="0"/>
              <c:showSerName val="0"/>
              <c:showPercent val="1"/>
              <c:showBubbleSize val="0"/>
            </c:dLbl>
            <c:showLegendKey val="0"/>
            <c:showVal val="0"/>
            <c:showCatName val="0"/>
            <c:showSerName val="0"/>
            <c:showPercent val="0"/>
            <c:showBubbleSize val="0"/>
          </c:dLbls>
          <c:cat>
            <c:strRef>
              <c:f>Sheet1!$A$2:$A$3</c:f>
              <c:strCache>
                <c:ptCount val="2"/>
                <c:pt idx="0">
                  <c:v>Supported</c:v>
                </c:pt>
                <c:pt idx="1">
                  <c:v>Not supported</c:v>
                </c:pt>
              </c:strCache>
            </c:strRef>
          </c:cat>
          <c:val>
            <c:numRef>
              <c:f>Sheet1!$B$2:$B$3</c:f>
              <c:numCache>
                <c:formatCode>General</c:formatCode>
                <c:ptCount val="2"/>
                <c:pt idx="0">
                  <c:v>100</c:v>
                </c:pt>
                <c:pt idx="1">
                  <c:v>0</c:v>
                </c:pt>
              </c:numCache>
            </c:numRef>
          </c:val>
        </c:ser>
        <c:dLbls>
          <c:showLegendKey val="0"/>
          <c:showVal val="0"/>
          <c:showCatName val="0"/>
          <c:showSerName val="0"/>
          <c:showPercent val="0"/>
          <c:showBubbleSize val="0"/>
          <c:showLeaderLines val="1"/>
        </c:dLbls>
        <c:firstSliceAng val="0"/>
      </c:pieChart>
    </c:plotArea>
    <c:legend>
      <c:legendPos val="r"/>
      <c:legendEntry>
        <c:idx val="1"/>
        <c:delete val="1"/>
      </c:legendEntry>
      <c:layout>
        <c:manualLayout>
          <c:xMode val="edge"/>
          <c:yMode val="edge"/>
          <c:x val="0.515646472762333"/>
          <c:y val="0.52165865240127396"/>
          <c:w val="0.45170046601317698"/>
          <c:h val="0.19652942237182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xPr>
        <a:bodyPr/>
        <a:lstStyle/>
        <a:p>
          <a:pPr>
            <a:defRPr sz="1800"/>
          </a:pPr>
          <a:endParaRPr lang="en-US"/>
        </a:p>
      </c:txPr>
    </c:title>
    <c:autoTitleDeleted val="0"/>
    <c:plotArea>
      <c:layout/>
      <c:pieChart>
        <c:varyColors val="1"/>
        <c:ser>
          <c:idx val="0"/>
          <c:order val="0"/>
          <c:tx>
            <c:strRef>
              <c:f>Sheet1!$B$1</c:f>
              <c:strCache>
                <c:ptCount val="1"/>
                <c:pt idx="0">
                  <c:v>Central Campus Business Offices</c:v>
                </c:pt>
              </c:strCache>
            </c:strRef>
          </c:tx>
          <c:spPr>
            <a:solidFill>
              <a:srgbClr val="CCFFCC"/>
            </a:solidFill>
          </c:spPr>
          <c:dPt>
            <c:idx val="0"/>
            <c:bubble3D val="0"/>
            <c:spPr>
              <a:solidFill>
                <a:srgbClr val="EBC7AA"/>
              </a:solidFill>
            </c:spPr>
          </c:dPt>
          <c:dLbls>
            <c:showLegendKey val="0"/>
            <c:showVal val="0"/>
            <c:showCatName val="0"/>
            <c:showSerName val="0"/>
            <c:showPercent val="1"/>
            <c:showBubbleSize val="0"/>
            <c:showLeaderLines val="1"/>
          </c:dLbls>
          <c:cat>
            <c:strRef>
              <c:f>Sheet1!$A$2:$A$3</c:f>
              <c:strCache>
                <c:ptCount val="2"/>
                <c:pt idx="0">
                  <c:v>Regional</c:v>
                </c:pt>
                <c:pt idx="1">
                  <c:v>Local</c:v>
                </c:pt>
              </c:strCache>
            </c:strRef>
          </c:cat>
          <c:val>
            <c:numRef>
              <c:f>Sheet1!$B$2:$B$3</c:f>
              <c:numCache>
                <c:formatCode>General</c:formatCode>
                <c:ptCount val="2"/>
                <c:pt idx="0">
                  <c:v>50</c:v>
                </c:pt>
                <c:pt idx="1">
                  <c:v>30</c:v>
                </c:pt>
              </c:numCache>
            </c:numRef>
          </c:val>
        </c:ser>
        <c:dLbls>
          <c:showLegendKey val="0"/>
          <c:showVal val="0"/>
          <c:showCatName val="0"/>
          <c:showSerName val="0"/>
          <c:showPercent val="1"/>
          <c:showBubbleSize val="0"/>
          <c:showLeaderLines val="1"/>
        </c:dLbls>
        <c:firstSliceAng val="0"/>
      </c:pieChart>
    </c:plotArea>
    <c:legend>
      <c:legendPos val="r"/>
      <c:legendEntry>
        <c:idx val="1"/>
        <c:delete val="1"/>
      </c:legendEntry>
      <c:layout>
        <c:manualLayout>
          <c:xMode val="edge"/>
          <c:yMode val="edge"/>
          <c:x val="0.62479841335622499"/>
          <c:y val="0.53028060321479198"/>
          <c:w val="0.34136700017760901"/>
          <c:h val="0.385365012685138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a:pPr>
            <a:r>
              <a:rPr lang="en-US" sz="1800" dirty="0" smtClean="0"/>
              <a:t>Central</a:t>
            </a:r>
            <a:r>
              <a:rPr lang="en-US" sz="1800" baseline="0" dirty="0" smtClean="0"/>
              <a:t> Campus </a:t>
            </a:r>
            <a:r>
              <a:rPr lang="en-US" sz="1800" dirty="0" smtClean="0"/>
              <a:t>FRMS </a:t>
            </a:r>
            <a:r>
              <a:rPr lang="en-US" sz="1800" dirty="0"/>
              <a:t>Post Award</a:t>
            </a:r>
          </a:p>
        </c:rich>
      </c:tx>
      <c:overlay val="0"/>
    </c:title>
    <c:autoTitleDeleted val="0"/>
    <c:plotArea>
      <c:layout/>
      <c:pieChart>
        <c:varyColors val="1"/>
        <c:ser>
          <c:idx val="0"/>
          <c:order val="0"/>
          <c:tx>
            <c:strRef>
              <c:f>Sheet1!$B$1</c:f>
              <c:strCache>
                <c:ptCount val="1"/>
                <c:pt idx="0">
                  <c:v>FRMS Post Award</c:v>
                </c:pt>
              </c:strCache>
            </c:strRef>
          </c:tx>
          <c:spPr>
            <a:ln>
              <a:solidFill>
                <a:srgbClr val="CCFFCC"/>
              </a:solidFill>
            </a:ln>
          </c:spPr>
          <c:dPt>
            <c:idx val="0"/>
            <c:bubble3D val="0"/>
            <c:spPr>
              <a:solidFill>
                <a:srgbClr val="EBC7AA"/>
              </a:solidFill>
              <a:ln>
                <a:solidFill>
                  <a:srgbClr val="CCFFCC"/>
                </a:solidFill>
              </a:ln>
            </c:spPr>
          </c:dPt>
          <c:dPt>
            <c:idx val="1"/>
            <c:bubble3D val="0"/>
            <c:spPr>
              <a:solidFill>
                <a:srgbClr val="CCFFCC"/>
              </a:solidFill>
              <a:ln>
                <a:solidFill>
                  <a:srgbClr val="CCFFCC"/>
                </a:solidFill>
              </a:ln>
            </c:spPr>
          </c:dPt>
          <c:dLbls>
            <c:showLegendKey val="0"/>
            <c:showVal val="0"/>
            <c:showCatName val="0"/>
            <c:showSerName val="0"/>
            <c:showPercent val="1"/>
            <c:showBubbleSize val="0"/>
            <c:showLeaderLines val="1"/>
          </c:dLbls>
          <c:cat>
            <c:strRef>
              <c:f>Sheet1!$A$2:$A$3</c:f>
              <c:strCache>
                <c:ptCount val="2"/>
                <c:pt idx="0">
                  <c:v>Supported</c:v>
                </c:pt>
                <c:pt idx="1">
                  <c:v>Not supported</c:v>
                </c:pt>
              </c:strCache>
            </c:strRef>
          </c:cat>
          <c:val>
            <c:numRef>
              <c:f>Sheet1!$B$2:$B$3</c:f>
              <c:numCache>
                <c:formatCode>General</c:formatCode>
                <c:ptCount val="2"/>
                <c:pt idx="0">
                  <c:v>65</c:v>
                </c:pt>
                <c:pt idx="1">
                  <c:v>35</c:v>
                </c:pt>
              </c:numCache>
            </c:numRef>
          </c:val>
        </c:ser>
        <c:dLbls>
          <c:showLegendKey val="0"/>
          <c:showVal val="0"/>
          <c:showCatName val="0"/>
          <c:showSerName val="0"/>
          <c:showPercent val="0"/>
          <c:showBubbleSize val="0"/>
          <c:showLeaderLines val="1"/>
        </c:dLbls>
        <c:firstSliceAng val="0"/>
      </c:pieChart>
    </c:plotArea>
    <c:legend>
      <c:legendPos val="r"/>
      <c:legendEntry>
        <c:idx val="1"/>
        <c:delete val="1"/>
      </c:legendEntry>
      <c:layout>
        <c:manualLayout>
          <c:xMode val="edge"/>
          <c:yMode val="edge"/>
          <c:x val="0.51249999999999996"/>
          <c:y val="0.50831070962755398"/>
          <c:w val="0.4375"/>
          <c:h val="0.31589391816820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a:pPr>
            <a:r>
              <a:rPr lang="en-US" sz="1800" dirty="0" smtClean="0"/>
              <a:t>Central Campus-FRMS</a:t>
            </a:r>
            <a:r>
              <a:rPr lang="en-US" sz="1800" baseline="0" dirty="0" smtClean="0"/>
              <a:t> </a:t>
            </a:r>
            <a:r>
              <a:rPr lang="en-US" sz="1800" dirty="0" smtClean="0"/>
              <a:t>Pre Award</a:t>
            </a:r>
            <a:endParaRPr lang="en-US" sz="1800" dirty="0"/>
          </a:p>
        </c:rich>
      </c:tx>
      <c:overlay val="0"/>
    </c:title>
    <c:autoTitleDeleted val="0"/>
    <c:plotArea>
      <c:layout/>
      <c:pieChart>
        <c:varyColors val="1"/>
        <c:ser>
          <c:idx val="0"/>
          <c:order val="0"/>
          <c:tx>
            <c:strRef>
              <c:f>Sheet1!$B$1</c:f>
              <c:strCache>
                <c:ptCount val="1"/>
                <c:pt idx="0">
                  <c:v>Units supported by FRMS</c:v>
                </c:pt>
              </c:strCache>
            </c:strRef>
          </c:tx>
          <c:spPr>
            <a:solidFill>
              <a:srgbClr val="CCFFCC"/>
            </a:solidFill>
          </c:spPr>
          <c:dPt>
            <c:idx val="0"/>
            <c:bubble3D val="0"/>
            <c:spPr>
              <a:solidFill>
                <a:srgbClr val="EBC7AA"/>
              </a:solidFill>
            </c:spPr>
          </c:dPt>
          <c:dLbls>
            <c:showLegendKey val="0"/>
            <c:showVal val="0"/>
            <c:showCatName val="0"/>
            <c:showSerName val="0"/>
            <c:showPercent val="1"/>
            <c:showBubbleSize val="0"/>
            <c:showLeaderLines val="1"/>
          </c:dLbls>
          <c:cat>
            <c:strRef>
              <c:f>Sheet1!$A$2:$A$3</c:f>
              <c:strCache>
                <c:ptCount val="2"/>
                <c:pt idx="0">
                  <c:v>Supported</c:v>
                </c:pt>
                <c:pt idx="1">
                  <c:v>Not Supported</c:v>
                </c:pt>
              </c:strCache>
            </c:strRef>
          </c:cat>
          <c:val>
            <c:numRef>
              <c:f>Sheet1!$B$2:$B$3</c:f>
              <c:numCache>
                <c:formatCode>General</c:formatCode>
                <c:ptCount val="2"/>
                <c:pt idx="0">
                  <c:v>84</c:v>
                </c:pt>
                <c:pt idx="1">
                  <c:v>16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3802458903163395"/>
          <c:y val="0.46667901609076101"/>
          <c:w val="0.361975410968366"/>
          <c:h val="0.4694621792157169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xPr>
        <a:bodyPr/>
        <a:lstStyle/>
        <a:p>
          <a:pPr>
            <a:defRPr sz="1800"/>
          </a:pPr>
          <a:endParaRPr lang="en-US"/>
        </a:p>
      </c:txPr>
    </c:title>
    <c:autoTitleDeleted val="0"/>
    <c:plotArea>
      <c:layout/>
      <c:pieChart>
        <c:varyColors val="1"/>
        <c:ser>
          <c:idx val="0"/>
          <c:order val="0"/>
          <c:tx>
            <c:strRef>
              <c:f>Sheet1!$B$1</c:f>
              <c:strCache>
                <c:ptCount val="1"/>
                <c:pt idx="0">
                  <c:v>YSS-T&amp;E</c:v>
                </c:pt>
              </c:strCache>
            </c:strRef>
          </c:tx>
          <c:spPr>
            <a:solidFill>
              <a:srgbClr val="EBC7AA"/>
            </a:solidFill>
          </c:spPr>
          <c:dPt>
            <c:idx val="1"/>
            <c:bubble3D val="0"/>
            <c:spPr>
              <a:solidFill>
                <a:srgbClr val="CCFFCC"/>
              </a:solidFill>
            </c:spPr>
          </c:dPt>
          <c:dLbls>
            <c:showLegendKey val="0"/>
            <c:showVal val="0"/>
            <c:showCatName val="0"/>
            <c:showSerName val="0"/>
            <c:showPercent val="1"/>
            <c:showBubbleSize val="0"/>
            <c:showLeaderLines val="1"/>
          </c:dLbls>
          <c:cat>
            <c:strRef>
              <c:f>Sheet1!$A$2:$A$3</c:f>
              <c:strCache>
                <c:ptCount val="2"/>
                <c:pt idx="0">
                  <c:v>Supported</c:v>
                </c:pt>
                <c:pt idx="1">
                  <c:v>Not supported</c:v>
                </c:pt>
              </c:strCache>
            </c:strRef>
          </c:cat>
          <c:val>
            <c:numRef>
              <c:f>Sheet1!$B$2:$B$3</c:f>
              <c:numCache>
                <c:formatCode>General</c:formatCode>
                <c:ptCount val="2"/>
                <c:pt idx="0">
                  <c:v>33</c:v>
                </c:pt>
                <c:pt idx="1">
                  <c:v>67</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419348782469807"/>
          <c:y val="0.38125875269051601"/>
          <c:w val="0.44897861966542402"/>
          <c:h val="0.50682396534343199"/>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4590B-B3E4-4870-A8F8-8546FB8D663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5AA028F-82F2-418F-A54C-1EBA8984B78A}">
      <dgm:prSet/>
      <dgm:spPr>
        <a:solidFill>
          <a:srgbClr val="FFC000"/>
        </a:solidFill>
      </dgm:spPr>
      <dgm:t>
        <a:bodyPr/>
        <a:lstStyle/>
        <a:p>
          <a:pPr algn="ctr" rtl="0"/>
          <a:r>
            <a:rPr lang="en-US" dirty="0" smtClean="0">
              <a:solidFill>
                <a:schemeClr val="tx1"/>
              </a:solidFill>
            </a:rPr>
            <a:t>Continuous Evaluation</a:t>
          </a:r>
          <a:endParaRPr lang="en-US" dirty="0">
            <a:solidFill>
              <a:schemeClr val="tx1"/>
            </a:solidFill>
          </a:endParaRPr>
        </a:p>
      </dgm:t>
    </dgm:pt>
    <dgm:pt modelId="{F4C9E4FC-9962-4B96-8986-DCAB268CB883}" type="parTrans" cxnId="{6F446DBD-2335-49A7-B560-520D40DC9E01}">
      <dgm:prSet/>
      <dgm:spPr/>
      <dgm:t>
        <a:bodyPr/>
        <a:lstStyle/>
        <a:p>
          <a:pPr algn="ctr"/>
          <a:endParaRPr lang="en-US"/>
        </a:p>
      </dgm:t>
    </dgm:pt>
    <dgm:pt modelId="{28B874C8-2D67-4495-B373-B6C54C107338}" type="sibTrans" cxnId="{6F446DBD-2335-49A7-B560-520D40DC9E01}">
      <dgm:prSet/>
      <dgm:spPr/>
      <dgm:t>
        <a:bodyPr/>
        <a:lstStyle/>
        <a:p>
          <a:pPr algn="ctr"/>
          <a:endParaRPr lang="en-US"/>
        </a:p>
      </dgm:t>
    </dgm:pt>
    <dgm:pt modelId="{B552E666-3369-48EB-81A9-CEB564FC6B35}">
      <dgm:prSet/>
      <dgm:spPr>
        <a:solidFill>
          <a:srgbClr val="00B050"/>
        </a:solidFill>
      </dgm:spPr>
      <dgm:t>
        <a:bodyPr/>
        <a:lstStyle/>
        <a:p>
          <a:pPr algn="ctr" rtl="0"/>
          <a:r>
            <a:rPr lang="en-US" dirty="0" smtClean="0">
              <a:solidFill>
                <a:schemeClr val="tx1"/>
              </a:solidFill>
            </a:rPr>
            <a:t>Continuous Improvement</a:t>
          </a:r>
          <a:endParaRPr lang="en-US" dirty="0">
            <a:solidFill>
              <a:schemeClr val="tx1"/>
            </a:solidFill>
          </a:endParaRPr>
        </a:p>
      </dgm:t>
    </dgm:pt>
    <dgm:pt modelId="{88D20BF1-13E7-4CD4-BFB7-CD452E2AFA4B}" type="parTrans" cxnId="{FBFE8A6E-B78A-435D-9E24-AE779F48B90D}">
      <dgm:prSet/>
      <dgm:spPr/>
      <dgm:t>
        <a:bodyPr/>
        <a:lstStyle/>
        <a:p>
          <a:pPr algn="ctr"/>
          <a:endParaRPr lang="en-US"/>
        </a:p>
      </dgm:t>
    </dgm:pt>
    <dgm:pt modelId="{089AAAA1-145E-42A5-BD7A-8BC492B032A6}" type="sibTrans" cxnId="{FBFE8A6E-B78A-435D-9E24-AE779F48B90D}">
      <dgm:prSet/>
      <dgm:spPr/>
      <dgm:t>
        <a:bodyPr/>
        <a:lstStyle/>
        <a:p>
          <a:pPr algn="ctr"/>
          <a:endParaRPr lang="en-US"/>
        </a:p>
      </dgm:t>
    </dgm:pt>
    <dgm:pt modelId="{10710680-E681-43F6-A2C0-588419E42FEE}">
      <dgm:prSet/>
      <dgm:spPr>
        <a:solidFill>
          <a:schemeClr val="accent6">
            <a:lumMod val="75000"/>
          </a:schemeClr>
        </a:solidFill>
      </dgm:spPr>
      <dgm:t>
        <a:bodyPr/>
        <a:lstStyle/>
        <a:p>
          <a:pPr algn="ctr" rtl="0"/>
          <a:r>
            <a:rPr lang="en-US" dirty="0" smtClean="0">
              <a:solidFill>
                <a:schemeClr val="tx1"/>
              </a:solidFill>
            </a:rPr>
            <a:t>Continuous Feedback </a:t>
          </a:r>
          <a:endParaRPr lang="en-US" dirty="0">
            <a:solidFill>
              <a:schemeClr val="tx1"/>
            </a:solidFill>
          </a:endParaRPr>
        </a:p>
      </dgm:t>
    </dgm:pt>
    <dgm:pt modelId="{150C30AC-8D03-4114-A225-DB928276A5F0}" type="parTrans" cxnId="{C49960B3-9C41-46CC-A1E0-000478F72332}">
      <dgm:prSet/>
      <dgm:spPr/>
      <dgm:t>
        <a:bodyPr/>
        <a:lstStyle/>
        <a:p>
          <a:pPr algn="ctr"/>
          <a:endParaRPr lang="en-US"/>
        </a:p>
      </dgm:t>
    </dgm:pt>
    <dgm:pt modelId="{B1AE0348-8B61-4B49-AF50-32A6BC57D9FF}" type="sibTrans" cxnId="{C49960B3-9C41-46CC-A1E0-000478F72332}">
      <dgm:prSet/>
      <dgm:spPr/>
      <dgm:t>
        <a:bodyPr/>
        <a:lstStyle/>
        <a:p>
          <a:pPr algn="ctr"/>
          <a:endParaRPr lang="en-US"/>
        </a:p>
      </dgm:t>
    </dgm:pt>
    <dgm:pt modelId="{CB81F175-594D-4BC3-89EE-D65332573A56}" type="pres">
      <dgm:prSet presAssocID="{2D84590B-B3E4-4870-A8F8-8546FB8D663E}" presName="cycle" presStyleCnt="0">
        <dgm:presLayoutVars>
          <dgm:dir/>
          <dgm:resizeHandles val="exact"/>
        </dgm:presLayoutVars>
      </dgm:prSet>
      <dgm:spPr/>
      <dgm:t>
        <a:bodyPr/>
        <a:lstStyle/>
        <a:p>
          <a:endParaRPr lang="en-US"/>
        </a:p>
      </dgm:t>
    </dgm:pt>
    <dgm:pt modelId="{DD206A6C-D85A-459D-8F76-20F100D21911}" type="pres">
      <dgm:prSet presAssocID="{E5AA028F-82F2-418F-A54C-1EBA8984B78A}" presName="node" presStyleLbl="node1" presStyleIdx="0" presStyleCnt="3" custRadScaleRad="111688" custRadScaleInc="-1878">
        <dgm:presLayoutVars>
          <dgm:bulletEnabled val="1"/>
        </dgm:presLayoutVars>
      </dgm:prSet>
      <dgm:spPr/>
      <dgm:t>
        <a:bodyPr/>
        <a:lstStyle/>
        <a:p>
          <a:endParaRPr lang="en-US"/>
        </a:p>
      </dgm:t>
    </dgm:pt>
    <dgm:pt modelId="{8EBEAA09-0E8D-43C9-9B45-1FFFCBF498C8}" type="pres">
      <dgm:prSet presAssocID="{28B874C8-2D67-4495-B373-B6C54C107338}" presName="sibTrans" presStyleLbl="sibTrans2D1" presStyleIdx="0" presStyleCnt="3"/>
      <dgm:spPr/>
      <dgm:t>
        <a:bodyPr/>
        <a:lstStyle/>
        <a:p>
          <a:endParaRPr lang="en-US"/>
        </a:p>
      </dgm:t>
    </dgm:pt>
    <dgm:pt modelId="{70F0452F-FC00-41CD-88B6-41FA4D61FB3E}" type="pres">
      <dgm:prSet presAssocID="{28B874C8-2D67-4495-B373-B6C54C107338}" presName="connectorText" presStyleLbl="sibTrans2D1" presStyleIdx="0" presStyleCnt="3"/>
      <dgm:spPr/>
      <dgm:t>
        <a:bodyPr/>
        <a:lstStyle/>
        <a:p>
          <a:endParaRPr lang="en-US"/>
        </a:p>
      </dgm:t>
    </dgm:pt>
    <dgm:pt modelId="{9EF5D81C-FE73-4E9D-B066-D28A64543586}" type="pres">
      <dgm:prSet presAssocID="{B552E666-3369-48EB-81A9-CEB564FC6B35}" presName="node" presStyleLbl="node1" presStyleIdx="1" presStyleCnt="3" custRadScaleRad="88558" custRadScaleInc="3062">
        <dgm:presLayoutVars>
          <dgm:bulletEnabled val="1"/>
        </dgm:presLayoutVars>
      </dgm:prSet>
      <dgm:spPr/>
      <dgm:t>
        <a:bodyPr/>
        <a:lstStyle/>
        <a:p>
          <a:endParaRPr lang="en-US"/>
        </a:p>
      </dgm:t>
    </dgm:pt>
    <dgm:pt modelId="{F0BF608B-4230-478E-B71B-149B50386B83}" type="pres">
      <dgm:prSet presAssocID="{089AAAA1-145E-42A5-BD7A-8BC492B032A6}" presName="sibTrans" presStyleLbl="sibTrans2D1" presStyleIdx="1" presStyleCnt="3"/>
      <dgm:spPr/>
      <dgm:t>
        <a:bodyPr/>
        <a:lstStyle/>
        <a:p>
          <a:endParaRPr lang="en-US"/>
        </a:p>
      </dgm:t>
    </dgm:pt>
    <dgm:pt modelId="{5E7DF18B-B5F9-464A-BC4F-5F1DD2CC2AA6}" type="pres">
      <dgm:prSet presAssocID="{089AAAA1-145E-42A5-BD7A-8BC492B032A6}" presName="connectorText" presStyleLbl="sibTrans2D1" presStyleIdx="1" presStyleCnt="3"/>
      <dgm:spPr/>
      <dgm:t>
        <a:bodyPr/>
        <a:lstStyle/>
        <a:p>
          <a:endParaRPr lang="en-US"/>
        </a:p>
      </dgm:t>
    </dgm:pt>
    <dgm:pt modelId="{1CA32547-1A94-4BAB-8B51-C4AE61DB2700}" type="pres">
      <dgm:prSet presAssocID="{10710680-E681-43F6-A2C0-588419E42FEE}" presName="node" presStyleLbl="node1" presStyleIdx="2" presStyleCnt="3" custRadScaleRad="92319" custRadScaleInc="-665">
        <dgm:presLayoutVars>
          <dgm:bulletEnabled val="1"/>
        </dgm:presLayoutVars>
      </dgm:prSet>
      <dgm:spPr/>
      <dgm:t>
        <a:bodyPr/>
        <a:lstStyle/>
        <a:p>
          <a:endParaRPr lang="en-US"/>
        </a:p>
      </dgm:t>
    </dgm:pt>
    <dgm:pt modelId="{BAF063FA-E205-43CE-987D-C7EFBA796543}" type="pres">
      <dgm:prSet presAssocID="{B1AE0348-8B61-4B49-AF50-32A6BC57D9FF}" presName="sibTrans" presStyleLbl="sibTrans2D1" presStyleIdx="2" presStyleCnt="3"/>
      <dgm:spPr/>
      <dgm:t>
        <a:bodyPr/>
        <a:lstStyle/>
        <a:p>
          <a:endParaRPr lang="en-US"/>
        </a:p>
      </dgm:t>
    </dgm:pt>
    <dgm:pt modelId="{2432DAFD-AC63-4F38-AFB4-6924723FFFB8}" type="pres">
      <dgm:prSet presAssocID="{B1AE0348-8B61-4B49-AF50-32A6BC57D9FF}" presName="connectorText" presStyleLbl="sibTrans2D1" presStyleIdx="2" presStyleCnt="3"/>
      <dgm:spPr/>
      <dgm:t>
        <a:bodyPr/>
        <a:lstStyle/>
        <a:p>
          <a:endParaRPr lang="en-US"/>
        </a:p>
      </dgm:t>
    </dgm:pt>
  </dgm:ptLst>
  <dgm:cxnLst>
    <dgm:cxn modelId="{6F446DBD-2335-49A7-B560-520D40DC9E01}" srcId="{2D84590B-B3E4-4870-A8F8-8546FB8D663E}" destId="{E5AA028F-82F2-418F-A54C-1EBA8984B78A}" srcOrd="0" destOrd="0" parTransId="{F4C9E4FC-9962-4B96-8986-DCAB268CB883}" sibTransId="{28B874C8-2D67-4495-B373-B6C54C107338}"/>
    <dgm:cxn modelId="{FBFE8A6E-B78A-435D-9E24-AE779F48B90D}" srcId="{2D84590B-B3E4-4870-A8F8-8546FB8D663E}" destId="{B552E666-3369-48EB-81A9-CEB564FC6B35}" srcOrd="1" destOrd="0" parTransId="{88D20BF1-13E7-4CD4-BFB7-CD452E2AFA4B}" sibTransId="{089AAAA1-145E-42A5-BD7A-8BC492B032A6}"/>
    <dgm:cxn modelId="{7ADCD0DE-5CFB-4EF7-B2E0-BFBD3E3CF409}" type="presOf" srcId="{2D84590B-B3E4-4870-A8F8-8546FB8D663E}" destId="{CB81F175-594D-4BC3-89EE-D65332573A56}" srcOrd="0" destOrd="0" presId="urn:microsoft.com/office/officeart/2005/8/layout/cycle2"/>
    <dgm:cxn modelId="{62D117DE-848A-42A4-A13B-58CE8C09DF6B}" type="presOf" srcId="{B1AE0348-8B61-4B49-AF50-32A6BC57D9FF}" destId="{2432DAFD-AC63-4F38-AFB4-6924723FFFB8}" srcOrd="1" destOrd="0" presId="urn:microsoft.com/office/officeart/2005/8/layout/cycle2"/>
    <dgm:cxn modelId="{4CE5DA65-A516-4CDA-A239-68E35C227AB7}" type="presOf" srcId="{10710680-E681-43F6-A2C0-588419E42FEE}" destId="{1CA32547-1A94-4BAB-8B51-C4AE61DB2700}" srcOrd="0" destOrd="0" presId="urn:microsoft.com/office/officeart/2005/8/layout/cycle2"/>
    <dgm:cxn modelId="{00D66203-C7D8-4BAE-9F43-7E3FCBE9E21A}" type="presOf" srcId="{089AAAA1-145E-42A5-BD7A-8BC492B032A6}" destId="{F0BF608B-4230-478E-B71B-149B50386B83}" srcOrd="0" destOrd="0" presId="urn:microsoft.com/office/officeart/2005/8/layout/cycle2"/>
    <dgm:cxn modelId="{C49960B3-9C41-46CC-A1E0-000478F72332}" srcId="{2D84590B-B3E4-4870-A8F8-8546FB8D663E}" destId="{10710680-E681-43F6-A2C0-588419E42FEE}" srcOrd="2" destOrd="0" parTransId="{150C30AC-8D03-4114-A225-DB928276A5F0}" sibTransId="{B1AE0348-8B61-4B49-AF50-32A6BC57D9FF}"/>
    <dgm:cxn modelId="{AA7132AC-AD7A-4011-BFE3-795F2B8B0A12}" type="presOf" srcId="{28B874C8-2D67-4495-B373-B6C54C107338}" destId="{70F0452F-FC00-41CD-88B6-41FA4D61FB3E}" srcOrd="1" destOrd="0" presId="urn:microsoft.com/office/officeart/2005/8/layout/cycle2"/>
    <dgm:cxn modelId="{7E845C31-4322-4110-ACA8-FBB47A4C6564}" type="presOf" srcId="{B552E666-3369-48EB-81A9-CEB564FC6B35}" destId="{9EF5D81C-FE73-4E9D-B066-D28A64543586}" srcOrd="0" destOrd="0" presId="urn:microsoft.com/office/officeart/2005/8/layout/cycle2"/>
    <dgm:cxn modelId="{72204436-6044-4BB3-B272-F9024FBCD2D0}" type="presOf" srcId="{28B874C8-2D67-4495-B373-B6C54C107338}" destId="{8EBEAA09-0E8D-43C9-9B45-1FFFCBF498C8}" srcOrd="0" destOrd="0" presId="urn:microsoft.com/office/officeart/2005/8/layout/cycle2"/>
    <dgm:cxn modelId="{AD9573EF-208F-4FA8-BDF7-80168AE7C656}" type="presOf" srcId="{089AAAA1-145E-42A5-BD7A-8BC492B032A6}" destId="{5E7DF18B-B5F9-464A-BC4F-5F1DD2CC2AA6}" srcOrd="1" destOrd="0" presId="urn:microsoft.com/office/officeart/2005/8/layout/cycle2"/>
    <dgm:cxn modelId="{0A9B82EA-C155-4148-B75D-A47D8AF13FDD}" type="presOf" srcId="{E5AA028F-82F2-418F-A54C-1EBA8984B78A}" destId="{DD206A6C-D85A-459D-8F76-20F100D21911}" srcOrd="0" destOrd="0" presId="urn:microsoft.com/office/officeart/2005/8/layout/cycle2"/>
    <dgm:cxn modelId="{A5AE6BBF-DAE5-4CC8-85AB-53B3A67D3636}" type="presOf" srcId="{B1AE0348-8B61-4B49-AF50-32A6BC57D9FF}" destId="{BAF063FA-E205-43CE-987D-C7EFBA796543}" srcOrd="0" destOrd="0" presId="urn:microsoft.com/office/officeart/2005/8/layout/cycle2"/>
    <dgm:cxn modelId="{0A35E4F8-0A78-41E9-87B9-3E84756A3AB4}" type="presParOf" srcId="{CB81F175-594D-4BC3-89EE-D65332573A56}" destId="{DD206A6C-D85A-459D-8F76-20F100D21911}" srcOrd="0" destOrd="0" presId="urn:microsoft.com/office/officeart/2005/8/layout/cycle2"/>
    <dgm:cxn modelId="{80CB340D-3DB6-46CC-82B5-8B93B2EE8243}" type="presParOf" srcId="{CB81F175-594D-4BC3-89EE-D65332573A56}" destId="{8EBEAA09-0E8D-43C9-9B45-1FFFCBF498C8}" srcOrd="1" destOrd="0" presId="urn:microsoft.com/office/officeart/2005/8/layout/cycle2"/>
    <dgm:cxn modelId="{D82B6EE6-DDE1-4032-AEC8-6B7C35856B03}" type="presParOf" srcId="{8EBEAA09-0E8D-43C9-9B45-1FFFCBF498C8}" destId="{70F0452F-FC00-41CD-88B6-41FA4D61FB3E}" srcOrd="0" destOrd="0" presId="urn:microsoft.com/office/officeart/2005/8/layout/cycle2"/>
    <dgm:cxn modelId="{5DA1290B-4C54-4C25-900A-B75FB1035F68}" type="presParOf" srcId="{CB81F175-594D-4BC3-89EE-D65332573A56}" destId="{9EF5D81C-FE73-4E9D-B066-D28A64543586}" srcOrd="2" destOrd="0" presId="urn:microsoft.com/office/officeart/2005/8/layout/cycle2"/>
    <dgm:cxn modelId="{03E9BAFD-D3BC-439E-813D-2251E4F54AF6}" type="presParOf" srcId="{CB81F175-594D-4BC3-89EE-D65332573A56}" destId="{F0BF608B-4230-478E-B71B-149B50386B83}" srcOrd="3" destOrd="0" presId="urn:microsoft.com/office/officeart/2005/8/layout/cycle2"/>
    <dgm:cxn modelId="{112C56AB-991A-43E1-9685-708E7DB63D71}" type="presParOf" srcId="{F0BF608B-4230-478E-B71B-149B50386B83}" destId="{5E7DF18B-B5F9-464A-BC4F-5F1DD2CC2AA6}" srcOrd="0" destOrd="0" presId="urn:microsoft.com/office/officeart/2005/8/layout/cycle2"/>
    <dgm:cxn modelId="{2DFD821D-6A95-440F-A8AA-B8CBF6F93DA2}" type="presParOf" srcId="{CB81F175-594D-4BC3-89EE-D65332573A56}" destId="{1CA32547-1A94-4BAB-8B51-C4AE61DB2700}" srcOrd="4" destOrd="0" presId="urn:microsoft.com/office/officeart/2005/8/layout/cycle2"/>
    <dgm:cxn modelId="{80445A8A-A70A-4477-AF00-BB149EEBB453}" type="presParOf" srcId="{CB81F175-594D-4BC3-89EE-D65332573A56}" destId="{BAF063FA-E205-43CE-987D-C7EFBA796543}" srcOrd="5" destOrd="0" presId="urn:microsoft.com/office/officeart/2005/8/layout/cycle2"/>
    <dgm:cxn modelId="{BE58DE74-3657-4EF9-8839-A65776B3FC8A}" type="presParOf" srcId="{BAF063FA-E205-43CE-987D-C7EFBA796543}" destId="{2432DAFD-AC63-4F38-AFB4-6924723FFFB8}" srcOrd="0" destOrd="0" presId="urn:microsoft.com/office/officeart/2005/8/layout/cycle2"/>
  </dgm:cxnLst>
  <dgm:bg>
    <a:solidFill>
      <a:schemeClr val="accent5">
        <a:lumMod val="20000"/>
        <a:lumOff val="80000"/>
      </a:schemeClr>
    </a:solidFill>
  </dgm:bg>
  <dgm:whole>
    <a:ln w="28575">
      <a:solidFill>
        <a:srgbClr val="00206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06A6C-D85A-459D-8F76-20F100D21911}">
      <dsp:nvSpPr>
        <dsp:cNvPr id="0" name=""/>
        <dsp:cNvSpPr/>
      </dsp:nvSpPr>
      <dsp:spPr>
        <a:xfrm>
          <a:off x="914399" y="266699"/>
          <a:ext cx="1247849" cy="1247849"/>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Continuous Evaluation</a:t>
          </a:r>
          <a:endParaRPr lang="en-US" sz="1200" kern="1200" dirty="0">
            <a:solidFill>
              <a:schemeClr val="tx1"/>
            </a:solidFill>
          </a:endParaRPr>
        </a:p>
      </dsp:txBody>
      <dsp:txXfrm>
        <a:off x="1097142" y="449442"/>
        <a:ext cx="882363" cy="882363"/>
      </dsp:txXfrm>
    </dsp:sp>
    <dsp:sp modelId="{8EBEAA09-0E8D-43C9-9B45-1FFFCBF498C8}">
      <dsp:nvSpPr>
        <dsp:cNvPr id="0" name=""/>
        <dsp:cNvSpPr/>
      </dsp:nvSpPr>
      <dsp:spPr>
        <a:xfrm rot="3836792">
          <a:off x="1778019" y="1528398"/>
          <a:ext cx="350105" cy="4211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807469" y="1565449"/>
        <a:ext cx="245074" cy="252689"/>
      </dsp:txXfrm>
    </dsp:sp>
    <dsp:sp modelId="{9EF5D81C-FE73-4E9D-B066-D28A64543586}">
      <dsp:nvSpPr>
        <dsp:cNvPr id="0" name=""/>
        <dsp:cNvSpPr/>
      </dsp:nvSpPr>
      <dsp:spPr>
        <a:xfrm>
          <a:off x="1752598" y="1981199"/>
          <a:ext cx="1247849" cy="1247849"/>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Continuous Improvement</a:t>
          </a:r>
          <a:endParaRPr lang="en-US" sz="1200" kern="1200" dirty="0">
            <a:solidFill>
              <a:schemeClr val="tx1"/>
            </a:solidFill>
          </a:endParaRPr>
        </a:p>
      </dsp:txBody>
      <dsp:txXfrm>
        <a:off x="1935341" y="2163942"/>
        <a:ext cx="882363" cy="882363"/>
      </dsp:txXfrm>
    </dsp:sp>
    <dsp:sp modelId="{F0BF608B-4230-478E-B71B-149B50386B83}">
      <dsp:nvSpPr>
        <dsp:cNvPr id="0" name=""/>
        <dsp:cNvSpPr/>
      </dsp:nvSpPr>
      <dsp:spPr>
        <a:xfrm rot="10799997">
          <a:off x="1431186" y="2394550"/>
          <a:ext cx="227130" cy="4211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499325" y="2478780"/>
        <a:ext cx="158991" cy="252689"/>
      </dsp:txXfrm>
    </dsp:sp>
    <dsp:sp modelId="{1CA32547-1A94-4BAB-8B51-C4AE61DB2700}">
      <dsp:nvSpPr>
        <dsp:cNvPr id="0" name=""/>
        <dsp:cNvSpPr/>
      </dsp:nvSpPr>
      <dsp:spPr>
        <a:xfrm>
          <a:off x="76200" y="1981201"/>
          <a:ext cx="1247849" cy="1247849"/>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Continuous Feedback </a:t>
          </a:r>
          <a:endParaRPr lang="en-US" sz="1200" kern="1200" dirty="0">
            <a:solidFill>
              <a:schemeClr val="tx1"/>
            </a:solidFill>
          </a:endParaRPr>
        </a:p>
      </dsp:txBody>
      <dsp:txXfrm>
        <a:off x="258943" y="2163944"/>
        <a:ext cx="882363" cy="882363"/>
      </dsp:txXfrm>
    </dsp:sp>
    <dsp:sp modelId="{BAF063FA-E205-43CE-987D-C7EFBA796543}">
      <dsp:nvSpPr>
        <dsp:cNvPr id="0" name=""/>
        <dsp:cNvSpPr/>
      </dsp:nvSpPr>
      <dsp:spPr>
        <a:xfrm rot="17763208">
          <a:off x="939819" y="1546202"/>
          <a:ext cx="350105" cy="4211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969269" y="1677611"/>
        <a:ext cx="245074" cy="25268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56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8" y="1"/>
            <a:ext cx="2972421" cy="465621"/>
          </a:xfrm>
          <a:prstGeom prst="rect">
            <a:avLst/>
          </a:prstGeom>
        </p:spPr>
        <p:txBody>
          <a:bodyPr vert="horz" lIns="91440" tIns="45720" rIns="91440" bIns="45720" rtlCol="0"/>
          <a:lstStyle>
            <a:lvl1pPr algn="r">
              <a:defRPr sz="1200"/>
            </a:lvl1pPr>
          </a:lstStyle>
          <a:p>
            <a:fld id="{5F2EE171-95CB-4501-A277-75B22EC2B751}" type="datetimeFigureOut">
              <a:rPr lang="en-US" smtClean="0"/>
              <a:t>7/22/2013</a:t>
            </a:fld>
            <a:endParaRPr lang="en-US" dirty="0"/>
          </a:p>
        </p:txBody>
      </p:sp>
      <p:sp>
        <p:nvSpPr>
          <p:cNvPr id="4" name="Footer Placeholder 3"/>
          <p:cNvSpPr>
            <a:spLocks noGrp="1"/>
          </p:cNvSpPr>
          <p:nvPr>
            <p:ph type="ftr" sz="quarter" idx="2"/>
          </p:nvPr>
        </p:nvSpPr>
        <p:spPr>
          <a:xfrm>
            <a:off x="2" y="8829181"/>
            <a:ext cx="2972421" cy="46562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8" y="8829181"/>
            <a:ext cx="2972421" cy="465621"/>
          </a:xfrm>
          <a:prstGeom prst="rect">
            <a:avLst/>
          </a:prstGeom>
        </p:spPr>
        <p:txBody>
          <a:bodyPr vert="horz" lIns="91440" tIns="45720" rIns="91440" bIns="45720" rtlCol="0" anchor="b"/>
          <a:lstStyle>
            <a:lvl1pPr algn="r">
              <a:defRPr sz="1200"/>
            </a:lvl1pPr>
          </a:lstStyle>
          <a:p>
            <a:fld id="{AF8EC6AC-8E58-4C33-B53B-89B186B22849}" type="slidenum">
              <a:rPr lang="en-US" smtClean="0"/>
              <a:t>‹#›</a:t>
            </a:fld>
            <a:endParaRPr lang="en-US" dirty="0"/>
          </a:p>
        </p:txBody>
      </p:sp>
    </p:spTree>
    <p:extLst>
      <p:ext uri="{BB962C8B-B14F-4D97-AF65-F5344CB8AC3E}">
        <p14:creationId xmlns:p14="http://schemas.microsoft.com/office/powerpoint/2010/main" val="13507183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3F46028-829E-4390-90B9-40EBFA2B24A2}" type="datetimeFigureOut">
              <a:rPr lang="en-US" smtClean="0"/>
              <a:t>7/22/2013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6"/>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27E908EF-7484-4790-92B2-B7135E63A93F}" type="slidenum">
              <a:rPr lang="en-US" smtClean="0"/>
              <a:t>‹#›</a:t>
            </a:fld>
            <a:endParaRPr lang="en-US" dirty="0"/>
          </a:p>
        </p:txBody>
      </p:sp>
    </p:spTree>
    <p:extLst>
      <p:ext uri="{BB962C8B-B14F-4D97-AF65-F5344CB8AC3E}">
        <p14:creationId xmlns:p14="http://schemas.microsoft.com/office/powerpoint/2010/main" val="29939428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5601BF-A8FB-458C-B80D-FF28DB5AFF86}" type="slidenum">
              <a:rPr lang="en-US" smtClean="0"/>
              <a:pPr/>
              <a:t>1</a:t>
            </a:fld>
            <a:endParaRPr lang="en-US"/>
          </a:p>
        </p:txBody>
      </p:sp>
    </p:spTree>
    <p:extLst>
      <p:ext uri="{BB962C8B-B14F-4D97-AF65-F5344CB8AC3E}">
        <p14:creationId xmlns:p14="http://schemas.microsoft.com/office/powerpoint/2010/main" val="4251212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needed to create a reporting line.</a:t>
            </a:r>
          </a:p>
          <a:p>
            <a:r>
              <a:rPr lang="en-US" dirty="0" smtClean="0"/>
              <a:t>We have</a:t>
            </a:r>
            <a:r>
              <a:rPr lang="en-US" baseline="0" dirty="0" smtClean="0"/>
              <a:t> 6</a:t>
            </a:r>
            <a:r>
              <a:rPr lang="en-US" dirty="0" smtClean="0"/>
              <a:t> senior directors that are</a:t>
            </a:r>
            <a:r>
              <a:rPr lang="en-US" baseline="0" dirty="0" smtClean="0"/>
              <a:t> responsible for the entire campus.</a:t>
            </a:r>
          </a:p>
          <a:p>
            <a:endParaRPr lang="en-US" dirty="0"/>
          </a:p>
        </p:txBody>
      </p:sp>
      <p:sp>
        <p:nvSpPr>
          <p:cNvPr id="4" name="Slide Number Placeholder 3"/>
          <p:cNvSpPr>
            <a:spLocks noGrp="1"/>
          </p:cNvSpPr>
          <p:nvPr>
            <p:ph type="sldNum" sz="quarter" idx="10"/>
          </p:nvPr>
        </p:nvSpPr>
        <p:spPr/>
        <p:txBody>
          <a:bodyPr/>
          <a:lstStyle/>
          <a:p>
            <a:fld id="{180A19AB-7747-894F-A465-171C1773D547}" type="slidenum">
              <a:rPr lang="en-US" smtClean="0"/>
              <a:t>26</a:t>
            </a:fld>
            <a:endParaRPr lang="en-US"/>
          </a:p>
        </p:txBody>
      </p:sp>
    </p:spTree>
    <p:extLst>
      <p:ext uri="{BB962C8B-B14F-4D97-AF65-F5344CB8AC3E}">
        <p14:creationId xmlns:p14="http://schemas.microsoft.com/office/powerpoint/2010/main" val="246343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needed to clarify</a:t>
            </a:r>
            <a:r>
              <a:rPr lang="en-US" baseline="0" dirty="0" smtClean="0"/>
              <a:t> the roles of the business managers so we could start working on the overall structure of business services support.</a:t>
            </a:r>
          </a:p>
          <a:p>
            <a:endParaRPr lang="en-US" baseline="0" dirty="0" smtClean="0"/>
          </a:p>
          <a:p>
            <a:r>
              <a:rPr lang="en-US" baseline="0" dirty="0" smtClean="0"/>
              <a:t>The lead administrators are high level strategic partners that have large scopes of responsibility.  There is now a threshold for having an on-sight lead administrator.</a:t>
            </a:r>
          </a:p>
          <a:p>
            <a:r>
              <a:rPr lang="en-US" baseline="0" dirty="0" smtClean="0"/>
              <a:t>Operations managers may have multiple departments or they may have responsibility for one very large and complex department.</a:t>
            </a:r>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80A19AB-7747-894F-A465-171C1773D547}" type="slidenum">
              <a:rPr lang="en-US" smtClean="0"/>
              <a:t>27</a:t>
            </a:fld>
            <a:endParaRPr lang="en-US"/>
          </a:p>
        </p:txBody>
      </p:sp>
    </p:spTree>
    <p:extLst>
      <p:ext uri="{BB962C8B-B14F-4D97-AF65-F5344CB8AC3E}">
        <p14:creationId xmlns:p14="http://schemas.microsoft.com/office/powerpoint/2010/main" val="232608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charset="0"/>
              </a:rPr>
              <a:t>The lead administrator position became key, as it is the strategic partner of the academic</a:t>
            </a:r>
            <a:r>
              <a:rPr lang="en-US" baseline="0" dirty="0" smtClean="0">
                <a:latin typeface="Arial" charset="0"/>
              </a:rPr>
              <a:t>/program leader and the person responsible for high quality business support in the unit(s).</a:t>
            </a:r>
          </a:p>
          <a:p>
            <a:r>
              <a:rPr lang="en-US" baseline="0" dirty="0" smtClean="0">
                <a:latin typeface="Arial" charset="0"/>
              </a:rPr>
              <a:t>The administrative services leader role includes transformation to the new business services delivery model.</a:t>
            </a:r>
          </a:p>
          <a:p>
            <a:endParaRPr lang="en-US" baseline="0" dirty="0" smtClean="0">
              <a:latin typeface="Arial" charset="0"/>
            </a:endParaRPr>
          </a:p>
          <a:p>
            <a:r>
              <a:rPr lang="en-US" baseline="0" dirty="0" smtClean="0">
                <a:latin typeface="Arial" charset="0"/>
              </a:rPr>
              <a:t>Expanded scope for the most talented lead administrators provides incentive to work toward the new model, as there will be increased opportunity for growth.  </a:t>
            </a:r>
          </a:p>
          <a:p>
            <a:r>
              <a:rPr lang="en-US" baseline="0" dirty="0" smtClean="0">
                <a:latin typeface="Arial" charset="0"/>
              </a:rPr>
              <a:t>Lead administrator is key to influencing the academic/program leader to embrace the new business services delivery model.</a:t>
            </a:r>
          </a:p>
          <a:p>
            <a:endParaRPr lang="en-US" baseline="0" dirty="0" smtClean="0">
              <a:latin typeface="Arial" charset="0"/>
            </a:endParaRPr>
          </a:p>
          <a:p>
            <a:endParaRPr lang="en-US" baseline="0" dirty="0" smtClean="0">
              <a:latin typeface="Arial" charset="0"/>
            </a:endParaRPr>
          </a:p>
          <a:p>
            <a:endParaRPr lang="en-US" baseline="0" dirty="0" smtClean="0">
              <a:latin typeface="Arial" charset="0"/>
            </a:endParaRPr>
          </a:p>
          <a:p>
            <a:endParaRPr lang="en-US" dirty="0">
              <a:latin typeface="Arial"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b="1">
                <a:solidFill>
                  <a:srgbClr val="274A8F"/>
                </a:solidFill>
                <a:latin typeface="Verdana" charset="0"/>
                <a:ea typeface="ＭＳ Ｐゴシック" charset="0"/>
                <a:cs typeface="ＭＳ Ｐゴシック" charset="0"/>
              </a:defRPr>
            </a:lvl1pPr>
            <a:lvl2pPr marL="36873430" indent="-36428986" eaLnBrk="0" hangingPunct="0">
              <a:defRPr sz="2300" b="1">
                <a:solidFill>
                  <a:srgbClr val="274A8F"/>
                </a:solidFill>
                <a:latin typeface="Verdana" charset="0"/>
                <a:ea typeface="ＭＳ Ｐゴシック" charset="0"/>
              </a:defRPr>
            </a:lvl2pPr>
            <a:lvl3pPr eaLnBrk="0" hangingPunct="0">
              <a:defRPr sz="2300" b="1">
                <a:solidFill>
                  <a:srgbClr val="274A8F"/>
                </a:solidFill>
                <a:latin typeface="Verdana" charset="0"/>
                <a:ea typeface="ＭＳ Ｐゴシック" charset="0"/>
              </a:defRPr>
            </a:lvl3pPr>
            <a:lvl4pPr eaLnBrk="0" hangingPunct="0">
              <a:defRPr sz="2300" b="1">
                <a:solidFill>
                  <a:srgbClr val="274A8F"/>
                </a:solidFill>
                <a:latin typeface="Verdana" charset="0"/>
                <a:ea typeface="ＭＳ Ｐゴシック" charset="0"/>
              </a:defRPr>
            </a:lvl4pPr>
            <a:lvl5pPr eaLnBrk="0" hangingPunct="0">
              <a:defRPr sz="2300" b="1">
                <a:solidFill>
                  <a:srgbClr val="274A8F"/>
                </a:solidFill>
                <a:latin typeface="Verdana" charset="0"/>
                <a:ea typeface="ＭＳ Ｐゴシック" charset="0"/>
              </a:defRPr>
            </a:lvl5pPr>
            <a:lvl6pPr marL="444444" eaLnBrk="0" fontAlgn="base" hangingPunct="0">
              <a:spcBef>
                <a:spcPct val="0"/>
              </a:spcBef>
              <a:spcAft>
                <a:spcPct val="0"/>
              </a:spcAft>
              <a:defRPr sz="2300" b="1">
                <a:solidFill>
                  <a:srgbClr val="274A8F"/>
                </a:solidFill>
                <a:latin typeface="Verdana" charset="0"/>
                <a:ea typeface="ＭＳ Ｐゴシック" charset="0"/>
              </a:defRPr>
            </a:lvl6pPr>
            <a:lvl7pPr marL="888888" eaLnBrk="0" fontAlgn="base" hangingPunct="0">
              <a:spcBef>
                <a:spcPct val="0"/>
              </a:spcBef>
              <a:spcAft>
                <a:spcPct val="0"/>
              </a:spcAft>
              <a:defRPr sz="2300" b="1">
                <a:solidFill>
                  <a:srgbClr val="274A8F"/>
                </a:solidFill>
                <a:latin typeface="Verdana" charset="0"/>
                <a:ea typeface="ＭＳ Ｐゴシック" charset="0"/>
              </a:defRPr>
            </a:lvl7pPr>
            <a:lvl8pPr marL="1333332" eaLnBrk="0" fontAlgn="base" hangingPunct="0">
              <a:spcBef>
                <a:spcPct val="0"/>
              </a:spcBef>
              <a:spcAft>
                <a:spcPct val="0"/>
              </a:spcAft>
              <a:defRPr sz="2300" b="1">
                <a:solidFill>
                  <a:srgbClr val="274A8F"/>
                </a:solidFill>
                <a:latin typeface="Verdana" charset="0"/>
                <a:ea typeface="ＭＳ Ｐゴシック" charset="0"/>
              </a:defRPr>
            </a:lvl8pPr>
            <a:lvl9pPr marL="1777776" eaLnBrk="0" fontAlgn="base" hangingPunct="0">
              <a:spcBef>
                <a:spcPct val="0"/>
              </a:spcBef>
              <a:spcAft>
                <a:spcPct val="0"/>
              </a:spcAft>
              <a:defRPr sz="2300" b="1">
                <a:solidFill>
                  <a:srgbClr val="274A8F"/>
                </a:solidFill>
                <a:latin typeface="Verdana" charset="0"/>
                <a:ea typeface="ＭＳ Ｐゴシック" charset="0"/>
              </a:defRPr>
            </a:lvl9pPr>
          </a:lstStyle>
          <a:p>
            <a:pPr eaLnBrk="1" hangingPunct="1"/>
            <a:fld id="{80706F10-012E-924F-AA50-A57EF7BDA921}" type="slidenum">
              <a:rPr lang="en-US" sz="1200" b="0">
                <a:solidFill>
                  <a:schemeClr val="tx1"/>
                </a:solidFill>
                <a:latin typeface="Arial" charset="0"/>
              </a:rPr>
              <a:pPr eaLnBrk="1" hangingPunct="1"/>
              <a:t>28</a:t>
            </a:fld>
            <a:endParaRPr lang="en-US" sz="1200" b="0">
              <a:solidFill>
                <a:schemeClr val="tx1"/>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pPr>
            <a:r>
              <a:rPr lang="en-US" sz="1600" dirty="0" smtClean="0">
                <a:ea typeface="ＭＳ Ｐゴシック" charset="-128"/>
              </a:rPr>
              <a:t>By increasing scope of lead administrators</a:t>
            </a:r>
            <a:r>
              <a:rPr lang="en-US" sz="1600" baseline="0" dirty="0" smtClean="0">
                <a:ea typeface="ＭＳ Ｐゴシック" charset="-128"/>
              </a:rPr>
              <a:t> and operations managers, we have been able to better leverage expertise so that all units on campus have high quality support, no matter how small the unit is.  </a:t>
            </a:r>
          </a:p>
          <a:p>
            <a:pPr>
              <a:buFontTx/>
              <a:buNone/>
            </a:pPr>
            <a:endParaRPr lang="en-US" sz="1600" baseline="0" dirty="0" smtClean="0">
              <a:ea typeface="ＭＳ Ｐゴシック" charset="-128"/>
            </a:endParaRPr>
          </a:p>
          <a:p>
            <a:pPr>
              <a:buFontTx/>
              <a:buNone/>
            </a:pPr>
            <a:r>
              <a:rPr lang="en-US" sz="1600" baseline="0" dirty="0" smtClean="0">
                <a:ea typeface="ＭＳ Ｐゴシック" charset="-128"/>
              </a:rPr>
              <a:t>The lead administrator is the key person to negotiate the service agreements with the shared services units.</a:t>
            </a:r>
          </a:p>
          <a:p>
            <a:pPr>
              <a:buFontTx/>
              <a:buNone/>
            </a:pPr>
            <a:r>
              <a:rPr lang="en-US" sz="1600" baseline="0" dirty="0" smtClean="0">
                <a:ea typeface="ＭＳ Ｐゴシック" charset="-128"/>
              </a:rPr>
              <a:t>They also ensure that the regional coverage is in place.</a:t>
            </a:r>
          </a:p>
          <a:p>
            <a:pPr>
              <a:buFontTx/>
              <a:buNone/>
            </a:pPr>
            <a:endParaRPr lang="en-US" sz="1600" baseline="0" dirty="0" smtClean="0">
              <a:ea typeface="ＭＳ Ｐゴシック" charset="-128"/>
            </a:endParaRPr>
          </a:p>
          <a:p>
            <a:pPr>
              <a:buFontTx/>
              <a:buNone/>
            </a:pPr>
            <a:r>
              <a:rPr lang="en-US" sz="1600" baseline="0" dirty="0" smtClean="0">
                <a:ea typeface="ＭＳ Ｐゴシック" charset="-128"/>
              </a:rPr>
              <a:t>The operations manager is the key person to work with the shared services units to coordinate the movement of work and manage the day to day interactions.</a:t>
            </a:r>
          </a:p>
          <a:p>
            <a:pPr>
              <a:buFontTx/>
              <a:buNone/>
            </a:pPr>
            <a:r>
              <a:rPr lang="en-US" sz="1600" baseline="0" dirty="0" smtClean="0">
                <a:ea typeface="ＭＳ Ｐゴシック" charset="-128"/>
              </a:rPr>
              <a:t>They also ensure the local coverage is in place and effective.</a:t>
            </a:r>
          </a:p>
          <a:p>
            <a:pPr>
              <a:buFontTx/>
              <a:buNone/>
            </a:pPr>
            <a:endParaRPr lang="en-US" sz="1600" baseline="0" dirty="0" smtClean="0">
              <a:ea typeface="ＭＳ Ｐゴシック" charset="-128"/>
            </a:endParaRPr>
          </a:p>
          <a:p>
            <a:pPr>
              <a:buFontTx/>
              <a:buNone/>
            </a:pPr>
            <a:endParaRPr lang="en-US" sz="1600" dirty="0" smtClean="0">
              <a:ea typeface="ＭＳ Ｐゴシック" charset="-128"/>
            </a:endParaRPr>
          </a:p>
          <a:p>
            <a:pPr>
              <a:buFontTx/>
              <a:buNone/>
            </a:pPr>
            <a:endParaRPr lang="en-US" sz="1600" dirty="0" smtClean="0">
              <a:ea typeface="ＭＳ Ｐゴシック" charset="-128"/>
            </a:endParaRPr>
          </a:p>
        </p:txBody>
      </p:sp>
      <p:sp>
        <p:nvSpPr>
          <p:cNvPr id="14339"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latin typeface="Arial" pitchFamily="34" charset="0"/>
              <a:ea typeface="ＭＳ Ｐゴシック" charset="-128"/>
            </a:endParaRPr>
          </a:p>
        </p:txBody>
      </p:sp>
      <p:sp>
        <p:nvSpPr>
          <p:cNvPr id="14340" name="Slide Number Placeholder 4"/>
          <p:cNvSpPr>
            <a:spLocks noGrp="1"/>
          </p:cNvSpPr>
          <p:nvPr>
            <p:ph type="sldNum" sz="quarter" idx="5"/>
          </p:nvPr>
        </p:nvSpPr>
        <p:spPr bwMode="auto">
          <a:noFill/>
          <a:ln>
            <a:miter lim="800000"/>
            <a:headEnd/>
            <a:tailEnd/>
          </a:ln>
        </p:spPr>
        <p:txBody>
          <a:bodyPr/>
          <a:lstStyle/>
          <a:p>
            <a:fld id="{944158ED-1A9F-4123-9DDA-216AABB394E7}" type="slidenum">
              <a:rPr lang="en-US"/>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rPr>
              <a:t>We needed to clarify</a:t>
            </a:r>
            <a:r>
              <a:rPr lang="en-US" baseline="0" dirty="0" smtClean="0">
                <a:ea typeface="ＭＳ Ｐゴシック" charset="-128"/>
              </a:rPr>
              <a:t> all the activities for which a business operation might be accountable.</a:t>
            </a:r>
          </a:p>
          <a:p>
            <a:pPr eaLnBrk="1" hangingPunct="1">
              <a:spcBef>
                <a:spcPct val="0"/>
              </a:spcBef>
            </a:pPr>
            <a:r>
              <a:rPr lang="en-US" baseline="0" dirty="0" smtClean="0">
                <a:ea typeface="ＭＳ Ｐゴシック" charset="-128"/>
              </a:rPr>
              <a:t>Of the nine main areas of activity, shared services (YSS and FRMS) are touching on three.</a:t>
            </a:r>
          </a:p>
          <a:p>
            <a:pPr eaLnBrk="1" hangingPunct="1">
              <a:spcBef>
                <a:spcPct val="0"/>
              </a:spcBef>
            </a:pPr>
            <a:r>
              <a:rPr lang="en-US" baseline="0" dirty="0" smtClean="0">
                <a:ea typeface="ＭＳ Ｐゴシック" charset="-128"/>
              </a:rPr>
              <a:t>The other six areas are either being worked with in a different model (Academic services support) or are not currently under transition.</a:t>
            </a:r>
          </a:p>
          <a:p>
            <a:pPr eaLnBrk="1" hangingPunct="1">
              <a:spcBef>
                <a:spcPct val="0"/>
              </a:spcBef>
            </a:pPr>
            <a:endParaRPr lang="en-US" dirty="0" smtClean="0">
              <a:ea typeface="ＭＳ Ｐゴシック" charset="-128"/>
            </a:endParaRPr>
          </a:p>
        </p:txBody>
      </p:sp>
      <p:sp>
        <p:nvSpPr>
          <p:cNvPr id="24579" name="Slide Number Placeholder 3"/>
          <p:cNvSpPr>
            <a:spLocks noGrp="1"/>
          </p:cNvSpPr>
          <p:nvPr>
            <p:ph type="sldNum" sz="quarter" idx="5"/>
          </p:nvPr>
        </p:nvSpPr>
        <p:spPr bwMode="auto">
          <a:noFill/>
          <a:ln>
            <a:miter lim="800000"/>
            <a:headEnd/>
            <a:tailEnd/>
          </a:ln>
        </p:spPr>
        <p:txBody>
          <a:bodyPr/>
          <a:lstStyle/>
          <a:p>
            <a:fld id="{13236EF6-144F-4374-85BB-26B1FDB0F4AA}" type="slidenum">
              <a:rPr lang="en-US"/>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latin typeface="Arial" charset="0"/>
                <a:ea typeface="ＭＳ Ｐゴシック" charset="0"/>
                <a:cs typeface="ＭＳ Ｐゴシック" charset="0"/>
              </a:rPr>
              <a:t>We used a set criteria to determine which work was candidate</a:t>
            </a:r>
            <a:r>
              <a:rPr lang="en-US" baseline="0" dirty="0" smtClean="0">
                <a:latin typeface="Arial" charset="0"/>
                <a:ea typeface="ＭＳ Ｐゴシック" charset="0"/>
                <a:cs typeface="ＭＳ Ｐゴシック" charset="0"/>
              </a:rPr>
              <a:t> for shared services, which was candidate for regionalization and which needed to be continued at the local level.</a:t>
            </a:r>
          </a:p>
          <a:p>
            <a:endParaRPr lang="en-US" dirty="0">
              <a:latin typeface="Arial" charset="0"/>
              <a:ea typeface="ＭＳ Ｐゴシック" charset="0"/>
              <a:cs typeface="ＭＳ Ｐゴシック" charset="0"/>
            </a:endParaRPr>
          </a:p>
        </p:txBody>
      </p:sp>
      <p:sp>
        <p:nvSpPr>
          <p:cNvPr id="4" name="Slide Number Placeholder 3"/>
          <p:cNvSpPr txBox="1">
            <a:spLocks noGrp="1"/>
          </p:cNvSpPr>
          <p:nvPr/>
        </p:nvSpPr>
        <p:spPr>
          <a:xfrm>
            <a:off x="3884613" y="8829675"/>
            <a:ext cx="2971800" cy="465138"/>
          </a:xfrm>
          <a:prstGeom prst="rect">
            <a:avLst/>
          </a:prstGeom>
          <a:noFill/>
        </p:spPr>
        <p:txBody>
          <a:bodyPr lIns="92492" tIns="46246" rIns="92492" bIns="46246" anchor="b"/>
          <a:lstStyle>
            <a:lvl1pPr eaLnBrk="0" hangingPunct="0">
              <a:defRPr sz="2400" baseline="-25000">
                <a:solidFill>
                  <a:schemeClr val="tx1"/>
                </a:solidFill>
                <a:latin typeface="Arial" charset="0"/>
                <a:ea typeface="ＭＳ Ｐゴシック" charset="0"/>
                <a:cs typeface="ＭＳ Ｐゴシック" charset="0"/>
              </a:defRPr>
            </a:lvl1pPr>
            <a:lvl2pPr marL="742950" indent="-285750" eaLnBrk="0" hangingPunct="0">
              <a:defRPr sz="2400" baseline="-25000">
                <a:solidFill>
                  <a:schemeClr val="tx1"/>
                </a:solidFill>
                <a:latin typeface="Arial" charset="0"/>
                <a:ea typeface="ＭＳ Ｐゴシック" charset="0"/>
              </a:defRPr>
            </a:lvl2pPr>
            <a:lvl3pPr marL="1143000" indent="-228600" eaLnBrk="0" hangingPunct="0">
              <a:defRPr sz="2400" baseline="-25000">
                <a:solidFill>
                  <a:schemeClr val="tx1"/>
                </a:solidFill>
                <a:latin typeface="Arial" charset="0"/>
                <a:ea typeface="ＭＳ Ｐゴシック" charset="0"/>
              </a:defRPr>
            </a:lvl3pPr>
            <a:lvl4pPr marL="1600200" indent="-228600" eaLnBrk="0" hangingPunct="0">
              <a:defRPr sz="2400" baseline="-25000">
                <a:solidFill>
                  <a:schemeClr val="tx1"/>
                </a:solidFill>
                <a:latin typeface="Arial" charset="0"/>
                <a:ea typeface="ＭＳ Ｐゴシック" charset="0"/>
              </a:defRPr>
            </a:lvl4pPr>
            <a:lvl5pPr marL="2057400" indent="-228600" eaLnBrk="0" hangingPunct="0">
              <a:defRPr sz="24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charset="0"/>
              </a:defRPr>
            </a:lvl9pPr>
          </a:lstStyle>
          <a:p>
            <a:pPr algn="r" eaLnBrk="1" hangingPunct="1"/>
            <a:fld id="{5CC0AD34-C569-B34A-B0DD-BD0AC9090E2B}" type="slidenum">
              <a:rPr lang="en-US" sz="1200">
                <a:latin typeface="Calibri" charset="0"/>
              </a:rPr>
              <a:pPr algn="r" eaLnBrk="1" hangingPunct="1"/>
              <a:t>31</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t>We developed</a:t>
            </a:r>
            <a:r>
              <a:rPr lang="en-US" baseline="0" dirty="0" smtClean="0"/>
              <a:t> best practices for working with the units based on early experiences.</a:t>
            </a:r>
          </a:p>
          <a:p>
            <a:endParaRPr lang="en-US" dirty="0"/>
          </a:p>
        </p:txBody>
      </p:sp>
      <p:sp>
        <p:nvSpPr>
          <p:cNvPr id="68611"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760" eaLnBrk="0" hangingPunct="0">
              <a:defRPr sz="2400">
                <a:solidFill>
                  <a:schemeClr val="tx1"/>
                </a:solidFill>
                <a:latin typeface="Arial" charset="0"/>
                <a:ea typeface="ＭＳ Ｐゴシック" charset="0"/>
                <a:cs typeface="ＭＳ Ｐゴシック" charset="0"/>
              </a:defRPr>
            </a:lvl1pPr>
            <a:lvl2pPr marL="732326" indent="-281664" defTabSz="899760" eaLnBrk="0" hangingPunct="0">
              <a:defRPr sz="2400">
                <a:solidFill>
                  <a:schemeClr val="tx1"/>
                </a:solidFill>
                <a:latin typeface="Arial" charset="0"/>
                <a:ea typeface="ＭＳ Ｐゴシック" charset="0"/>
              </a:defRPr>
            </a:lvl2pPr>
            <a:lvl3pPr marL="1126655" indent="-225331" defTabSz="899760" eaLnBrk="0" hangingPunct="0">
              <a:defRPr sz="2400">
                <a:solidFill>
                  <a:schemeClr val="tx1"/>
                </a:solidFill>
                <a:latin typeface="Arial" charset="0"/>
                <a:ea typeface="ＭＳ Ｐゴシック" charset="0"/>
              </a:defRPr>
            </a:lvl3pPr>
            <a:lvl4pPr marL="1577317" indent="-225331" defTabSz="899760" eaLnBrk="0" hangingPunct="0">
              <a:defRPr sz="2400">
                <a:solidFill>
                  <a:schemeClr val="tx1"/>
                </a:solidFill>
                <a:latin typeface="Arial" charset="0"/>
                <a:ea typeface="ＭＳ Ｐゴシック" charset="0"/>
              </a:defRPr>
            </a:lvl4pPr>
            <a:lvl5pPr marL="2027979" indent="-225331" defTabSz="899760" eaLnBrk="0" hangingPunct="0">
              <a:defRPr sz="2400">
                <a:solidFill>
                  <a:schemeClr val="tx1"/>
                </a:solidFill>
                <a:latin typeface="Arial" charset="0"/>
                <a:ea typeface="ＭＳ Ｐゴシック" charset="0"/>
              </a:defRPr>
            </a:lvl5pPr>
            <a:lvl6pPr marL="2478641" indent="-225331" defTabSz="899760" eaLnBrk="0" fontAlgn="base" hangingPunct="0">
              <a:spcBef>
                <a:spcPct val="0"/>
              </a:spcBef>
              <a:spcAft>
                <a:spcPct val="0"/>
              </a:spcAft>
              <a:defRPr sz="2400">
                <a:solidFill>
                  <a:schemeClr val="tx1"/>
                </a:solidFill>
                <a:latin typeface="Arial" charset="0"/>
                <a:ea typeface="ＭＳ Ｐゴシック" charset="0"/>
              </a:defRPr>
            </a:lvl6pPr>
            <a:lvl7pPr marL="2929303" indent="-225331" defTabSz="899760" eaLnBrk="0" fontAlgn="base" hangingPunct="0">
              <a:spcBef>
                <a:spcPct val="0"/>
              </a:spcBef>
              <a:spcAft>
                <a:spcPct val="0"/>
              </a:spcAft>
              <a:defRPr sz="2400">
                <a:solidFill>
                  <a:schemeClr val="tx1"/>
                </a:solidFill>
                <a:latin typeface="Arial" charset="0"/>
                <a:ea typeface="ＭＳ Ｐゴシック" charset="0"/>
              </a:defRPr>
            </a:lvl7pPr>
            <a:lvl8pPr marL="3379965" indent="-225331" defTabSz="899760" eaLnBrk="0" fontAlgn="base" hangingPunct="0">
              <a:spcBef>
                <a:spcPct val="0"/>
              </a:spcBef>
              <a:spcAft>
                <a:spcPct val="0"/>
              </a:spcAft>
              <a:defRPr sz="2400">
                <a:solidFill>
                  <a:schemeClr val="tx1"/>
                </a:solidFill>
                <a:latin typeface="Arial" charset="0"/>
                <a:ea typeface="ＭＳ Ｐゴシック" charset="0"/>
              </a:defRPr>
            </a:lvl8pPr>
            <a:lvl9pPr marL="3830627" indent="-225331" defTabSz="89976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Discussion Draft Only</a:t>
            </a:r>
          </a:p>
        </p:txBody>
      </p:sp>
      <p:sp>
        <p:nvSpPr>
          <p:cNvPr id="6861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760" eaLnBrk="0" hangingPunct="0">
              <a:defRPr sz="2400">
                <a:solidFill>
                  <a:schemeClr val="tx1"/>
                </a:solidFill>
                <a:latin typeface="Arial" charset="0"/>
                <a:ea typeface="ＭＳ Ｐゴシック" charset="0"/>
                <a:cs typeface="ＭＳ Ｐゴシック" charset="0"/>
              </a:defRPr>
            </a:lvl1pPr>
            <a:lvl2pPr marL="732326" indent="-281664" defTabSz="899760" eaLnBrk="0" hangingPunct="0">
              <a:defRPr sz="2400">
                <a:solidFill>
                  <a:schemeClr val="tx1"/>
                </a:solidFill>
                <a:latin typeface="Arial" charset="0"/>
                <a:ea typeface="ＭＳ Ｐゴシック" charset="0"/>
              </a:defRPr>
            </a:lvl2pPr>
            <a:lvl3pPr marL="1126655" indent="-225331" defTabSz="899760" eaLnBrk="0" hangingPunct="0">
              <a:defRPr sz="2400">
                <a:solidFill>
                  <a:schemeClr val="tx1"/>
                </a:solidFill>
                <a:latin typeface="Arial" charset="0"/>
                <a:ea typeface="ＭＳ Ｐゴシック" charset="0"/>
              </a:defRPr>
            </a:lvl3pPr>
            <a:lvl4pPr marL="1577317" indent="-225331" defTabSz="899760" eaLnBrk="0" hangingPunct="0">
              <a:defRPr sz="2400">
                <a:solidFill>
                  <a:schemeClr val="tx1"/>
                </a:solidFill>
                <a:latin typeface="Arial" charset="0"/>
                <a:ea typeface="ＭＳ Ｐゴシック" charset="0"/>
              </a:defRPr>
            </a:lvl4pPr>
            <a:lvl5pPr marL="2027979" indent="-225331" defTabSz="899760" eaLnBrk="0" hangingPunct="0">
              <a:defRPr sz="2400">
                <a:solidFill>
                  <a:schemeClr val="tx1"/>
                </a:solidFill>
                <a:latin typeface="Arial" charset="0"/>
                <a:ea typeface="ＭＳ Ｐゴシック" charset="0"/>
              </a:defRPr>
            </a:lvl5pPr>
            <a:lvl6pPr marL="2478641" indent="-225331" defTabSz="899760" eaLnBrk="0" fontAlgn="base" hangingPunct="0">
              <a:spcBef>
                <a:spcPct val="0"/>
              </a:spcBef>
              <a:spcAft>
                <a:spcPct val="0"/>
              </a:spcAft>
              <a:defRPr sz="2400">
                <a:solidFill>
                  <a:schemeClr val="tx1"/>
                </a:solidFill>
                <a:latin typeface="Arial" charset="0"/>
                <a:ea typeface="ＭＳ Ｐゴシック" charset="0"/>
              </a:defRPr>
            </a:lvl6pPr>
            <a:lvl7pPr marL="2929303" indent="-225331" defTabSz="899760" eaLnBrk="0" fontAlgn="base" hangingPunct="0">
              <a:spcBef>
                <a:spcPct val="0"/>
              </a:spcBef>
              <a:spcAft>
                <a:spcPct val="0"/>
              </a:spcAft>
              <a:defRPr sz="2400">
                <a:solidFill>
                  <a:schemeClr val="tx1"/>
                </a:solidFill>
                <a:latin typeface="Arial" charset="0"/>
                <a:ea typeface="ＭＳ Ｐゴシック" charset="0"/>
              </a:defRPr>
            </a:lvl7pPr>
            <a:lvl8pPr marL="3379965" indent="-225331" defTabSz="899760" eaLnBrk="0" fontAlgn="base" hangingPunct="0">
              <a:spcBef>
                <a:spcPct val="0"/>
              </a:spcBef>
              <a:spcAft>
                <a:spcPct val="0"/>
              </a:spcAft>
              <a:defRPr sz="2400">
                <a:solidFill>
                  <a:schemeClr val="tx1"/>
                </a:solidFill>
                <a:latin typeface="Arial" charset="0"/>
                <a:ea typeface="ＭＳ Ｐゴシック" charset="0"/>
              </a:defRPr>
            </a:lvl8pPr>
            <a:lvl9pPr marL="3830627" indent="-225331" defTabSz="89976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97F824-4FF9-354D-86A1-09110CA0EA58}" type="slidenum">
              <a:rPr lang="en-US" sz="1200"/>
              <a:pPr eaLnBrk="1" hangingPunct="1"/>
              <a:t>32</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There was a lot of confusion</a:t>
            </a:r>
            <a:r>
              <a:rPr lang="en-US" baseline="0" dirty="0" smtClean="0"/>
              <a:t> in the beginning about what activities would be done where, so we attempted to clarify through the activities that would be expected in shared services </a:t>
            </a:r>
            <a:r>
              <a:rPr lang="en-US" baseline="0" dirty="0" err="1" smtClean="0"/>
              <a:t>vs</a:t>
            </a:r>
            <a:r>
              <a:rPr lang="en-US" baseline="0" dirty="0" smtClean="0"/>
              <a:t> those that would be housed in the region or the local unit.</a:t>
            </a:r>
          </a:p>
          <a:p>
            <a:pPr>
              <a:defRPr/>
            </a:pPr>
            <a:endParaRPr lang="en-US" baseline="0" dirty="0" smtClean="0"/>
          </a:p>
          <a:p>
            <a:pPr>
              <a:defRPr/>
            </a:pPr>
            <a:r>
              <a:rPr lang="en-US" baseline="0" dirty="0" smtClean="0"/>
              <a:t>Although shared services executes a lot of the transactions, the departments are still accountable for the quality of the business services provided. </a:t>
            </a:r>
          </a:p>
          <a:p>
            <a:pPr>
              <a:defRPr/>
            </a:pPr>
            <a:r>
              <a:rPr lang="en-US" baseline="0" dirty="0" smtClean="0"/>
              <a:t>They also approve transactions, retain budget accountability, etc.</a:t>
            </a:r>
          </a:p>
          <a:p>
            <a:pPr>
              <a:defRPr/>
            </a:pPr>
            <a:endParaRPr lang="en-US" baseline="0" dirty="0" smtClean="0"/>
          </a:p>
          <a:p>
            <a:pPr>
              <a:defRPr/>
            </a:pPr>
            <a:endParaRPr lang="en-US" dirty="0" smtClean="0"/>
          </a:p>
        </p:txBody>
      </p:sp>
      <p:sp>
        <p:nvSpPr>
          <p:cNvPr id="41987" name="Slide Number Placeholder 3"/>
          <p:cNvSpPr>
            <a:spLocks noGrp="1"/>
          </p:cNvSpPr>
          <p:nvPr>
            <p:ph type="sldNum" sz="quarter" idx="5"/>
          </p:nvPr>
        </p:nvSpPr>
        <p:spPr bwMode="auto">
          <a:noFill/>
          <a:ln>
            <a:miter lim="800000"/>
            <a:headEnd/>
            <a:tailEnd/>
          </a:ln>
        </p:spPr>
        <p:txBody>
          <a:bodyPr/>
          <a:lstStyle/>
          <a:p>
            <a:fld id="{607C15B4-2385-421A-98B7-DBC6544D1737}" type="slidenum">
              <a:rPr lang="en-US"/>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latin typeface="Arial" pitchFamily="34" charset="0"/>
                <a:ea typeface="ＭＳ Ｐゴシック"/>
                <a:cs typeface="ＭＳ Ｐゴシック"/>
              </a:rPr>
              <a:t>Compliance issues – is not a one shop operation. Important that this is caught at the beginning.</a:t>
            </a:r>
          </a:p>
          <a:p>
            <a:pPr eaLnBrk="1" hangingPunct="1">
              <a:spcBef>
                <a:spcPct val="0"/>
              </a:spcBef>
              <a:buFontTx/>
              <a:buChar char="•"/>
            </a:pPr>
            <a:r>
              <a:rPr lang="en-US" dirty="0" smtClean="0">
                <a:latin typeface="Arial" pitchFamily="34" charset="0"/>
                <a:ea typeface="ＭＳ Ｐゴシック"/>
                <a:cs typeface="ＭＳ Ｐゴシック"/>
              </a:rPr>
              <a:t> Joint learning and training opportunities</a:t>
            </a:r>
          </a:p>
          <a:p>
            <a:pPr lvl="1" eaLnBrk="1" hangingPunct="1">
              <a:spcBef>
                <a:spcPct val="0"/>
              </a:spcBef>
              <a:buFontTx/>
              <a:buChar char="•"/>
            </a:pPr>
            <a:r>
              <a:rPr lang="en-US" dirty="0" smtClean="0">
                <a:latin typeface="Arial" pitchFamily="34" charset="0"/>
                <a:ea typeface="ＭＳ Ｐゴシック"/>
                <a:cs typeface="ＭＳ Ｐゴシック"/>
              </a:rPr>
              <a:t>Leverage both GCA and GCFA training which has already been developed</a:t>
            </a:r>
          </a:p>
          <a:p>
            <a:pPr lvl="1" eaLnBrk="1" hangingPunct="1">
              <a:spcBef>
                <a:spcPct val="0"/>
              </a:spcBef>
              <a:buFontTx/>
              <a:buChar char="•"/>
            </a:pPr>
            <a:r>
              <a:rPr lang="en-US" dirty="0" smtClean="0">
                <a:latin typeface="Arial" pitchFamily="34" charset="0"/>
                <a:ea typeface="ＭＳ Ｐゴシック"/>
                <a:cs typeface="ＭＳ Ｐゴシック"/>
              </a:rPr>
              <a:t> in the future, could be opportunity for GCA and GCFA to gain experience in the direct faculty support</a:t>
            </a:r>
          </a:p>
          <a:p>
            <a:pPr lvl="1" eaLnBrk="1" hangingPunct="1">
              <a:spcBef>
                <a:spcPct val="0"/>
              </a:spcBef>
              <a:buFontTx/>
              <a:buChar char="•"/>
            </a:pPr>
            <a:r>
              <a:rPr lang="en-US" dirty="0" smtClean="0">
                <a:cs typeface="Arial" pitchFamily="34" charset="0"/>
              </a:rPr>
              <a:t>GCA and GCFA provide institutional oversight, training, subject matter expertise and technology.  A collaborative partnership exists between FRMS, GCA and GCFA.  </a:t>
            </a:r>
            <a:r>
              <a:rPr lang="en-US" dirty="0" smtClean="0"/>
              <a:t>FRMS is designed to provide departments of any size and their Principal Investigators with resources and expertise to successfully compete for, manage, and renew sponsored awards</a:t>
            </a:r>
          </a:p>
          <a:p>
            <a:pPr lvl="1">
              <a:buFontTx/>
              <a:buChar char="•"/>
            </a:pPr>
            <a:r>
              <a:rPr lang="en-US" dirty="0" smtClean="0"/>
              <a:t>GCA Provides assistance to faculty and staff in obtaining and managing sponsored awards that support scholarly activities while assuring proper stewardship of those funds. The office is charged with review and approval of proposals sent to all sponsors.</a:t>
            </a:r>
          </a:p>
          <a:p>
            <a:pPr lvl="1">
              <a:buFontTx/>
              <a:buChar char="•"/>
            </a:pPr>
            <a:r>
              <a:rPr lang="en-US" dirty="0" smtClean="0"/>
              <a:t> GCFA  Works closely with FRMS and business office staff to ensure financial compliance and proper accounting of externally sponsored funds. Responsibilities include financial reporting and closeout, effort reporting, and development of the facilities and administrative cost rate.</a:t>
            </a:r>
          </a:p>
          <a:p>
            <a:pPr lvl="1" eaLnBrk="1" hangingPunct="1">
              <a:spcBef>
                <a:spcPct val="0"/>
              </a:spcBef>
              <a:buFontTx/>
              <a:buChar char="•"/>
            </a:pPr>
            <a:endParaRPr lang="en-US" dirty="0" smtClean="0">
              <a:latin typeface="Arial" pitchFamily="34" charset="0"/>
              <a:ea typeface="ＭＳ Ｐゴシック"/>
              <a:cs typeface="ＭＳ Ｐゴシック"/>
            </a:endParaRPr>
          </a:p>
          <a:p>
            <a:pPr lvl="1" eaLnBrk="1" hangingPunct="1">
              <a:spcBef>
                <a:spcPct val="0"/>
              </a:spcBef>
              <a:buFontTx/>
              <a:buChar char="•"/>
            </a:pPr>
            <a:endParaRPr lang="en-US" dirty="0" smtClean="0">
              <a:latin typeface="Arial" pitchFamily="34" charset="0"/>
              <a:ea typeface="ＭＳ Ｐゴシック"/>
              <a:cs typeface="ＭＳ Ｐゴシック"/>
            </a:endParaRPr>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123F36-A481-48E3-B9A6-FF9A73967252}" type="slidenum">
              <a:rPr lang="en-US" smtClean="0">
                <a:latin typeface="Arial" pitchFamily="34" charset="0"/>
                <a:ea typeface="ＭＳ Ｐゴシック"/>
                <a:cs typeface="ＭＳ Ｐゴシック"/>
              </a:rPr>
              <a:pPr fontAlgn="base">
                <a:spcBef>
                  <a:spcPct val="0"/>
                </a:spcBef>
                <a:spcAft>
                  <a:spcPct val="0"/>
                </a:spcAft>
              </a:pPr>
              <a:t>34</a:t>
            </a:fld>
            <a:endParaRPr lang="en-US" smtClean="0">
              <a:latin typeface="Arial" pitchFamily="34" charset="0"/>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buFontTx/>
              <a:buNone/>
            </a:pPr>
            <a:endParaRPr lang="en-US" dirty="0" smtClean="0">
              <a:latin typeface="Arial" pitchFamily="34" charset="0"/>
              <a:ea typeface="ＭＳ Ｐゴシック"/>
              <a:cs typeface="ＭＳ Ｐゴシック"/>
            </a:endParaRPr>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123F36-A481-48E3-B9A6-FF9A73967252}" type="slidenum">
              <a:rPr lang="en-US" smtClean="0">
                <a:latin typeface="Arial" pitchFamily="34" charset="0"/>
                <a:ea typeface="ＭＳ Ｐゴシック"/>
                <a:cs typeface="ＭＳ Ｐゴシック"/>
              </a:rPr>
              <a:pPr fontAlgn="base">
                <a:spcBef>
                  <a:spcPct val="0"/>
                </a:spcBef>
                <a:spcAft>
                  <a:spcPct val="0"/>
                </a:spcAft>
              </a:pPr>
              <a:t>35</a:t>
            </a:fld>
            <a:endParaRPr lang="en-US" smtClean="0">
              <a:latin typeface="Arial" pitchFamily="34"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LEAN Initiative and Service Excellence Culture</a:t>
            </a:r>
            <a:endParaRPr lang="en-US" sz="1600" dirty="0" smtClean="0"/>
          </a:p>
          <a:p>
            <a:r>
              <a:rPr lang="en-US" sz="1600" dirty="0" smtClean="0"/>
              <a:t>LEAN at UT Dallas</a:t>
            </a:r>
          </a:p>
          <a:p>
            <a:r>
              <a:rPr lang="en-US" sz="1600" dirty="0" smtClean="0"/>
              <a:t>Elimination of waste or non value-added activities from a process in order to improve efficiencies and provide quality customer service.</a:t>
            </a:r>
          </a:p>
          <a:p>
            <a:pPr marL="174708" indent="-174708">
              <a:buFont typeface="Wingdings" pitchFamily="2" charset="2"/>
              <a:buChar char="Ø"/>
            </a:pPr>
            <a:r>
              <a:rPr lang="en-US" sz="1600" dirty="0" smtClean="0"/>
              <a:t>Identifies Improvement Areas.</a:t>
            </a:r>
          </a:p>
          <a:p>
            <a:pPr marL="174708" indent="-174708">
              <a:buFont typeface="Wingdings" pitchFamily="2" charset="2"/>
              <a:buChar char="Ø"/>
            </a:pPr>
            <a:r>
              <a:rPr lang="en-US" sz="1600" dirty="0" smtClean="0"/>
              <a:t>Removes Waste in Time, Motion and Money.</a:t>
            </a:r>
          </a:p>
          <a:p>
            <a:pPr marL="174708" indent="-174708">
              <a:buFont typeface="Wingdings" pitchFamily="2" charset="2"/>
              <a:buChar char="Ø"/>
            </a:pPr>
            <a:r>
              <a:rPr lang="en-US" sz="1600" dirty="0" smtClean="0"/>
              <a:t>Removes Non Value-Added Activity.</a:t>
            </a:r>
          </a:p>
          <a:p>
            <a:pPr marL="174708" indent="-174708">
              <a:buFont typeface="Wingdings" pitchFamily="2" charset="2"/>
              <a:buChar char="Ø"/>
            </a:pPr>
            <a:r>
              <a:rPr lang="en-US" sz="1600" dirty="0" smtClean="0"/>
              <a:t>Fills Gaps in Purpose, Process and Performance.</a:t>
            </a:r>
          </a:p>
          <a:p>
            <a:r>
              <a:rPr lang="en-US" sz="1600" dirty="0" smtClean="0"/>
              <a:t>LEAN entails constantly striving for excellence by:</a:t>
            </a:r>
          </a:p>
          <a:p>
            <a:pPr marL="174708" indent="-174708">
              <a:buFont typeface="Wingdings" pitchFamily="2" charset="2"/>
              <a:buChar char="Ø"/>
            </a:pPr>
            <a:r>
              <a:rPr lang="en-US" sz="1600" dirty="0" smtClean="0"/>
              <a:t>Improving the quality of what we do.</a:t>
            </a:r>
          </a:p>
          <a:p>
            <a:pPr marL="174708" indent="-174708">
              <a:buFont typeface="Wingdings" pitchFamily="2" charset="2"/>
              <a:buChar char="Ø"/>
            </a:pPr>
            <a:r>
              <a:rPr lang="en-US" sz="1600" dirty="0" smtClean="0"/>
              <a:t>Making a habit, not an act, of finding ways to streamline processes.</a:t>
            </a:r>
          </a:p>
          <a:p>
            <a:r>
              <a:rPr lang="en-US" sz="1600" dirty="0" smtClean="0"/>
              <a:t>Continuous Evaluation -&gt; Continuous Improvement –&gt; Continuous Feedback -&gt;</a:t>
            </a:r>
          </a:p>
        </p:txBody>
      </p:sp>
      <p:sp>
        <p:nvSpPr>
          <p:cNvPr id="4" name="Slide Number Placeholder 3"/>
          <p:cNvSpPr>
            <a:spLocks noGrp="1"/>
          </p:cNvSpPr>
          <p:nvPr>
            <p:ph type="sldNum" sz="quarter" idx="10"/>
          </p:nvPr>
        </p:nvSpPr>
        <p:spPr/>
        <p:txBody>
          <a:bodyPr/>
          <a:lstStyle/>
          <a:p>
            <a:fld id="{525601BF-A8FB-458C-B80D-FF28DB5AFF86}" type="slidenum">
              <a:rPr lang="en-US" smtClean="0"/>
              <a:pPr/>
              <a:t>4</a:t>
            </a:fld>
            <a:endParaRPr lang="en-US"/>
          </a:p>
        </p:txBody>
      </p:sp>
    </p:spTree>
    <p:extLst>
      <p:ext uri="{BB962C8B-B14F-4D97-AF65-F5344CB8AC3E}">
        <p14:creationId xmlns:p14="http://schemas.microsoft.com/office/powerpoint/2010/main" val="1444321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pitchFamily="34" charset="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A19AB-7747-894F-A465-171C1773D547}" type="slidenum">
              <a:rPr lang="en-US" smtClean="0"/>
              <a:t>38</a:t>
            </a:fld>
            <a:endParaRPr lang="en-US"/>
          </a:p>
        </p:txBody>
      </p:sp>
    </p:spTree>
    <p:extLst>
      <p:ext uri="{BB962C8B-B14F-4D97-AF65-F5344CB8AC3E}">
        <p14:creationId xmlns:p14="http://schemas.microsoft.com/office/powerpoint/2010/main" val="129359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00"/>
                </a:solidFill>
                <a:latin typeface="Times New Roman" pitchFamily="18" charset="0"/>
              </a:defRPr>
            </a:lvl1pPr>
            <a:lvl2pPr marL="742950" indent="-285750" eaLnBrk="0" hangingPunct="0">
              <a:defRPr sz="1400" b="1">
                <a:solidFill>
                  <a:srgbClr val="000000"/>
                </a:solidFill>
                <a:latin typeface="Times New Roman" pitchFamily="18" charset="0"/>
              </a:defRPr>
            </a:lvl2pPr>
            <a:lvl3pPr marL="1143000" indent="-228600" eaLnBrk="0" hangingPunct="0">
              <a:defRPr sz="1400" b="1">
                <a:solidFill>
                  <a:srgbClr val="000000"/>
                </a:solidFill>
                <a:latin typeface="Times New Roman" pitchFamily="18" charset="0"/>
              </a:defRPr>
            </a:lvl3pPr>
            <a:lvl4pPr marL="1600200" indent="-228600" eaLnBrk="0" hangingPunct="0">
              <a:defRPr sz="1400" b="1">
                <a:solidFill>
                  <a:srgbClr val="000000"/>
                </a:solidFill>
                <a:latin typeface="Times New Roman" pitchFamily="18" charset="0"/>
              </a:defRPr>
            </a:lvl4pPr>
            <a:lvl5pPr marL="2057400" indent="-228600" eaLnBrk="0" hangingPunct="0">
              <a:defRPr sz="1400" b="1">
                <a:solidFill>
                  <a:srgbClr val="000000"/>
                </a:solidFill>
                <a:latin typeface="Times New Roman" pitchFamily="18" charset="0"/>
              </a:defRPr>
            </a:lvl5pPr>
            <a:lvl6pPr marL="2514600" indent="-228600" eaLnBrk="0" fontAlgn="base" hangingPunct="0">
              <a:spcBef>
                <a:spcPct val="50000"/>
              </a:spcBef>
              <a:spcAft>
                <a:spcPct val="0"/>
              </a:spcAft>
              <a:defRPr sz="1400" b="1">
                <a:solidFill>
                  <a:srgbClr val="000000"/>
                </a:solidFill>
                <a:latin typeface="Times New Roman" pitchFamily="18" charset="0"/>
              </a:defRPr>
            </a:lvl6pPr>
            <a:lvl7pPr marL="2971800" indent="-228600" eaLnBrk="0" fontAlgn="base" hangingPunct="0">
              <a:spcBef>
                <a:spcPct val="50000"/>
              </a:spcBef>
              <a:spcAft>
                <a:spcPct val="0"/>
              </a:spcAft>
              <a:defRPr sz="1400" b="1">
                <a:solidFill>
                  <a:srgbClr val="000000"/>
                </a:solidFill>
                <a:latin typeface="Times New Roman" pitchFamily="18" charset="0"/>
              </a:defRPr>
            </a:lvl7pPr>
            <a:lvl8pPr marL="3429000" indent="-228600" eaLnBrk="0" fontAlgn="base" hangingPunct="0">
              <a:spcBef>
                <a:spcPct val="50000"/>
              </a:spcBef>
              <a:spcAft>
                <a:spcPct val="0"/>
              </a:spcAft>
              <a:defRPr sz="1400" b="1">
                <a:solidFill>
                  <a:srgbClr val="000000"/>
                </a:solidFill>
                <a:latin typeface="Times New Roman" pitchFamily="18" charset="0"/>
              </a:defRPr>
            </a:lvl8pPr>
            <a:lvl9pPr marL="3886200" indent="-228600" eaLnBrk="0" fontAlgn="base" hangingPunct="0">
              <a:spcBef>
                <a:spcPct val="50000"/>
              </a:spcBef>
              <a:spcAft>
                <a:spcPct val="0"/>
              </a:spcAft>
              <a:defRPr sz="1400" b="1">
                <a:solidFill>
                  <a:srgbClr val="000000"/>
                </a:solidFill>
                <a:latin typeface="Times New Roman" pitchFamily="18" charset="0"/>
              </a:defRPr>
            </a:lvl9pPr>
          </a:lstStyle>
          <a:p>
            <a:pPr eaLnBrk="1" hangingPunct="1"/>
            <a:fld id="{525C9437-B7C5-4763-940B-554CE46A410E}" type="slidenum">
              <a:rPr lang="en-US" sz="1200" b="0">
                <a:solidFill>
                  <a:prstClr val="black"/>
                </a:solidFill>
              </a:rPr>
              <a:pPr eaLnBrk="1" hangingPunct="1"/>
              <a:t>7</a:t>
            </a:fld>
            <a:endParaRPr lang="en-US" sz="1200" b="0">
              <a:solidFill>
                <a:prstClr val="black"/>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Shared services with other TAMU system members </a:t>
            </a:r>
          </a:p>
          <a:p>
            <a:pPr marL="914400" lvl="1" indent="-171450">
              <a:buFontTx/>
              <a:buChar char="•"/>
            </a:pPr>
            <a:r>
              <a:rPr lang="en-US" smtClean="0"/>
              <a:t>Financial services – TAMU System Office and Galveston</a:t>
            </a:r>
          </a:p>
          <a:p>
            <a:pPr marL="914400" lvl="1" indent="-171450">
              <a:buFontTx/>
              <a:buChar char="•"/>
            </a:pPr>
            <a:r>
              <a:rPr lang="en-US" smtClean="0"/>
              <a:t>HR services (benefits and/or software for recruitment, position management, and performance management – TAMU System Offices, Galveston, Commerce, Texarkana</a:t>
            </a:r>
          </a:p>
          <a:p>
            <a:pPr marL="914400" lvl="1" indent="-171450">
              <a:buFontTx/>
              <a:buChar char="•"/>
            </a:pPr>
            <a:r>
              <a:rPr lang="en-US" smtClean="0"/>
              <a:t>Training services – all system members</a:t>
            </a:r>
          </a:p>
          <a:p>
            <a:r>
              <a:rPr lang="en-US" b="1" smtClean="0"/>
              <a:t>Implemented a mandatory ACH refund policy</a:t>
            </a:r>
          </a:p>
          <a:p>
            <a:pPr marL="914400" lvl="1" indent="-171450">
              <a:buFontTx/>
              <a:buChar char="•"/>
            </a:pPr>
            <a:r>
              <a:rPr lang="en-US" smtClean="0"/>
              <a:t>Reduces cost of refund processing</a:t>
            </a:r>
          </a:p>
          <a:p>
            <a:pPr marL="914400" lvl="1" indent="-171450">
              <a:buFontTx/>
              <a:buChar char="•"/>
            </a:pPr>
            <a:r>
              <a:rPr lang="en-US" smtClean="0"/>
              <a:t>Eliminates the difficult and costly process associated with unclaimed student refund checks including both returning funds to Dept of Education and reporting unclaimed funds to the State.</a:t>
            </a:r>
          </a:p>
          <a:p>
            <a:pPr marL="914400" lvl="1" indent="-171450">
              <a:buFontTx/>
              <a:buChar char="•"/>
            </a:pPr>
            <a:r>
              <a:rPr lang="en-US" smtClean="0"/>
              <a:t>Students get their funds much faster</a:t>
            </a:r>
          </a:p>
          <a:p>
            <a:pPr marL="914400" lvl="1" indent="-171450">
              <a:buFontTx/>
              <a:buChar char="•"/>
            </a:pPr>
            <a:r>
              <a:rPr lang="en-US" smtClean="0"/>
              <a:t>Received minimal negative response from customers</a:t>
            </a:r>
          </a:p>
          <a:p>
            <a:r>
              <a:rPr lang="en-US" b="1" smtClean="0"/>
              <a:t>Implemented a “no-cash payment policy” for tuition and fees</a:t>
            </a:r>
          </a:p>
          <a:p>
            <a:pPr marL="914400" lvl="1" indent="-171450">
              <a:buFontTx/>
              <a:buChar char="•"/>
            </a:pPr>
            <a:r>
              <a:rPr lang="en-US" smtClean="0"/>
              <a:t>Require students to pay online, utilize lockboxes/drop boxes, accept check payments in person.</a:t>
            </a:r>
          </a:p>
          <a:p>
            <a:pPr marL="914400" lvl="1" indent="-171450">
              <a:buFontTx/>
              <a:buChar char="•"/>
            </a:pPr>
            <a:r>
              <a:rPr lang="en-US" smtClean="0"/>
              <a:t>If student brings in cash to pay, we require them to go to bank to get cashiers check. </a:t>
            </a:r>
          </a:p>
          <a:p>
            <a:pPr marL="914400" lvl="1" indent="-171450">
              <a:buFontTx/>
              <a:buChar char="•"/>
            </a:pPr>
            <a:r>
              <a:rPr lang="en-US" smtClean="0"/>
              <a:t>Able to reallocate staff to other areas to better meet the needs of our students and parents\</a:t>
            </a:r>
          </a:p>
          <a:p>
            <a:pPr marL="914400" lvl="1" indent="-171450">
              <a:buFontTx/>
              <a:buChar char="•"/>
            </a:pPr>
            <a:r>
              <a:rPr lang="en-US" smtClean="0"/>
              <a:t>Received minimal negative response from customers</a:t>
            </a:r>
          </a:p>
          <a:p>
            <a:r>
              <a:rPr lang="en-US" b="1" smtClean="0"/>
              <a:t>Enhance financial monitoring of auxiliary enterprises</a:t>
            </a:r>
          </a:p>
          <a:p>
            <a:pPr marL="914400" lvl="1" indent="-171450">
              <a:buFontTx/>
              <a:buChar char="•"/>
            </a:pPr>
            <a:r>
              <a:rPr lang="en-US" smtClean="0"/>
              <a:t>In conjunction with auxiliary departments, the Division of Finance now creates monthly full accrual financial statements for all auxiliary enterprises.</a:t>
            </a:r>
          </a:p>
          <a:p>
            <a:pPr marL="914400" lvl="1" indent="-171450">
              <a:buFontTx/>
              <a:buChar char="•"/>
            </a:pPr>
            <a:r>
              <a:rPr lang="en-US" smtClean="0"/>
              <a:t>Auxiliary departments and Division of Finance provide quarterly analysis on all auxiliary activities to CFO.</a:t>
            </a:r>
          </a:p>
          <a:p>
            <a:pPr marL="914400" lvl="1" indent="-171450">
              <a:buFontTx/>
              <a:buChar char="•"/>
            </a:pPr>
            <a:r>
              <a:rPr lang="en-US" smtClean="0"/>
              <a:t>Perform reconciliations of all monthly financial reports to the general ledger.</a:t>
            </a:r>
          </a:p>
          <a:p>
            <a:r>
              <a:rPr lang="en-US" b="1" smtClean="0"/>
              <a:t>Implemented Unclaimed Property software</a:t>
            </a:r>
          </a:p>
          <a:p>
            <a:pPr marL="914400" lvl="1" indent="-171450">
              <a:buFontTx/>
              <a:buChar char="•"/>
            </a:pPr>
            <a:r>
              <a:rPr lang="en-US" smtClean="0"/>
              <a:t>Automates process of reporting unclaimed property to States.</a:t>
            </a:r>
          </a:p>
          <a:p>
            <a:pPr marL="914400" lvl="1" indent="-171450">
              <a:buFontTx/>
              <a:buChar char="•"/>
            </a:pPr>
            <a:r>
              <a:rPr lang="en-US" smtClean="0"/>
              <a:t>Built in rules and requirements for each state’s unclaimed property reporting.</a:t>
            </a:r>
          </a:p>
          <a:p>
            <a:pPr marL="914400" lvl="1" indent="-171450">
              <a:buFontTx/>
              <a:buChar char="•"/>
            </a:pPr>
            <a:r>
              <a:rPr lang="en-US" smtClean="0"/>
              <a:t>Greatly reduced amount of time the accounting group spends on handling unclaimed property.</a:t>
            </a:r>
          </a:p>
          <a:p>
            <a:r>
              <a:rPr lang="en-US" b="1" smtClean="0"/>
              <a:t>Implemented Concur Travel and Expenses Reimbursement software </a:t>
            </a:r>
          </a:p>
          <a:p>
            <a:pPr marL="914400" lvl="1" indent="-171450">
              <a:buFontTx/>
              <a:buChar char="•"/>
            </a:pPr>
            <a:r>
              <a:rPr lang="en-US" smtClean="0"/>
              <a:t>End-to-end travel solution – from travel booking through the expense reimbursement.</a:t>
            </a:r>
          </a:p>
          <a:p>
            <a:pPr marL="914400" lvl="1" indent="-171450">
              <a:buFontTx/>
              <a:buChar char="•"/>
            </a:pPr>
            <a:r>
              <a:rPr lang="en-US" smtClean="0"/>
              <a:t>Implemented April 2012</a:t>
            </a:r>
          </a:p>
          <a:p>
            <a:pPr marL="914400" lvl="1" indent="-171450">
              <a:buFontTx/>
              <a:buChar char="•"/>
            </a:pPr>
            <a:r>
              <a:rPr lang="en-US" smtClean="0"/>
              <a:t>Eliminates paper intensive process.</a:t>
            </a:r>
          </a:p>
          <a:p>
            <a:pPr marL="914400" lvl="1" indent="-171450">
              <a:buFontTx/>
              <a:buChar char="•"/>
            </a:pPr>
            <a:r>
              <a:rPr lang="en-US" smtClean="0"/>
              <a:t>Travel booking module is not mandatory.</a:t>
            </a:r>
          </a:p>
          <a:p>
            <a:pPr marL="914400" lvl="1" indent="-171450">
              <a:buFontTx/>
              <a:buChar char="•"/>
            </a:pPr>
            <a:r>
              <a:rPr lang="en-US" smtClean="0"/>
              <a:t>All travel reimbursements must go through Concur</a:t>
            </a:r>
          </a:p>
          <a:p>
            <a:pPr marL="914400" lvl="1" indent="-171450">
              <a:buFontTx/>
              <a:buChar char="•"/>
            </a:pPr>
            <a:r>
              <a:rPr lang="en-US" smtClean="0"/>
              <a:t>Have full record of where employees are traveling</a:t>
            </a:r>
          </a:p>
          <a:p>
            <a:pPr marL="914400" lvl="1" indent="-171450">
              <a:buFontTx/>
              <a:buChar char="•"/>
            </a:pPr>
            <a:r>
              <a:rPr lang="en-US" smtClean="0"/>
              <a:t>Use data to negotiate discounted rates with airlines, hotels, etc.</a:t>
            </a:r>
          </a:p>
          <a:p>
            <a:pPr marL="914400" lvl="1" indent="-171450">
              <a:buFontTx/>
              <a:buChar char="•"/>
            </a:pPr>
            <a:r>
              <a:rPr lang="en-US" smtClean="0"/>
              <a:t>Implementation encountered some problems</a:t>
            </a:r>
          </a:p>
          <a:p>
            <a:pPr marL="914400" lvl="1" indent="-171450">
              <a:buFontTx/>
              <a:buChar char="•"/>
            </a:pPr>
            <a:r>
              <a:rPr lang="en-US" smtClean="0"/>
              <a:t>Departments changing processes that put more work on the traveler   </a:t>
            </a:r>
          </a:p>
          <a:p>
            <a:r>
              <a:rPr lang="en-US" b="1" smtClean="0"/>
              <a:t>Changed criminal background check vendor</a:t>
            </a:r>
          </a:p>
          <a:p>
            <a:pPr marL="914400" lvl="1" indent="-171450">
              <a:buFontTx/>
              <a:buChar char="•"/>
            </a:pPr>
            <a:r>
              <a:rPr lang="en-US" smtClean="0"/>
              <a:t>24/7 Secure, online access for candidates to enter their information (i.e.; SSN)</a:t>
            </a:r>
          </a:p>
          <a:p>
            <a:pPr marL="914400" lvl="1" indent="-171450">
              <a:buFontTx/>
              <a:buChar char="•"/>
            </a:pPr>
            <a:r>
              <a:rPr lang="en-US" smtClean="0"/>
              <a:t>Candidates automatically receive all required initial notices by the online access and can also select to obtain a copy of their report.</a:t>
            </a:r>
          </a:p>
          <a:p>
            <a:pPr marL="914400" lvl="1" indent="-171450">
              <a:buFontTx/>
              <a:buChar char="•"/>
            </a:pPr>
            <a:r>
              <a:rPr lang="en-US" smtClean="0"/>
              <a:t>Search is more comprehensive</a:t>
            </a:r>
          </a:p>
          <a:p>
            <a:pPr marL="914400" lvl="1" indent="-171450">
              <a:buFontTx/>
              <a:buChar char="•"/>
            </a:pPr>
            <a:r>
              <a:rPr lang="en-US" smtClean="0"/>
              <a:t>Any further action taken on the candidate (such as reviewing a hit and documenting what action was taken) is all online in the candidate's record as opposed to being kept by paper copy.  </a:t>
            </a:r>
          </a:p>
          <a:p>
            <a:pPr marL="914400" lvl="1" indent="-171450">
              <a:buFontTx/>
              <a:buChar char="•"/>
            </a:pPr>
            <a:r>
              <a:rPr lang="en-US" smtClean="0"/>
              <a:t>Better metrics on process timelines. (i.e. when candidate completed information online, how long search took to complete</a:t>
            </a:r>
          </a:p>
          <a:p>
            <a:pPr marL="914400" lvl="1" indent="-171450">
              <a:buFontTx/>
              <a:buChar char="•"/>
            </a:pPr>
            <a:endParaRPr lang="en-US" smtClean="0"/>
          </a:p>
          <a:p>
            <a:endParaRPr lang="en-US" smtClean="0"/>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Division of Finance began it’s continuous improvement initiative in January of 2008.</a:t>
            </a:r>
          </a:p>
          <a:p>
            <a:endParaRPr lang="en-US" smtClean="0"/>
          </a:p>
          <a:p>
            <a:r>
              <a:rPr lang="en-US" smtClean="0"/>
              <a:t>The division’s Performance Excellence Management Model or PEMM includes the following performance categories – </a:t>
            </a:r>
          </a:p>
          <a:p>
            <a:pPr marL="914400" lvl="1" indent="-171450">
              <a:buFontTx/>
              <a:buChar char="•"/>
            </a:pPr>
            <a:r>
              <a:rPr lang="en-US" smtClean="0"/>
              <a:t>Leadership</a:t>
            </a:r>
          </a:p>
          <a:p>
            <a:pPr marL="914400" lvl="1" indent="-171450">
              <a:buFontTx/>
              <a:buChar char="•"/>
            </a:pPr>
            <a:r>
              <a:rPr lang="en-US" smtClean="0"/>
              <a:t>Strategic Planning</a:t>
            </a:r>
          </a:p>
          <a:p>
            <a:pPr marL="914400" lvl="1" indent="-171450">
              <a:buFontTx/>
              <a:buChar char="•"/>
            </a:pPr>
            <a:r>
              <a:rPr lang="en-US" smtClean="0"/>
              <a:t>Customer and Client Focus</a:t>
            </a:r>
          </a:p>
          <a:p>
            <a:pPr marL="914400" lvl="1" indent="-171450">
              <a:buFontTx/>
              <a:buChar char="•"/>
            </a:pPr>
            <a:r>
              <a:rPr lang="en-US" smtClean="0"/>
              <a:t>Employee Focus</a:t>
            </a:r>
          </a:p>
          <a:p>
            <a:pPr marL="914400" lvl="1" indent="-171450">
              <a:buFontTx/>
              <a:buChar char="•"/>
            </a:pPr>
            <a:r>
              <a:rPr lang="en-US" smtClean="0"/>
              <a:t>Process Management</a:t>
            </a:r>
          </a:p>
          <a:p>
            <a:pPr marL="914400" lvl="1" indent="-171450">
              <a:buFontTx/>
              <a:buChar char="•"/>
            </a:pPr>
            <a:r>
              <a:rPr lang="en-US" smtClean="0"/>
              <a:t>Outcomes</a:t>
            </a:r>
          </a:p>
          <a:p>
            <a:endParaRPr lang="en-US" smtClean="0"/>
          </a:p>
          <a:p>
            <a:r>
              <a:rPr lang="en-US" smtClean="0"/>
              <a:t>And all these categories are underscored by Measurement, Analysis and Knowledge Management.</a:t>
            </a:r>
          </a:p>
          <a:p>
            <a:endParaRPr lang="en-US" smtClean="0"/>
          </a:p>
          <a:p>
            <a:r>
              <a:rPr lang="en-US" smtClean="0"/>
              <a:t>Our focus today is on the process management categories and includes the continuous review cycle of </a:t>
            </a:r>
            <a:r>
              <a:rPr lang="en-US" b="1" smtClean="0"/>
              <a:t>Plan Do Check Act</a:t>
            </a:r>
            <a:r>
              <a:rPr lang="en-US" smtClean="0"/>
              <a:t> using one or more of the appropriate continuous improvement process review tools – process mapping, root cause analysis, cause and effect diagram, Pareto charts, histograms, etc.</a:t>
            </a:r>
          </a:p>
          <a:p>
            <a:endParaRPr lang="en-US" smtClean="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00"/>
                </a:solidFill>
                <a:latin typeface="Times New Roman" pitchFamily="18" charset="0"/>
              </a:defRPr>
            </a:lvl1pPr>
            <a:lvl2pPr marL="742950" indent="-285750" eaLnBrk="0" hangingPunct="0">
              <a:defRPr sz="1400" b="1">
                <a:solidFill>
                  <a:srgbClr val="000000"/>
                </a:solidFill>
                <a:latin typeface="Times New Roman" pitchFamily="18" charset="0"/>
              </a:defRPr>
            </a:lvl2pPr>
            <a:lvl3pPr marL="1143000" indent="-228600" eaLnBrk="0" hangingPunct="0">
              <a:defRPr sz="1400" b="1">
                <a:solidFill>
                  <a:srgbClr val="000000"/>
                </a:solidFill>
                <a:latin typeface="Times New Roman" pitchFamily="18" charset="0"/>
              </a:defRPr>
            </a:lvl3pPr>
            <a:lvl4pPr marL="1600200" indent="-228600" eaLnBrk="0" hangingPunct="0">
              <a:defRPr sz="1400" b="1">
                <a:solidFill>
                  <a:srgbClr val="000000"/>
                </a:solidFill>
                <a:latin typeface="Times New Roman" pitchFamily="18" charset="0"/>
              </a:defRPr>
            </a:lvl4pPr>
            <a:lvl5pPr marL="2057400" indent="-228600" eaLnBrk="0" hangingPunct="0">
              <a:defRPr sz="1400" b="1">
                <a:solidFill>
                  <a:srgbClr val="000000"/>
                </a:solidFill>
                <a:latin typeface="Times New Roman" pitchFamily="18" charset="0"/>
              </a:defRPr>
            </a:lvl5pPr>
            <a:lvl6pPr marL="2514600" indent="-228600" eaLnBrk="0" fontAlgn="base" hangingPunct="0">
              <a:spcBef>
                <a:spcPct val="50000"/>
              </a:spcBef>
              <a:spcAft>
                <a:spcPct val="0"/>
              </a:spcAft>
              <a:defRPr sz="1400" b="1">
                <a:solidFill>
                  <a:srgbClr val="000000"/>
                </a:solidFill>
                <a:latin typeface="Times New Roman" pitchFamily="18" charset="0"/>
              </a:defRPr>
            </a:lvl6pPr>
            <a:lvl7pPr marL="2971800" indent="-228600" eaLnBrk="0" fontAlgn="base" hangingPunct="0">
              <a:spcBef>
                <a:spcPct val="50000"/>
              </a:spcBef>
              <a:spcAft>
                <a:spcPct val="0"/>
              </a:spcAft>
              <a:defRPr sz="1400" b="1">
                <a:solidFill>
                  <a:srgbClr val="000000"/>
                </a:solidFill>
                <a:latin typeface="Times New Roman" pitchFamily="18" charset="0"/>
              </a:defRPr>
            </a:lvl7pPr>
            <a:lvl8pPr marL="3429000" indent="-228600" eaLnBrk="0" fontAlgn="base" hangingPunct="0">
              <a:spcBef>
                <a:spcPct val="50000"/>
              </a:spcBef>
              <a:spcAft>
                <a:spcPct val="0"/>
              </a:spcAft>
              <a:defRPr sz="1400" b="1">
                <a:solidFill>
                  <a:srgbClr val="000000"/>
                </a:solidFill>
                <a:latin typeface="Times New Roman" pitchFamily="18" charset="0"/>
              </a:defRPr>
            </a:lvl8pPr>
            <a:lvl9pPr marL="3886200" indent="-228600" eaLnBrk="0" fontAlgn="base" hangingPunct="0">
              <a:spcBef>
                <a:spcPct val="50000"/>
              </a:spcBef>
              <a:spcAft>
                <a:spcPct val="0"/>
              </a:spcAft>
              <a:defRPr sz="1400" b="1">
                <a:solidFill>
                  <a:srgbClr val="000000"/>
                </a:solidFill>
                <a:latin typeface="Times New Roman" pitchFamily="18" charset="0"/>
              </a:defRPr>
            </a:lvl9pPr>
          </a:lstStyle>
          <a:p>
            <a:pPr eaLnBrk="1" hangingPunct="1"/>
            <a:fld id="{6599B475-1542-48B4-8CB0-F25FEC6F7D8C}" type="slidenum">
              <a:rPr lang="en-US" sz="1200" b="0">
                <a:solidFill>
                  <a:prstClr val="black"/>
                </a:solidFill>
              </a:rPr>
              <a:pPr eaLnBrk="1" hangingPunct="1"/>
              <a:t>8</a:t>
            </a:fld>
            <a:endParaRPr lang="en-US" sz="1200" b="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a:p>
        </p:txBody>
      </p:sp>
    </p:spTree>
    <p:extLst>
      <p:ext uri="{BB962C8B-B14F-4D97-AF65-F5344CB8AC3E}">
        <p14:creationId xmlns:p14="http://schemas.microsoft.com/office/powerpoint/2010/main" val="2674192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a:p>
        </p:txBody>
      </p:sp>
    </p:spTree>
    <p:extLst>
      <p:ext uri="{BB962C8B-B14F-4D97-AF65-F5344CB8AC3E}">
        <p14:creationId xmlns:p14="http://schemas.microsoft.com/office/powerpoint/2010/main" val="4252933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a:p>
        </p:txBody>
      </p:sp>
    </p:spTree>
    <p:extLst>
      <p:ext uri="{BB962C8B-B14F-4D97-AF65-F5344CB8AC3E}">
        <p14:creationId xmlns:p14="http://schemas.microsoft.com/office/powerpoint/2010/main" val="315458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6947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91CCF3-1442-054D-85B0-B8A2BAC8E05E}" type="slidenum">
              <a:rPr lang="en-US"/>
              <a:pPr/>
              <a:t>25</a:t>
            </a:fld>
            <a:endParaRPr lang="en-US"/>
          </a:p>
        </p:txBody>
      </p:sp>
      <p:sp>
        <p:nvSpPr>
          <p:cNvPr id="163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7" name="Rectangle 3"/>
          <p:cNvSpPr>
            <a:spLocks noGrp="1" noChangeArrowheads="1"/>
          </p:cNvSpPr>
          <p:nvPr>
            <p:ph type="body" idx="1"/>
          </p:nvPr>
        </p:nvSpPr>
        <p:spPr/>
        <p:txBody>
          <a:bodyPr/>
          <a:lstStyle/>
          <a:p>
            <a:r>
              <a:rPr lang="en-US" dirty="0" smtClean="0"/>
              <a:t>This was the map of business managers in 2007.  There</a:t>
            </a:r>
            <a:r>
              <a:rPr lang="en-US" baseline="0" dirty="0" smtClean="0"/>
              <a:t> were 141 in total and the scope ranged from $5,000 budget to $200 million budget.</a:t>
            </a:r>
          </a:p>
          <a:p>
            <a:endParaRPr lang="en-US" baseline="0" dirty="0" smtClean="0"/>
          </a:p>
          <a:p>
            <a:r>
              <a:rPr lang="en-US" baseline="0" dirty="0" smtClean="0"/>
              <a:t>Additionally, these business managers did not have a reporting line to the CFO.</a:t>
            </a:r>
          </a:p>
          <a:p>
            <a:endParaRPr lang="en-US" baseline="0"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C9CCB-9A9B-4EE4-958E-17012CC3B881}" type="slidenum">
              <a:rPr lang="en-US" smtClean="0"/>
              <a:t>‹#›</a:t>
            </a:fld>
            <a:endParaRPr lang="en-US" dirty="0"/>
          </a:p>
        </p:txBody>
      </p:sp>
    </p:spTree>
    <p:extLst>
      <p:ext uri="{BB962C8B-B14F-4D97-AF65-F5344CB8AC3E}">
        <p14:creationId xmlns:p14="http://schemas.microsoft.com/office/powerpoint/2010/main" val="313099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C9CCB-9A9B-4EE4-958E-17012CC3B881}" type="slidenum">
              <a:rPr lang="en-US" smtClean="0"/>
              <a:t>‹#›</a:t>
            </a:fld>
            <a:endParaRPr lang="en-US" dirty="0"/>
          </a:p>
        </p:txBody>
      </p:sp>
    </p:spTree>
    <p:extLst>
      <p:ext uri="{BB962C8B-B14F-4D97-AF65-F5344CB8AC3E}">
        <p14:creationId xmlns:p14="http://schemas.microsoft.com/office/powerpoint/2010/main" val="164225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C9CCB-9A9B-4EE4-958E-17012CC3B881}" type="slidenum">
              <a:rPr lang="en-US" smtClean="0"/>
              <a:t>‹#›</a:t>
            </a:fld>
            <a:endParaRPr lang="en-US" dirty="0"/>
          </a:p>
        </p:txBody>
      </p:sp>
    </p:spTree>
    <p:extLst>
      <p:ext uri="{BB962C8B-B14F-4D97-AF65-F5344CB8AC3E}">
        <p14:creationId xmlns:p14="http://schemas.microsoft.com/office/powerpoint/2010/main" val="4233595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2013372"/>
          </a:xfrm>
          <a:prstGeom prst="rect">
            <a:avLst/>
          </a:prstGeom>
        </p:spPr>
        <p:txBody>
          <a:bodyPr/>
          <a:lstStyle>
            <a:lvl1pPr marL="176213" indent="-176213">
              <a:spcBef>
                <a:spcPts val="300"/>
              </a:spcBef>
              <a:buFont typeface="Arial" pitchFamily="34" charset="0"/>
              <a:buChar char="•"/>
              <a:defRPr>
                <a:solidFill>
                  <a:schemeClr val="tx1"/>
                </a:solidFill>
              </a:defRPr>
            </a:lvl1pPr>
            <a:lvl2pPr marL="396875" indent="-220663">
              <a:spcBef>
                <a:spcPts val="300"/>
              </a:spcBef>
              <a:buClrTx/>
              <a:buFont typeface="Arial" pitchFamily="34" charset="0"/>
              <a:buChar char="–"/>
              <a:defRPr>
                <a:solidFill>
                  <a:schemeClr val="tx1"/>
                </a:solidFill>
              </a:defRPr>
            </a:lvl2pPr>
            <a:lvl3pPr marL="623888" indent="-161925">
              <a:spcBef>
                <a:spcPts val="300"/>
              </a:spcBef>
              <a:spcAft>
                <a:spcPts val="300"/>
              </a:spcAft>
              <a:buClr>
                <a:schemeClr val="tx2"/>
              </a:buClr>
              <a:defRPr sz="1300">
                <a:solidFill>
                  <a:schemeClr val="tx1"/>
                </a:solidFill>
              </a:defRPr>
            </a:lvl3pPr>
            <a:lvl4pPr marL="738188" indent="-109538">
              <a:spcBef>
                <a:spcPts val="300"/>
              </a:spcBef>
              <a:spcAft>
                <a:spcPts val="300"/>
              </a:spcAft>
              <a:buClr>
                <a:schemeClr val="tx2"/>
              </a:buClr>
              <a:buFont typeface="Arial" pitchFamily="34" charset="0"/>
              <a:buChar char="–"/>
              <a:defRPr sz="1300">
                <a:solidFill>
                  <a:schemeClr val="tx1"/>
                </a:solidFill>
              </a:defRPr>
            </a:lvl4pPr>
            <a:lvl5pPr marL="852488" indent="-114300">
              <a:spcBef>
                <a:spcPts val="300"/>
              </a:spcBef>
              <a:spcAft>
                <a:spcPts val="300"/>
              </a:spcAft>
              <a:buClr>
                <a:schemeClr val="tx2"/>
              </a:buClr>
              <a:defRPr sz="13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r>
              <a:rPr lang="en-US" dirty="0" smtClean="0"/>
              <a:t> </a:t>
            </a:r>
          </a:p>
          <a:p>
            <a:pPr lvl="4"/>
            <a:endParaRPr lang="en-US" dirty="0"/>
          </a:p>
        </p:txBody>
      </p:sp>
      <p:sp>
        <p:nvSpPr>
          <p:cNvPr id="4" name="Slide Number Placeholder 3"/>
          <p:cNvSpPr>
            <a:spLocks noGrp="1"/>
          </p:cNvSpPr>
          <p:nvPr>
            <p:ph type="sldNum" sz="quarter" idx="10"/>
          </p:nvPr>
        </p:nvSpPr>
        <p:spPr>
          <a:xfrm>
            <a:off x="7450138" y="6678464"/>
            <a:ext cx="1693862" cy="179536"/>
          </a:xfrm>
        </p:spPr>
        <p:txBody>
          <a:bodyPr/>
          <a:lstStyle>
            <a:lvl1pPr>
              <a:defRPr sz="700">
                <a:latin typeface="Verdana"/>
                <a:cs typeface="Verdana"/>
              </a:defRPr>
            </a:lvl1pPr>
          </a:lstStyle>
          <a:p>
            <a:pPr>
              <a:defRPr/>
            </a:pPr>
            <a:fld id="{0E0E77DF-21EB-4424-9E65-1004069DE535}" type="slidenum">
              <a:rPr lang="en-US" smtClean="0">
                <a:solidFill>
                  <a:srgbClr val="666666"/>
                </a:solidFill>
              </a:rPr>
              <a:pPr>
                <a:defRPr/>
              </a:pPr>
              <a:t>‹#›</a:t>
            </a:fld>
            <a:endParaRPr lang="en-US" dirty="0">
              <a:solidFill>
                <a:srgbClr val="666666"/>
              </a:solidFill>
            </a:endParaRPr>
          </a:p>
        </p:txBody>
      </p:sp>
      <p:sp>
        <p:nvSpPr>
          <p:cNvPr id="5" name="Rectangle 90"/>
          <p:cNvSpPr txBox="1">
            <a:spLocks noChangeArrowheads="1"/>
          </p:cNvSpPr>
          <p:nvPr userDrawn="1"/>
        </p:nvSpPr>
        <p:spPr bwMode="gray">
          <a:xfrm>
            <a:off x="7450138" y="6683227"/>
            <a:ext cx="1693862" cy="179536"/>
          </a:xfrm>
          <a:prstGeom prst="rect">
            <a:avLst/>
          </a:prstGeom>
          <a:noFill/>
          <a:ln w="12700">
            <a:noFill/>
            <a:miter lim="800000"/>
            <a:headEnd/>
            <a:tailEnd/>
          </a:ln>
        </p:spPr>
        <p:txBody>
          <a:bodyPr vert="horz" wrap="square" lIns="90488" tIns="44450" rIns="90488" bIns="44450" numCol="1" anchor="b" anchorCtr="0" compatLnSpc="1">
            <a:prstTxWarp prst="textNoShape">
              <a:avLst/>
            </a:prstTxWarp>
            <a:spAutoFit/>
          </a:bodyPr>
          <a:lstStyle>
            <a:lvl1pPr>
              <a:defRPr/>
            </a:lvl1pPr>
          </a:lstStyle>
          <a:p>
            <a:pPr algn="r" eaLnBrk="0" fontAlgn="base" hangingPunct="0">
              <a:lnSpc>
                <a:spcPct val="80000"/>
              </a:lnSpc>
              <a:spcBef>
                <a:spcPct val="0"/>
              </a:spcBef>
              <a:spcAft>
                <a:spcPct val="0"/>
              </a:spcAft>
              <a:defRPr/>
            </a:pPr>
            <a:fld id="{AD5AB939-0877-4CC3-A374-5009E93B05DD}" type="slidenum">
              <a:rPr lang="en-US" sz="700" smtClean="0">
                <a:solidFill>
                  <a:srgbClr val="666666"/>
                </a:solidFill>
                <a:latin typeface="Verdana"/>
                <a:cs typeface="Verdana"/>
              </a:rPr>
              <a:pPr algn="r" eaLnBrk="0" fontAlgn="base" hangingPunct="0">
                <a:lnSpc>
                  <a:spcPct val="80000"/>
                </a:lnSpc>
                <a:spcBef>
                  <a:spcPct val="0"/>
                </a:spcBef>
                <a:spcAft>
                  <a:spcPct val="0"/>
                </a:spcAft>
                <a:defRPr/>
              </a:pPr>
              <a:t>‹#›</a:t>
            </a:fld>
            <a:endParaRPr lang="en-US" sz="700" dirty="0">
              <a:solidFill>
                <a:srgbClr val="666666"/>
              </a:solidFill>
              <a:latin typeface="Verdana"/>
              <a:cs typeface="Verdana"/>
            </a:endParaRPr>
          </a:p>
        </p:txBody>
      </p:sp>
      <p:sp>
        <p:nvSpPr>
          <p:cNvPr id="8" name="Text Placeholder 7"/>
          <p:cNvSpPr>
            <a:spLocks noGrp="1"/>
          </p:cNvSpPr>
          <p:nvPr>
            <p:ph type="body" sz="quarter" idx="11"/>
          </p:nvPr>
        </p:nvSpPr>
        <p:spPr>
          <a:xfrm>
            <a:off x="228600" y="578411"/>
            <a:ext cx="8686800" cy="335989"/>
          </a:xfrm>
          <a:prstGeom prst="rect">
            <a:avLst/>
          </a:prstGeom>
        </p:spPr>
        <p:txBody>
          <a:bodyPr>
            <a:spAutoFit/>
          </a:bodyPr>
          <a:lstStyle>
            <a:lvl1pPr>
              <a:defRPr i="1"/>
            </a:lvl1pPr>
          </a:lstStyle>
          <a:p>
            <a:pPr lvl="0"/>
            <a:endParaRPr lang="en-US" dirty="0" smtClean="0"/>
          </a:p>
        </p:txBody>
      </p:sp>
      <p:sp>
        <p:nvSpPr>
          <p:cNvPr id="9" name="Rectangle 65"/>
          <p:cNvSpPr>
            <a:spLocks noGrp="1" noChangeArrowheads="1"/>
          </p:cNvSpPr>
          <p:nvPr>
            <p:ph type="title"/>
          </p:nvPr>
        </p:nvSpPr>
        <p:spPr bwMode="gray">
          <a:xfrm>
            <a:off x="228600" y="125413"/>
            <a:ext cx="7239000" cy="407987"/>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lvl1pPr>
              <a:defRPr/>
            </a:lvl1pPr>
          </a:lstStyle>
          <a:p>
            <a:pPr lvl="0"/>
            <a:r>
              <a:rPr lang="en-US" dirty="0" smtClean="0"/>
              <a:t>Click to edit Master title style</a:t>
            </a:r>
          </a:p>
        </p:txBody>
      </p:sp>
    </p:spTree>
    <p:extLst>
      <p:ext uri="{BB962C8B-B14F-4D97-AF65-F5344CB8AC3E}">
        <p14:creationId xmlns:p14="http://schemas.microsoft.com/office/powerpoint/2010/main" val="39881302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2013372"/>
          </a:xfrm>
          <a:prstGeom prst="rect">
            <a:avLst/>
          </a:prstGeom>
        </p:spPr>
        <p:txBody>
          <a:bodyPr/>
          <a:lstStyle>
            <a:lvl1pPr marL="176213" indent="-176213">
              <a:spcBef>
                <a:spcPts val="300"/>
              </a:spcBef>
              <a:buFont typeface="Arial" pitchFamily="34" charset="0"/>
              <a:buChar char="•"/>
              <a:defRPr>
                <a:solidFill>
                  <a:schemeClr val="tx1"/>
                </a:solidFill>
              </a:defRPr>
            </a:lvl1pPr>
            <a:lvl2pPr marL="396875" indent="-220663">
              <a:spcBef>
                <a:spcPts val="300"/>
              </a:spcBef>
              <a:buClrTx/>
              <a:buFont typeface="Arial" pitchFamily="34" charset="0"/>
              <a:buChar char="–"/>
              <a:defRPr>
                <a:solidFill>
                  <a:schemeClr val="tx1"/>
                </a:solidFill>
              </a:defRPr>
            </a:lvl2pPr>
            <a:lvl3pPr marL="623888" indent="-161925">
              <a:spcBef>
                <a:spcPts val="300"/>
              </a:spcBef>
              <a:spcAft>
                <a:spcPts val="300"/>
              </a:spcAft>
              <a:buClr>
                <a:schemeClr val="tx2"/>
              </a:buClr>
              <a:defRPr sz="1300">
                <a:solidFill>
                  <a:schemeClr val="tx1"/>
                </a:solidFill>
              </a:defRPr>
            </a:lvl3pPr>
            <a:lvl4pPr marL="738188" indent="-109538">
              <a:spcBef>
                <a:spcPts val="300"/>
              </a:spcBef>
              <a:spcAft>
                <a:spcPts val="300"/>
              </a:spcAft>
              <a:buClr>
                <a:schemeClr val="tx2"/>
              </a:buClr>
              <a:buFont typeface="Arial" pitchFamily="34" charset="0"/>
              <a:buChar char="–"/>
              <a:defRPr sz="1300">
                <a:solidFill>
                  <a:schemeClr val="tx1"/>
                </a:solidFill>
              </a:defRPr>
            </a:lvl4pPr>
            <a:lvl5pPr marL="852488" indent="-114300">
              <a:spcBef>
                <a:spcPts val="300"/>
              </a:spcBef>
              <a:spcAft>
                <a:spcPts val="300"/>
              </a:spcAft>
              <a:buClr>
                <a:schemeClr val="tx2"/>
              </a:buClr>
              <a:defRPr sz="13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r>
              <a:rPr lang="en-US" dirty="0" smtClean="0"/>
              <a:t> </a:t>
            </a:r>
          </a:p>
          <a:p>
            <a:pPr lvl="4"/>
            <a:endParaRPr lang="en-US" dirty="0"/>
          </a:p>
        </p:txBody>
      </p:sp>
      <p:sp>
        <p:nvSpPr>
          <p:cNvPr id="4" name="Slide Number Placeholder 3"/>
          <p:cNvSpPr>
            <a:spLocks noGrp="1"/>
          </p:cNvSpPr>
          <p:nvPr>
            <p:ph type="sldNum" sz="quarter" idx="10"/>
          </p:nvPr>
        </p:nvSpPr>
        <p:spPr>
          <a:xfrm>
            <a:off x="7450138" y="6678464"/>
            <a:ext cx="1693862" cy="179536"/>
          </a:xfrm>
        </p:spPr>
        <p:txBody>
          <a:bodyPr/>
          <a:lstStyle>
            <a:lvl1pPr>
              <a:defRPr sz="700">
                <a:latin typeface="Verdana"/>
                <a:cs typeface="Verdana"/>
              </a:defRPr>
            </a:lvl1pPr>
          </a:lstStyle>
          <a:p>
            <a:pPr>
              <a:defRPr/>
            </a:pPr>
            <a:fld id="{0E0E77DF-21EB-4424-9E65-1004069DE535}" type="slidenum">
              <a:rPr lang="en-US" smtClean="0">
                <a:solidFill>
                  <a:srgbClr val="666666"/>
                </a:solidFill>
              </a:rPr>
              <a:pPr>
                <a:defRPr/>
              </a:pPr>
              <a:t>‹#›</a:t>
            </a:fld>
            <a:endParaRPr lang="en-US" dirty="0">
              <a:solidFill>
                <a:srgbClr val="666666"/>
              </a:solidFill>
            </a:endParaRPr>
          </a:p>
        </p:txBody>
      </p:sp>
      <p:sp>
        <p:nvSpPr>
          <p:cNvPr id="5" name="Rectangle 90"/>
          <p:cNvSpPr txBox="1">
            <a:spLocks noChangeArrowheads="1"/>
          </p:cNvSpPr>
          <p:nvPr userDrawn="1"/>
        </p:nvSpPr>
        <p:spPr bwMode="gray">
          <a:xfrm>
            <a:off x="7450138" y="6683227"/>
            <a:ext cx="1693862" cy="179536"/>
          </a:xfrm>
          <a:prstGeom prst="rect">
            <a:avLst/>
          </a:prstGeom>
          <a:noFill/>
          <a:ln w="12700">
            <a:noFill/>
            <a:miter lim="800000"/>
            <a:headEnd/>
            <a:tailEnd/>
          </a:ln>
        </p:spPr>
        <p:txBody>
          <a:bodyPr vert="horz" wrap="square" lIns="90488" tIns="44450" rIns="90488" bIns="44450" numCol="1" anchor="b" anchorCtr="0" compatLnSpc="1">
            <a:prstTxWarp prst="textNoShape">
              <a:avLst/>
            </a:prstTxWarp>
            <a:spAutoFit/>
          </a:bodyPr>
          <a:lstStyle>
            <a:lvl1pPr>
              <a:defRPr/>
            </a:lvl1pPr>
          </a:lstStyle>
          <a:p>
            <a:pPr algn="r" eaLnBrk="0" fontAlgn="base" hangingPunct="0">
              <a:lnSpc>
                <a:spcPct val="80000"/>
              </a:lnSpc>
              <a:spcBef>
                <a:spcPct val="0"/>
              </a:spcBef>
              <a:spcAft>
                <a:spcPct val="0"/>
              </a:spcAft>
              <a:defRPr/>
            </a:pPr>
            <a:fld id="{AD5AB939-0877-4CC3-A374-5009E93B05DD}" type="slidenum">
              <a:rPr lang="en-US" sz="700" smtClean="0">
                <a:solidFill>
                  <a:srgbClr val="666666"/>
                </a:solidFill>
                <a:latin typeface="Verdana"/>
                <a:cs typeface="Verdana"/>
              </a:rPr>
              <a:pPr algn="r" eaLnBrk="0" fontAlgn="base" hangingPunct="0">
                <a:lnSpc>
                  <a:spcPct val="80000"/>
                </a:lnSpc>
                <a:spcBef>
                  <a:spcPct val="0"/>
                </a:spcBef>
                <a:spcAft>
                  <a:spcPct val="0"/>
                </a:spcAft>
                <a:defRPr/>
              </a:pPr>
              <a:t>‹#›</a:t>
            </a:fld>
            <a:endParaRPr lang="en-US" sz="700" dirty="0">
              <a:solidFill>
                <a:srgbClr val="666666"/>
              </a:solidFill>
              <a:latin typeface="Verdana"/>
              <a:cs typeface="Verdana"/>
            </a:endParaRPr>
          </a:p>
        </p:txBody>
      </p:sp>
      <p:sp>
        <p:nvSpPr>
          <p:cNvPr id="8" name="Text Placeholder 7"/>
          <p:cNvSpPr>
            <a:spLocks noGrp="1"/>
          </p:cNvSpPr>
          <p:nvPr>
            <p:ph type="body" sz="quarter" idx="11"/>
          </p:nvPr>
        </p:nvSpPr>
        <p:spPr>
          <a:xfrm>
            <a:off x="228600" y="578411"/>
            <a:ext cx="8686800" cy="335989"/>
          </a:xfrm>
          <a:prstGeom prst="rect">
            <a:avLst/>
          </a:prstGeom>
        </p:spPr>
        <p:txBody>
          <a:bodyPr>
            <a:spAutoFit/>
          </a:bodyPr>
          <a:lstStyle>
            <a:lvl1pPr>
              <a:defRPr i="1"/>
            </a:lvl1pPr>
          </a:lstStyle>
          <a:p>
            <a:pPr lvl="0"/>
            <a:endParaRPr lang="en-US" dirty="0" smtClean="0"/>
          </a:p>
        </p:txBody>
      </p:sp>
      <p:sp>
        <p:nvSpPr>
          <p:cNvPr id="9" name="Rectangle 65"/>
          <p:cNvSpPr>
            <a:spLocks noGrp="1" noChangeArrowheads="1"/>
          </p:cNvSpPr>
          <p:nvPr>
            <p:ph type="title"/>
          </p:nvPr>
        </p:nvSpPr>
        <p:spPr bwMode="gray">
          <a:xfrm>
            <a:off x="228600" y="125413"/>
            <a:ext cx="7239000" cy="407987"/>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lvl1pPr>
              <a:defRPr/>
            </a:lvl1pPr>
          </a:lstStyle>
          <a:p>
            <a:pPr lvl="0"/>
            <a:r>
              <a:rPr lang="en-US" dirty="0" smtClean="0"/>
              <a:t>Click to edit Master title style</a:t>
            </a:r>
          </a:p>
        </p:txBody>
      </p:sp>
    </p:spTree>
    <p:extLst>
      <p:ext uri="{BB962C8B-B14F-4D97-AF65-F5344CB8AC3E}">
        <p14:creationId xmlns:p14="http://schemas.microsoft.com/office/powerpoint/2010/main" val="41299186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2013372"/>
          </a:xfrm>
          <a:prstGeom prst="rect">
            <a:avLst/>
          </a:prstGeom>
        </p:spPr>
        <p:txBody>
          <a:bodyPr/>
          <a:lstStyle>
            <a:lvl1pPr marL="176213" indent="-176213">
              <a:spcBef>
                <a:spcPts val="300"/>
              </a:spcBef>
              <a:buFont typeface="Arial" pitchFamily="34" charset="0"/>
              <a:buChar char="•"/>
              <a:defRPr>
                <a:solidFill>
                  <a:schemeClr val="tx1"/>
                </a:solidFill>
              </a:defRPr>
            </a:lvl1pPr>
            <a:lvl2pPr marL="396875" indent="-220663">
              <a:spcBef>
                <a:spcPts val="300"/>
              </a:spcBef>
              <a:buClrTx/>
              <a:buFont typeface="Arial" pitchFamily="34" charset="0"/>
              <a:buChar char="–"/>
              <a:defRPr>
                <a:solidFill>
                  <a:schemeClr val="tx1"/>
                </a:solidFill>
              </a:defRPr>
            </a:lvl2pPr>
            <a:lvl3pPr marL="623888" indent="-161925">
              <a:spcBef>
                <a:spcPts val="300"/>
              </a:spcBef>
              <a:spcAft>
                <a:spcPts val="300"/>
              </a:spcAft>
              <a:buClr>
                <a:schemeClr val="tx2"/>
              </a:buClr>
              <a:defRPr sz="1300">
                <a:solidFill>
                  <a:schemeClr val="tx1"/>
                </a:solidFill>
              </a:defRPr>
            </a:lvl3pPr>
            <a:lvl4pPr marL="738188" indent="-109538">
              <a:spcBef>
                <a:spcPts val="300"/>
              </a:spcBef>
              <a:spcAft>
                <a:spcPts val="300"/>
              </a:spcAft>
              <a:buClr>
                <a:schemeClr val="tx2"/>
              </a:buClr>
              <a:buFont typeface="Arial" pitchFamily="34" charset="0"/>
              <a:buChar char="–"/>
              <a:defRPr sz="1300">
                <a:solidFill>
                  <a:schemeClr val="tx1"/>
                </a:solidFill>
              </a:defRPr>
            </a:lvl4pPr>
            <a:lvl5pPr marL="852488" indent="-114300">
              <a:spcBef>
                <a:spcPts val="300"/>
              </a:spcBef>
              <a:spcAft>
                <a:spcPts val="300"/>
              </a:spcAft>
              <a:buClr>
                <a:schemeClr val="tx2"/>
              </a:buClr>
              <a:defRPr sz="13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r>
              <a:rPr lang="en-US" dirty="0" smtClean="0"/>
              <a:t> </a:t>
            </a:r>
          </a:p>
          <a:p>
            <a:pPr lvl="4"/>
            <a:endParaRPr lang="en-US" dirty="0"/>
          </a:p>
        </p:txBody>
      </p:sp>
      <p:sp>
        <p:nvSpPr>
          <p:cNvPr id="4" name="Slide Number Placeholder 3"/>
          <p:cNvSpPr>
            <a:spLocks noGrp="1"/>
          </p:cNvSpPr>
          <p:nvPr>
            <p:ph type="sldNum" sz="quarter" idx="10"/>
          </p:nvPr>
        </p:nvSpPr>
        <p:spPr>
          <a:xfrm>
            <a:off x="7450138" y="6678464"/>
            <a:ext cx="1693862" cy="179536"/>
          </a:xfrm>
        </p:spPr>
        <p:txBody>
          <a:bodyPr/>
          <a:lstStyle>
            <a:lvl1pPr>
              <a:defRPr sz="700">
                <a:latin typeface="Verdana"/>
                <a:cs typeface="Verdana"/>
              </a:defRPr>
            </a:lvl1pPr>
          </a:lstStyle>
          <a:p>
            <a:pPr>
              <a:defRPr/>
            </a:pPr>
            <a:fld id="{0E0E77DF-21EB-4424-9E65-1004069DE535}" type="slidenum">
              <a:rPr lang="en-US" smtClean="0">
                <a:solidFill>
                  <a:srgbClr val="666666"/>
                </a:solidFill>
              </a:rPr>
              <a:pPr>
                <a:defRPr/>
              </a:pPr>
              <a:t>‹#›</a:t>
            </a:fld>
            <a:endParaRPr lang="en-US" dirty="0">
              <a:solidFill>
                <a:srgbClr val="666666"/>
              </a:solidFill>
            </a:endParaRPr>
          </a:p>
        </p:txBody>
      </p:sp>
      <p:sp>
        <p:nvSpPr>
          <p:cNvPr id="5" name="Rectangle 90"/>
          <p:cNvSpPr txBox="1">
            <a:spLocks noChangeArrowheads="1"/>
          </p:cNvSpPr>
          <p:nvPr userDrawn="1"/>
        </p:nvSpPr>
        <p:spPr bwMode="gray">
          <a:xfrm>
            <a:off x="7450138" y="6683227"/>
            <a:ext cx="1693862" cy="179536"/>
          </a:xfrm>
          <a:prstGeom prst="rect">
            <a:avLst/>
          </a:prstGeom>
          <a:noFill/>
          <a:ln w="12700">
            <a:noFill/>
            <a:miter lim="800000"/>
            <a:headEnd/>
            <a:tailEnd/>
          </a:ln>
        </p:spPr>
        <p:txBody>
          <a:bodyPr vert="horz" wrap="square" lIns="90488" tIns="44450" rIns="90488" bIns="44450" numCol="1" anchor="b" anchorCtr="0" compatLnSpc="1">
            <a:prstTxWarp prst="textNoShape">
              <a:avLst/>
            </a:prstTxWarp>
            <a:spAutoFit/>
          </a:bodyPr>
          <a:lstStyle>
            <a:lvl1pPr>
              <a:defRPr/>
            </a:lvl1pPr>
          </a:lstStyle>
          <a:p>
            <a:pPr algn="r" eaLnBrk="0" fontAlgn="base" hangingPunct="0">
              <a:lnSpc>
                <a:spcPct val="80000"/>
              </a:lnSpc>
              <a:spcBef>
                <a:spcPct val="0"/>
              </a:spcBef>
              <a:spcAft>
                <a:spcPct val="0"/>
              </a:spcAft>
              <a:defRPr/>
            </a:pPr>
            <a:fld id="{AD5AB939-0877-4CC3-A374-5009E93B05DD}" type="slidenum">
              <a:rPr lang="en-US" sz="700" smtClean="0">
                <a:solidFill>
                  <a:srgbClr val="666666"/>
                </a:solidFill>
                <a:latin typeface="Verdana"/>
                <a:cs typeface="Verdana"/>
              </a:rPr>
              <a:pPr algn="r" eaLnBrk="0" fontAlgn="base" hangingPunct="0">
                <a:lnSpc>
                  <a:spcPct val="80000"/>
                </a:lnSpc>
                <a:spcBef>
                  <a:spcPct val="0"/>
                </a:spcBef>
                <a:spcAft>
                  <a:spcPct val="0"/>
                </a:spcAft>
                <a:defRPr/>
              </a:pPr>
              <a:t>‹#›</a:t>
            </a:fld>
            <a:endParaRPr lang="en-US" sz="700" dirty="0">
              <a:solidFill>
                <a:srgbClr val="666666"/>
              </a:solidFill>
              <a:latin typeface="Verdana"/>
              <a:cs typeface="Verdana"/>
            </a:endParaRPr>
          </a:p>
        </p:txBody>
      </p:sp>
      <p:sp>
        <p:nvSpPr>
          <p:cNvPr id="8" name="Text Placeholder 7"/>
          <p:cNvSpPr>
            <a:spLocks noGrp="1"/>
          </p:cNvSpPr>
          <p:nvPr>
            <p:ph type="body" sz="quarter" idx="11"/>
          </p:nvPr>
        </p:nvSpPr>
        <p:spPr>
          <a:xfrm>
            <a:off x="228600" y="578411"/>
            <a:ext cx="8686800" cy="335989"/>
          </a:xfrm>
          <a:prstGeom prst="rect">
            <a:avLst/>
          </a:prstGeom>
        </p:spPr>
        <p:txBody>
          <a:bodyPr>
            <a:spAutoFit/>
          </a:bodyPr>
          <a:lstStyle>
            <a:lvl1pPr>
              <a:defRPr i="1"/>
            </a:lvl1pPr>
          </a:lstStyle>
          <a:p>
            <a:pPr lvl="0"/>
            <a:endParaRPr lang="en-US" dirty="0" smtClean="0"/>
          </a:p>
        </p:txBody>
      </p:sp>
      <p:sp>
        <p:nvSpPr>
          <p:cNvPr id="9" name="Rectangle 65"/>
          <p:cNvSpPr>
            <a:spLocks noGrp="1" noChangeArrowheads="1"/>
          </p:cNvSpPr>
          <p:nvPr>
            <p:ph type="title"/>
          </p:nvPr>
        </p:nvSpPr>
        <p:spPr bwMode="gray">
          <a:xfrm>
            <a:off x="228600" y="125413"/>
            <a:ext cx="7239000" cy="407987"/>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lvl1pPr>
              <a:defRPr/>
            </a:lvl1pPr>
          </a:lstStyle>
          <a:p>
            <a:pPr lvl="0"/>
            <a:r>
              <a:rPr lang="en-US" dirty="0" smtClean="0"/>
              <a:t>Click to edit Master title style</a:t>
            </a:r>
          </a:p>
        </p:txBody>
      </p:sp>
    </p:spTree>
    <p:extLst>
      <p:ext uri="{BB962C8B-B14F-4D97-AF65-F5344CB8AC3E}">
        <p14:creationId xmlns:p14="http://schemas.microsoft.com/office/powerpoint/2010/main" val="7591356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457200" y="393700"/>
            <a:ext cx="28495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Times New Roman" pitchFamily="18" charset="0"/>
              </a:defRPr>
            </a:lvl1pPr>
            <a:lvl2pPr marL="742950" indent="-285750" eaLnBrk="0" hangingPunct="0">
              <a:defRPr sz="1400" b="1">
                <a:solidFill>
                  <a:srgbClr val="000000"/>
                </a:solidFill>
                <a:latin typeface="Times New Roman" pitchFamily="18" charset="0"/>
              </a:defRPr>
            </a:lvl2pPr>
            <a:lvl3pPr marL="1143000" indent="-228600" eaLnBrk="0" hangingPunct="0">
              <a:defRPr sz="1400" b="1">
                <a:solidFill>
                  <a:srgbClr val="000000"/>
                </a:solidFill>
                <a:latin typeface="Times New Roman" pitchFamily="18" charset="0"/>
              </a:defRPr>
            </a:lvl3pPr>
            <a:lvl4pPr marL="1600200" indent="-228600" eaLnBrk="0" hangingPunct="0">
              <a:defRPr sz="1400" b="1">
                <a:solidFill>
                  <a:srgbClr val="000000"/>
                </a:solidFill>
                <a:latin typeface="Times New Roman" pitchFamily="18" charset="0"/>
              </a:defRPr>
            </a:lvl4pPr>
            <a:lvl5pPr marL="2057400" indent="-228600" eaLnBrk="0" hangingPunct="0">
              <a:defRPr sz="1400" b="1">
                <a:solidFill>
                  <a:srgbClr val="000000"/>
                </a:solidFill>
                <a:latin typeface="Times New Roman" pitchFamily="18" charset="0"/>
              </a:defRPr>
            </a:lvl5pPr>
            <a:lvl6pPr marL="2514600" indent="-228600" eaLnBrk="0" fontAlgn="base" hangingPunct="0">
              <a:spcBef>
                <a:spcPct val="50000"/>
              </a:spcBef>
              <a:spcAft>
                <a:spcPct val="0"/>
              </a:spcAft>
              <a:defRPr sz="1400" b="1">
                <a:solidFill>
                  <a:srgbClr val="000000"/>
                </a:solidFill>
                <a:latin typeface="Times New Roman" pitchFamily="18" charset="0"/>
              </a:defRPr>
            </a:lvl6pPr>
            <a:lvl7pPr marL="2971800" indent="-228600" eaLnBrk="0" fontAlgn="base" hangingPunct="0">
              <a:spcBef>
                <a:spcPct val="50000"/>
              </a:spcBef>
              <a:spcAft>
                <a:spcPct val="0"/>
              </a:spcAft>
              <a:defRPr sz="1400" b="1">
                <a:solidFill>
                  <a:srgbClr val="000000"/>
                </a:solidFill>
                <a:latin typeface="Times New Roman" pitchFamily="18" charset="0"/>
              </a:defRPr>
            </a:lvl7pPr>
            <a:lvl8pPr marL="3429000" indent="-228600" eaLnBrk="0" fontAlgn="base" hangingPunct="0">
              <a:spcBef>
                <a:spcPct val="50000"/>
              </a:spcBef>
              <a:spcAft>
                <a:spcPct val="0"/>
              </a:spcAft>
              <a:defRPr sz="1400" b="1">
                <a:solidFill>
                  <a:srgbClr val="000000"/>
                </a:solidFill>
                <a:latin typeface="Times New Roman" pitchFamily="18" charset="0"/>
              </a:defRPr>
            </a:lvl8pPr>
            <a:lvl9pPr marL="3886200" indent="-228600" eaLnBrk="0" fontAlgn="base" hangingPunct="0">
              <a:spcBef>
                <a:spcPct val="50000"/>
              </a:spcBef>
              <a:spcAft>
                <a:spcPct val="0"/>
              </a:spcAft>
              <a:defRPr sz="1400" b="1">
                <a:solidFill>
                  <a:srgbClr val="000000"/>
                </a:solidFill>
                <a:latin typeface="Times New Roman" pitchFamily="18" charset="0"/>
              </a:defRPr>
            </a:lvl9pPr>
          </a:lstStyle>
          <a:p>
            <a:pPr eaLnBrk="1" fontAlgn="base" hangingPunct="1">
              <a:spcBef>
                <a:spcPct val="0"/>
              </a:spcBef>
              <a:spcAft>
                <a:spcPct val="0"/>
              </a:spcAft>
              <a:defRPr/>
            </a:pPr>
            <a:r>
              <a:rPr lang="en-US" smtClean="0">
                <a:solidFill>
                  <a:srgbClr val="590000"/>
                </a:solidFill>
                <a:latin typeface="Arial" charset="0"/>
              </a:rPr>
              <a:t>DIVISION OF FINANCE</a:t>
            </a:r>
          </a:p>
          <a:p>
            <a:pPr eaLnBrk="1" fontAlgn="base" hangingPunct="1">
              <a:spcBef>
                <a:spcPct val="0"/>
              </a:spcBef>
              <a:spcAft>
                <a:spcPct val="0"/>
              </a:spcAft>
              <a:defRPr/>
            </a:pPr>
            <a:endParaRPr lang="en-US" smtClean="0">
              <a:solidFill>
                <a:srgbClr val="590000"/>
              </a:solidFill>
              <a:latin typeface="Arial" charset="0"/>
            </a:endParaRPr>
          </a:p>
          <a:p>
            <a:pPr eaLnBrk="1" fontAlgn="base" hangingPunct="1">
              <a:spcBef>
                <a:spcPct val="0"/>
              </a:spcBef>
              <a:spcAft>
                <a:spcPct val="0"/>
              </a:spcAft>
              <a:defRPr/>
            </a:pPr>
            <a:r>
              <a:rPr lang="en-US" i="1" smtClean="0">
                <a:solidFill>
                  <a:srgbClr val="9A9A99"/>
                </a:solidFill>
                <a:latin typeface="Cambria" pitchFamily="18" charset="0"/>
              </a:rPr>
              <a:t>Committed to Service Excellence</a:t>
            </a:r>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47199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B4D2A879-9DB2-4A00-89A3-A81713B2ABB0}" type="slidenum">
              <a:rPr lang="en-US"/>
              <a:pPr>
                <a:defRPr/>
              </a:pPr>
              <a:t>‹#›</a:t>
            </a:fld>
            <a:endParaRPr lang="en-US"/>
          </a:p>
        </p:txBody>
      </p:sp>
    </p:spTree>
    <p:extLst>
      <p:ext uri="{BB962C8B-B14F-4D97-AF65-F5344CB8AC3E}">
        <p14:creationId xmlns:p14="http://schemas.microsoft.com/office/powerpoint/2010/main" val="122809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kern="1200" dirty="0">
                <a:solidFill>
                  <a:schemeClr val="accent1">
                    <a:lumMod val="75000"/>
                  </a:schemeClr>
                </a:solidFill>
                <a:latin typeface="Cambria" pitchFamily="18"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lgn="l" defTabSz="914400" rtl="0" eaLnBrk="1" latinLnBrk="0" hangingPunct="1">
              <a:spcBef>
                <a:spcPct val="20000"/>
              </a:spcBef>
              <a:buFont typeface="Arial" pitchFamily="34" charset="0"/>
              <a:buNone/>
              <a:defRPr lang="en-US" sz="3200" kern="1200" dirty="0" smtClean="0">
                <a:solidFill>
                  <a:schemeClr val="accent1">
                    <a:lumMod val="75000"/>
                  </a:schemeClr>
                </a:solidFill>
                <a:latin typeface="+mn-lt"/>
                <a:ea typeface="+mn-ea"/>
                <a:cs typeface="+mn-cs"/>
              </a:defRPr>
            </a:lvl1pPr>
            <a:lvl2pPr marL="342900" indent="-342900" algn="l" defTabSz="914400" rtl="0" eaLnBrk="1" latinLnBrk="0" hangingPunct="1">
              <a:spcBef>
                <a:spcPct val="20000"/>
              </a:spcBef>
              <a:buFont typeface="Arial" pitchFamily="34" charset="0"/>
              <a:buChar char="•"/>
              <a:defRPr lang="en-US" sz="2400" kern="1200" dirty="0" smtClean="0">
                <a:solidFill>
                  <a:schemeClr val="accent1">
                    <a:lumMod val="75000"/>
                  </a:schemeClr>
                </a:solidFill>
                <a:latin typeface="+mn-lt"/>
                <a:ea typeface="+mn-ea"/>
                <a:cs typeface="+mn-cs"/>
              </a:defRPr>
            </a:lvl2pPr>
            <a:lvl3pPr marL="800100" indent="-342900">
              <a:defRPr lang="en-US" sz="2000" kern="1200" dirty="0" smtClean="0">
                <a:solidFill>
                  <a:schemeClr val="accent1">
                    <a:lumMod val="75000"/>
                  </a:schemeClr>
                </a:solidFill>
                <a:latin typeface="+mn-lt"/>
                <a:ea typeface="+mn-ea"/>
                <a:cs typeface="+mn-cs"/>
              </a:defRPr>
            </a:lvl3pPr>
            <a:lvl4pPr marL="1257300" indent="-342900">
              <a:defRPr/>
            </a:lvl4pPr>
          </a:lstStyle>
          <a:p>
            <a:pPr lvl="0"/>
            <a:r>
              <a:rPr lang="en-US" dirty="0" smtClean="0"/>
              <a:t>Click to edit Master text styles</a:t>
            </a:r>
          </a:p>
          <a:p>
            <a:pPr lvl="1"/>
            <a:r>
              <a:rPr lang="en-US" dirty="0" smtClean="0"/>
              <a:t>Second level</a:t>
            </a:r>
          </a:p>
          <a:p>
            <a:pPr marL="742950" lvl="1" indent="-285750" algn="l" defTabSz="914400" rtl="0" eaLnBrk="1" latinLnBrk="0" hangingPunct="1">
              <a:spcBef>
                <a:spcPct val="20000"/>
              </a:spcBef>
              <a:buFont typeface="Arial" pitchFamily="34" charset="0"/>
              <a:buChar char="–"/>
            </a:pPr>
            <a:r>
              <a:rPr lang="en-US" dirty="0" smtClean="0"/>
              <a:t>Third level</a:t>
            </a:r>
          </a:p>
          <a:p>
            <a:pPr marL="1143000" lvl="2" indent="-228600" algn="l" defTabSz="914400" rtl="0" eaLnBrk="1" latinLnBrk="0" hangingPunct="1">
              <a:spcBef>
                <a:spcPct val="20000"/>
              </a:spcBef>
              <a:buFont typeface="Arial" pitchFamily="34" charset="0"/>
              <a:buChar char="•"/>
            </a:pPr>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2C9CCB-9A9B-4EE4-958E-17012CC3B881}" type="slidenum">
              <a:rPr lang="en-US" smtClean="0"/>
              <a:t>‹#›</a:t>
            </a:fld>
            <a:endParaRPr lang="en-US" dirty="0"/>
          </a:p>
        </p:txBody>
      </p:sp>
    </p:spTree>
    <p:extLst>
      <p:ext uri="{BB962C8B-B14F-4D97-AF65-F5344CB8AC3E}">
        <p14:creationId xmlns:p14="http://schemas.microsoft.com/office/powerpoint/2010/main" val="196678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C9CCB-9A9B-4EE4-958E-17012CC3B881}" type="slidenum">
              <a:rPr lang="en-US" smtClean="0"/>
              <a:t>‹#›</a:t>
            </a:fld>
            <a:endParaRPr lang="en-US" dirty="0"/>
          </a:p>
        </p:txBody>
      </p:sp>
    </p:spTree>
    <p:extLst>
      <p:ext uri="{BB962C8B-B14F-4D97-AF65-F5344CB8AC3E}">
        <p14:creationId xmlns:p14="http://schemas.microsoft.com/office/powerpoint/2010/main" val="408343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C9CCB-9A9B-4EE4-958E-17012CC3B881}" type="slidenum">
              <a:rPr lang="en-US" smtClean="0"/>
              <a:t>‹#›</a:t>
            </a:fld>
            <a:endParaRPr lang="en-US" dirty="0"/>
          </a:p>
        </p:txBody>
      </p:sp>
    </p:spTree>
    <p:extLst>
      <p:ext uri="{BB962C8B-B14F-4D97-AF65-F5344CB8AC3E}">
        <p14:creationId xmlns:p14="http://schemas.microsoft.com/office/powerpoint/2010/main" val="408610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2C9CCB-9A9B-4EE4-958E-17012CC3B881}" type="slidenum">
              <a:rPr lang="en-US" smtClean="0"/>
              <a:t>‹#›</a:t>
            </a:fld>
            <a:endParaRPr lang="en-US" dirty="0"/>
          </a:p>
        </p:txBody>
      </p:sp>
    </p:spTree>
    <p:extLst>
      <p:ext uri="{BB962C8B-B14F-4D97-AF65-F5344CB8AC3E}">
        <p14:creationId xmlns:p14="http://schemas.microsoft.com/office/powerpoint/2010/main" val="252946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2C9CCB-9A9B-4EE4-958E-17012CC3B881}" type="slidenum">
              <a:rPr lang="en-US" smtClean="0"/>
              <a:t>‹#›</a:t>
            </a:fld>
            <a:endParaRPr lang="en-US" dirty="0"/>
          </a:p>
        </p:txBody>
      </p:sp>
    </p:spTree>
    <p:extLst>
      <p:ext uri="{BB962C8B-B14F-4D97-AF65-F5344CB8AC3E}">
        <p14:creationId xmlns:p14="http://schemas.microsoft.com/office/powerpoint/2010/main" val="77088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2C9CCB-9A9B-4EE4-958E-17012CC3B881}" type="slidenum">
              <a:rPr lang="en-US" smtClean="0"/>
              <a:t>‹#›</a:t>
            </a:fld>
            <a:endParaRPr lang="en-US" dirty="0"/>
          </a:p>
        </p:txBody>
      </p:sp>
    </p:spTree>
    <p:extLst>
      <p:ext uri="{BB962C8B-B14F-4D97-AF65-F5344CB8AC3E}">
        <p14:creationId xmlns:p14="http://schemas.microsoft.com/office/powerpoint/2010/main" val="392085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C9CCB-9A9B-4EE4-958E-17012CC3B881}" type="slidenum">
              <a:rPr lang="en-US" smtClean="0"/>
              <a:t>‹#›</a:t>
            </a:fld>
            <a:endParaRPr lang="en-US" dirty="0"/>
          </a:p>
        </p:txBody>
      </p:sp>
    </p:spTree>
    <p:extLst>
      <p:ext uri="{BB962C8B-B14F-4D97-AF65-F5344CB8AC3E}">
        <p14:creationId xmlns:p14="http://schemas.microsoft.com/office/powerpoint/2010/main" val="156297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C9CCB-9A9B-4EE4-958E-17012CC3B881}" type="slidenum">
              <a:rPr lang="en-US" smtClean="0"/>
              <a:t>‹#›</a:t>
            </a:fld>
            <a:endParaRPr lang="en-US" dirty="0"/>
          </a:p>
        </p:txBody>
      </p:sp>
    </p:spTree>
    <p:extLst>
      <p:ext uri="{BB962C8B-B14F-4D97-AF65-F5344CB8AC3E}">
        <p14:creationId xmlns:p14="http://schemas.microsoft.com/office/powerpoint/2010/main" val="86421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C9CCB-9A9B-4EE4-958E-17012CC3B881}" type="slidenum">
              <a:rPr lang="en-US" smtClean="0"/>
              <a:t>‹#›</a:t>
            </a:fld>
            <a:endParaRPr lang="en-US" dirty="0"/>
          </a:p>
        </p:txBody>
      </p:sp>
    </p:spTree>
    <p:extLst>
      <p:ext uri="{BB962C8B-B14F-4D97-AF65-F5344CB8AC3E}">
        <p14:creationId xmlns:p14="http://schemas.microsoft.com/office/powerpoint/2010/main" val="361104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0C0C0"/>
        </a:solidFill>
        <a:effectLst/>
      </p:bgPr>
    </p:bg>
    <p:spTree>
      <p:nvGrpSpPr>
        <p:cNvPr id="1" name=""/>
        <p:cNvGrpSpPr/>
        <p:nvPr/>
      </p:nvGrpSpPr>
      <p:grpSpPr>
        <a:xfrm>
          <a:off x="0" y="0"/>
          <a:ext cx="0" cy="0"/>
          <a:chOff x="0" y="0"/>
          <a:chExt cx="0" cy="0"/>
        </a:xfrm>
      </p:grpSpPr>
      <p:pic>
        <p:nvPicPr>
          <p:cNvPr id="1026" name="Picture 34" descr="background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10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0"/>
          <p:cNvSpPr>
            <a:spLocks noGrp="1" noChangeArrowheads="1"/>
          </p:cNvSpPr>
          <p:nvPr>
            <p:ph type="title"/>
          </p:nvPr>
        </p:nvSpPr>
        <p:spPr bwMode="auto">
          <a:xfrm>
            <a:off x="381000" y="685800"/>
            <a:ext cx="6096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3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7" name="Rectangle 5"/>
          <p:cNvSpPr>
            <a:spLocks noGrp="1" noChangeArrowheads="1"/>
          </p:cNvSpPr>
          <p:nvPr>
            <p:ph type="sldNum" sz="quarter" idx="4"/>
          </p:nvPr>
        </p:nvSpPr>
        <p:spPr bwMode="auto">
          <a:xfrm>
            <a:off x="0" y="6324600"/>
            <a:ext cx="609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rgbClr val="590000"/>
                </a:solidFill>
                <a:latin typeface="+mn-lt"/>
              </a:defRPr>
            </a:lvl1pPr>
          </a:lstStyle>
          <a:p>
            <a:pPr fontAlgn="base">
              <a:spcAft>
                <a:spcPct val="0"/>
              </a:spcAft>
              <a:defRPr/>
            </a:pPr>
            <a:fld id="{8A307E37-F1C5-4F7B-A984-31944B52CB3C}" type="slidenum">
              <a:rPr lang="en-US"/>
              <a:pPr fontAlgn="base">
                <a:spcAft>
                  <a:spcPct val="0"/>
                </a:spcAft>
                <a:defRPr/>
              </a:pPr>
              <a:t>‹#›</a:t>
            </a:fld>
            <a:endParaRPr lang="en-US"/>
          </a:p>
        </p:txBody>
      </p:sp>
    </p:spTree>
    <p:extLst>
      <p:ext uri="{BB962C8B-B14F-4D97-AF65-F5344CB8AC3E}">
        <p14:creationId xmlns:p14="http://schemas.microsoft.com/office/powerpoint/2010/main" val="130136959"/>
      </p:ext>
    </p:extLst>
  </p:cSld>
  <p:clrMap bg1="lt1" tx1="dk1" bg2="lt2" tx2="dk2" accent1="accent1" accent2="accent2" accent3="accent3" accent4="accent4" accent5="accent5" accent6="accent6" hlink="hlink" folHlink="folHlink"/>
  <p:sldLayoutIdLst>
    <p:sldLayoutId id="2147483664" r:id="rId1"/>
    <p:sldLayoutId id="2147483665"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3000" b="1">
          <a:solidFill>
            <a:srgbClr val="590000"/>
          </a:solidFill>
          <a:latin typeface="+mj-lt"/>
          <a:ea typeface="+mj-ea"/>
          <a:cs typeface="+mj-cs"/>
        </a:defRPr>
      </a:lvl1pPr>
      <a:lvl2pPr algn="l" rtl="0" eaLnBrk="0" fontAlgn="base" hangingPunct="0">
        <a:spcBef>
          <a:spcPct val="0"/>
        </a:spcBef>
        <a:spcAft>
          <a:spcPct val="0"/>
        </a:spcAft>
        <a:defRPr sz="3000" b="1">
          <a:solidFill>
            <a:srgbClr val="590000"/>
          </a:solidFill>
          <a:latin typeface="Arial" charset="0"/>
        </a:defRPr>
      </a:lvl2pPr>
      <a:lvl3pPr algn="l" rtl="0" eaLnBrk="0" fontAlgn="base" hangingPunct="0">
        <a:spcBef>
          <a:spcPct val="0"/>
        </a:spcBef>
        <a:spcAft>
          <a:spcPct val="0"/>
        </a:spcAft>
        <a:defRPr sz="3000" b="1">
          <a:solidFill>
            <a:srgbClr val="590000"/>
          </a:solidFill>
          <a:latin typeface="Arial" charset="0"/>
        </a:defRPr>
      </a:lvl3pPr>
      <a:lvl4pPr algn="l" rtl="0" eaLnBrk="0" fontAlgn="base" hangingPunct="0">
        <a:spcBef>
          <a:spcPct val="0"/>
        </a:spcBef>
        <a:spcAft>
          <a:spcPct val="0"/>
        </a:spcAft>
        <a:defRPr sz="3000" b="1">
          <a:solidFill>
            <a:srgbClr val="590000"/>
          </a:solidFill>
          <a:latin typeface="Arial" charset="0"/>
        </a:defRPr>
      </a:lvl4pPr>
      <a:lvl5pPr algn="l" rtl="0" eaLnBrk="0" fontAlgn="base" hangingPunct="0">
        <a:spcBef>
          <a:spcPct val="0"/>
        </a:spcBef>
        <a:spcAft>
          <a:spcPct val="0"/>
        </a:spcAft>
        <a:defRPr sz="3000" b="1">
          <a:solidFill>
            <a:srgbClr val="590000"/>
          </a:solidFill>
          <a:latin typeface="Arial" charset="0"/>
        </a:defRPr>
      </a:lvl5pPr>
      <a:lvl6pPr marL="457200" algn="l" rtl="0" fontAlgn="base">
        <a:spcBef>
          <a:spcPct val="0"/>
        </a:spcBef>
        <a:spcAft>
          <a:spcPct val="0"/>
        </a:spcAft>
        <a:defRPr sz="3000" b="1">
          <a:solidFill>
            <a:srgbClr val="590000"/>
          </a:solidFill>
          <a:latin typeface="Arial" charset="0"/>
        </a:defRPr>
      </a:lvl6pPr>
      <a:lvl7pPr marL="914400" algn="l" rtl="0" fontAlgn="base">
        <a:spcBef>
          <a:spcPct val="0"/>
        </a:spcBef>
        <a:spcAft>
          <a:spcPct val="0"/>
        </a:spcAft>
        <a:defRPr sz="3000" b="1">
          <a:solidFill>
            <a:srgbClr val="590000"/>
          </a:solidFill>
          <a:latin typeface="Arial" charset="0"/>
        </a:defRPr>
      </a:lvl7pPr>
      <a:lvl8pPr marL="1371600" algn="l" rtl="0" fontAlgn="base">
        <a:spcBef>
          <a:spcPct val="0"/>
        </a:spcBef>
        <a:spcAft>
          <a:spcPct val="0"/>
        </a:spcAft>
        <a:defRPr sz="3000" b="1">
          <a:solidFill>
            <a:srgbClr val="590000"/>
          </a:solidFill>
          <a:latin typeface="Arial" charset="0"/>
        </a:defRPr>
      </a:lvl8pPr>
      <a:lvl9pPr marL="1828800" algn="l" rtl="0" fontAlgn="base">
        <a:spcBef>
          <a:spcPct val="0"/>
        </a:spcBef>
        <a:spcAft>
          <a:spcPct val="0"/>
        </a:spcAft>
        <a:defRPr sz="3000" b="1">
          <a:solidFill>
            <a:srgbClr val="59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hlink"/>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hlink"/>
          </a:solidFill>
          <a:latin typeface="+mn-lt"/>
        </a:defRPr>
      </a:lvl3pPr>
      <a:lvl4pPr marL="1600200" indent="-228600" algn="l" rtl="0" eaLnBrk="0" fontAlgn="base" hangingPunct="0">
        <a:spcBef>
          <a:spcPct val="20000"/>
        </a:spcBef>
        <a:spcAft>
          <a:spcPct val="0"/>
        </a:spcAft>
        <a:buChar char="–"/>
        <a:defRPr sz="2000">
          <a:solidFill>
            <a:schemeClr val="hlink"/>
          </a:solidFill>
          <a:latin typeface="+mn-lt"/>
        </a:defRPr>
      </a:lvl4pPr>
      <a:lvl5pPr marL="2057400" indent="-228600" algn="l" rtl="0" eaLnBrk="0" fontAlgn="base" hangingPunct="0">
        <a:spcBef>
          <a:spcPct val="20000"/>
        </a:spcBef>
        <a:spcAft>
          <a:spcPct val="0"/>
        </a:spcAft>
        <a:buChar char="»"/>
        <a:defRPr sz="2000">
          <a:solidFill>
            <a:schemeClr val="hlink"/>
          </a:solidFill>
          <a:latin typeface="+mn-lt"/>
        </a:defRPr>
      </a:lvl5pPr>
      <a:lvl6pPr marL="2514600" indent="-228600" algn="l" rtl="0" fontAlgn="base">
        <a:spcBef>
          <a:spcPct val="20000"/>
        </a:spcBef>
        <a:spcAft>
          <a:spcPct val="0"/>
        </a:spcAft>
        <a:buChar char="»"/>
        <a:defRPr sz="2000">
          <a:solidFill>
            <a:schemeClr val="hlink"/>
          </a:solidFill>
          <a:latin typeface="+mn-lt"/>
        </a:defRPr>
      </a:lvl6pPr>
      <a:lvl7pPr marL="2971800" indent="-228600" algn="l" rtl="0" fontAlgn="base">
        <a:spcBef>
          <a:spcPct val="20000"/>
        </a:spcBef>
        <a:spcAft>
          <a:spcPct val="0"/>
        </a:spcAft>
        <a:buChar char="»"/>
        <a:defRPr sz="2000">
          <a:solidFill>
            <a:schemeClr val="hlink"/>
          </a:solidFill>
          <a:latin typeface="+mn-lt"/>
        </a:defRPr>
      </a:lvl7pPr>
      <a:lvl8pPr marL="3429000" indent="-228600" algn="l" rtl="0" fontAlgn="base">
        <a:spcBef>
          <a:spcPct val="20000"/>
        </a:spcBef>
        <a:spcAft>
          <a:spcPct val="0"/>
        </a:spcAft>
        <a:buChar char="»"/>
        <a:defRPr sz="2000">
          <a:solidFill>
            <a:schemeClr val="hlink"/>
          </a:solidFill>
          <a:latin typeface="+mn-lt"/>
        </a:defRPr>
      </a:lvl8pPr>
      <a:lvl9pPr marL="3886200" indent="-228600" algn="l" rtl="0" fontAlgn="base">
        <a:spcBef>
          <a:spcPct val="20000"/>
        </a:spcBef>
        <a:spcAft>
          <a:spcPct val="0"/>
        </a:spcAft>
        <a:buChar char="»"/>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google.com/url?sa=i&amp;source=images&amp;cd=&amp;cad=rja&amp;docid=eCeGQ2hnVI7DjM&amp;tbnid=wno83rY5G41SEM:&amp;ved=0CAgQjRwwAA&amp;url=http://www.ranklogos.com/logos/colleges-and-universities-logos/page/4/&amp;ei=t0TDUZKYGoS-0QH_joDQCg&amp;psig=AFQjCNEAWEfOc3Pz0c1sF-Zpfeyy5pT7pw&amp;ust=1371838007482629" TargetMode="External"/><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hyperlink" Target="http://www.google.com/url?sa=i&amp;source=images&amp;cd=&amp;cad=rja&amp;docid=Ea3xz3qSFvqNCM&amp;tbnid=6CmDquPtEe2YgM:&amp;ved=0CAUQjRw&amp;url=http://www.wiareport.com/tag/yale-university/page/2/&amp;ei=7kTDUYzMApKI9ASjzYHYAQ&amp;psig=AFQjCNE7RvML2NoLmnt96awvR0hLsQBGmA&amp;ust=1371838033995724" TargetMode="Externa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www.utexas.edu/transforming-ut"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image" Target="../media/image10.emf"/><Relationship Id="rId5" Type="http://schemas.openxmlformats.org/officeDocument/2006/relationships/image" Target="../media/image12.png"/><Relationship Id="rId10" Type="http://schemas.openxmlformats.org/officeDocument/2006/relationships/oleObject" Target="https://collaborate.its.yale.edu/sites/projects/businessops/Shared%20Documents/Business%20Operations%20Maps/BM%20data%20for%20Map.xls!Pivot%20for%20BM%20Map!R6C12:R18C25" TargetMode="External"/><Relationship Id="rId4" Type="http://schemas.openxmlformats.org/officeDocument/2006/relationships/image" Target="../media/image11.pn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90600" y="381000"/>
            <a:ext cx="7620000" cy="2286000"/>
          </a:xfrm>
        </p:spPr>
        <p:txBody>
          <a:bodyPr>
            <a:normAutofit fontScale="90000"/>
          </a:bodyPr>
          <a:lstStyle/>
          <a:p>
            <a:r>
              <a:rPr lang="en-US" sz="4000" dirty="0" smtClean="0">
                <a:latin typeface="Times New Roman" pitchFamily="18" charset="0"/>
                <a:cs typeface="Times New Roman" pitchFamily="18" charset="0"/>
              </a:rPr>
              <a:t>TASSCUBO</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Process Redesign (Lean) at Universities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Panel Discussion</a:t>
            </a:r>
            <a:endParaRPr lang="en-US" sz="4000" dirty="0">
              <a:latin typeface="Times New Roman" pitchFamily="18" charset="0"/>
              <a:cs typeface="Times New Roman" pitchFamily="18" charset="0"/>
            </a:endParaRPr>
          </a:p>
        </p:txBody>
      </p:sp>
      <p:sp>
        <p:nvSpPr>
          <p:cNvPr id="6" name="Subtitle 5"/>
          <p:cNvSpPr>
            <a:spLocks noGrp="1"/>
          </p:cNvSpPr>
          <p:nvPr>
            <p:ph type="subTitle" idx="1"/>
          </p:nvPr>
        </p:nvSpPr>
        <p:spPr>
          <a:xfrm>
            <a:off x="-1371600" y="5334000"/>
            <a:ext cx="10439400" cy="762000"/>
          </a:xfrm>
        </p:spPr>
        <p:txBody>
          <a:bodyPr>
            <a:noAutofit/>
          </a:bodyPr>
          <a:lstStyle/>
          <a:p>
            <a:pPr algn="r">
              <a:spcAft>
                <a:spcPts val="1200"/>
              </a:spcAft>
            </a:pPr>
            <a:r>
              <a:rPr lang="en-US" sz="1800" dirty="0" smtClean="0">
                <a:latin typeface="Times New Roman" pitchFamily="18" charset="0"/>
                <a:cs typeface="Times New Roman" pitchFamily="18" charset="0"/>
              </a:rPr>
              <a:t>Moderator - Calvin D. Jamison, </a:t>
            </a:r>
            <a:r>
              <a:rPr lang="en-US" sz="1800" dirty="0" err="1" smtClean="0">
                <a:latin typeface="Times New Roman" pitchFamily="18" charset="0"/>
                <a:cs typeface="Times New Roman" pitchFamily="18" charset="0"/>
              </a:rPr>
              <a:t>Ed.D</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Vice President for Administration</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The University of Texas at Dallas</a:t>
            </a:r>
            <a:endParaRPr lang="en-US" sz="1800" dirty="0">
              <a:latin typeface="Times New Roman" pitchFamily="18" charset="0"/>
              <a:cs typeface="Times New Roman" pitchFamily="18" charset="0"/>
            </a:endParaRPr>
          </a:p>
        </p:txBody>
      </p:sp>
      <p:pic>
        <p:nvPicPr>
          <p:cNvPr id="7" name="Picture 6" descr="above-mall-su-ssb.jpg"/>
          <p:cNvPicPr>
            <a:picLocks noChangeAspect="1"/>
          </p:cNvPicPr>
          <p:nvPr/>
        </p:nvPicPr>
        <p:blipFill>
          <a:blip r:embed="rId3" cstate="print"/>
          <a:stretch>
            <a:fillRect/>
          </a:stretch>
        </p:blipFill>
        <p:spPr>
          <a:xfrm>
            <a:off x="6183291" y="2895600"/>
            <a:ext cx="2808309" cy="1929412"/>
          </a:xfrm>
          <a:prstGeom prst="rect">
            <a:avLst/>
          </a:prstGeom>
          <a:ln>
            <a:noFill/>
          </a:ln>
          <a:effectLst>
            <a:outerShdw blurRad="292100" dist="139700" dir="2700000" algn="tl" rotWithShape="0">
              <a:srgbClr val="333333">
                <a:alpha val="65000"/>
              </a:srgbClr>
            </a:outerShdw>
          </a:effectLst>
        </p:spPr>
      </p:pic>
      <p:pic>
        <p:nvPicPr>
          <p:cNvPr id="8" name="Picture 7" descr="fac image.jpg"/>
          <p:cNvPicPr>
            <a:picLocks noChangeAspect="1"/>
          </p:cNvPicPr>
          <p:nvPr/>
        </p:nvPicPr>
        <p:blipFill>
          <a:blip r:embed="rId4" cstate="print"/>
          <a:stretch>
            <a:fillRect/>
          </a:stretch>
        </p:blipFill>
        <p:spPr>
          <a:xfrm>
            <a:off x="152400" y="2895600"/>
            <a:ext cx="2895600" cy="1929193"/>
          </a:xfrm>
          <a:prstGeom prst="rect">
            <a:avLst/>
          </a:prstGeom>
          <a:ln>
            <a:noFill/>
          </a:ln>
          <a:effectLst>
            <a:outerShdw blurRad="292100" dist="139700" dir="2700000" algn="tl" rotWithShape="0">
              <a:srgbClr val="333333">
                <a:alpha val="65000"/>
              </a:srgbClr>
            </a:outerShdw>
          </a:effectLst>
        </p:spPr>
      </p:pic>
      <p:pic>
        <p:nvPicPr>
          <p:cNvPr id="9" name="Picture 8" descr="students.jpg"/>
          <p:cNvPicPr>
            <a:picLocks noChangeAspect="1"/>
          </p:cNvPicPr>
          <p:nvPr/>
        </p:nvPicPr>
        <p:blipFill>
          <a:blip r:embed="rId5" cstate="print"/>
          <a:stretch>
            <a:fillRect/>
          </a:stretch>
        </p:blipFill>
        <p:spPr>
          <a:xfrm>
            <a:off x="3200400" y="2895600"/>
            <a:ext cx="2895600" cy="19291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6994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chemeClr val="tx2"/>
                </a:solidFill>
                <a:latin typeface="+mn-lt"/>
              </a:rPr>
              <a:t>The University of Texas at Austin </a:t>
            </a:r>
            <a:br>
              <a:rPr lang="en-US" sz="3600" dirty="0" smtClean="0">
                <a:solidFill>
                  <a:schemeClr val="tx2"/>
                </a:solidFill>
                <a:latin typeface="+mn-lt"/>
              </a:rPr>
            </a:br>
            <a:r>
              <a:rPr lang="en-US" dirty="0" smtClean="0">
                <a:solidFill>
                  <a:schemeClr val="tx2"/>
                </a:solidFill>
                <a:latin typeface="+mn-lt"/>
              </a:rPr>
              <a:t>Business Productivity Committee</a:t>
            </a:r>
            <a:endParaRPr lang="en-US" dirty="0">
              <a:solidFill>
                <a:schemeClr val="tx2"/>
              </a:solidFill>
              <a:latin typeface="+mn-lt"/>
            </a:endParaRPr>
          </a:p>
        </p:txBody>
      </p:sp>
      <p:sp>
        <p:nvSpPr>
          <p:cNvPr id="3" name="Content Placeholder 2"/>
          <p:cNvSpPr>
            <a:spLocks noGrp="1"/>
          </p:cNvSpPr>
          <p:nvPr>
            <p:ph idx="1"/>
          </p:nvPr>
        </p:nvSpPr>
        <p:spPr>
          <a:xfrm>
            <a:off x="457200" y="1905000"/>
            <a:ext cx="8229600" cy="3657600"/>
          </a:xfrm>
        </p:spPr>
        <p:txBody>
          <a:bodyPr>
            <a:normAutofit/>
          </a:bodyPr>
          <a:lstStyle/>
          <a:p>
            <a:r>
              <a:rPr lang="en-US" dirty="0"/>
              <a:t>In April 2012, President William Powers Jr. appointed </a:t>
            </a:r>
            <a:r>
              <a:rPr lang="en-US" dirty="0" smtClean="0"/>
              <a:t>13 business </a:t>
            </a:r>
            <a:r>
              <a:rPr lang="en-US" dirty="0"/>
              <a:t>leaders to form the Committee on </a:t>
            </a:r>
            <a:r>
              <a:rPr lang="en-US" dirty="0" smtClean="0"/>
              <a:t>Business Productivity </a:t>
            </a:r>
            <a:r>
              <a:rPr lang="en-US" dirty="0"/>
              <a:t>to examine ways in which The University </a:t>
            </a:r>
            <a:r>
              <a:rPr lang="en-US" dirty="0" smtClean="0"/>
              <a:t>of Texas </a:t>
            </a:r>
            <a:r>
              <a:rPr lang="en-US" dirty="0"/>
              <a:t>at Austin might increase its operational efficiency</a:t>
            </a:r>
          </a:p>
          <a:p>
            <a:r>
              <a:rPr lang="en-US" dirty="0"/>
              <a:t>and productivity.</a:t>
            </a:r>
          </a:p>
        </p:txBody>
      </p:sp>
      <p:sp>
        <p:nvSpPr>
          <p:cNvPr id="10" name="Slide Number Placeholder 9"/>
          <p:cNvSpPr>
            <a:spLocks noGrp="1"/>
          </p:cNvSpPr>
          <p:nvPr>
            <p:ph type="sldNum" sz="quarter" idx="12"/>
          </p:nvPr>
        </p:nvSpPr>
        <p:spPr/>
        <p:txBody>
          <a:bodyPr/>
          <a:lstStyle/>
          <a:p>
            <a:fld id="{962C9CCB-9A9B-4EE4-958E-17012CC3B881}" type="slidenum">
              <a:rPr lang="en-US" smtClean="0"/>
              <a:t>10</a:t>
            </a:fld>
            <a:endParaRPr lang="en-US" dirty="0"/>
          </a:p>
        </p:txBody>
      </p:sp>
    </p:spTree>
    <p:extLst>
      <p:ext uri="{BB962C8B-B14F-4D97-AF65-F5344CB8AC3E}">
        <p14:creationId xmlns:p14="http://schemas.microsoft.com/office/powerpoint/2010/main" val="3295219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chemeClr val="tx2"/>
                </a:solidFill>
                <a:latin typeface="+mn-lt"/>
              </a:rPr>
              <a:t>The University of Texas at Austin</a:t>
            </a:r>
            <a:br>
              <a:rPr lang="en-US" sz="3600" dirty="0" smtClean="0">
                <a:solidFill>
                  <a:schemeClr val="tx2"/>
                </a:solidFill>
                <a:latin typeface="+mn-lt"/>
              </a:rPr>
            </a:br>
            <a:r>
              <a:rPr lang="en-US" sz="4000" dirty="0" smtClean="0">
                <a:solidFill>
                  <a:schemeClr val="tx2"/>
                </a:solidFill>
                <a:latin typeface="+mn-lt"/>
              </a:rPr>
              <a:t>Business Productivity - Administrative Systems Transformation Subcommittee</a:t>
            </a:r>
            <a:endParaRPr lang="en-US" sz="4000" dirty="0">
              <a:solidFill>
                <a:schemeClr val="tx2"/>
              </a:solidFill>
              <a:latin typeface="+mn-lt"/>
            </a:endParaRPr>
          </a:p>
        </p:txBody>
      </p:sp>
      <p:sp>
        <p:nvSpPr>
          <p:cNvPr id="3" name="Content Placeholder 2"/>
          <p:cNvSpPr>
            <a:spLocks noGrp="1"/>
          </p:cNvSpPr>
          <p:nvPr>
            <p:ph idx="1"/>
          </p:nvPr>
        </p:nvSpPr>
        <p:spPr>
          <a:xfrm>
            <a:off x="457200" y="1752600"/>
            <a:ext cx="8229600" cy="4525963"/>
          </a:xfrm>
        </p:spPr>
        <p:txBody>
          <a:bodyPr>
            <a:normAutofit fontScale="85000" lnSpcReduction="20000"/>
          </a:bodyPr>
          <a:lstStyle/>
          <a:p>
            <a:r>
              <a:rPr lang="en-US" b="1" dirty="0" smtClean="0"/>
              <a:t>Studied how </a:t>
            </a:r>
            <a:r>
              <a:rPr lang="en-US" b="1" dirty="0"/>
              <a:t>UT Austin could save by changing how a number of administrative functions are organized and operated. </a:t>
            </a:r>
            <a:endParaRPr lang="en-US" dirty="0"/>
          </a:p>
          <a:p>
            <a:r>
              <a:rPr lang="en-US" dirty="0"/>
              <a:t>–This “shared services” initiative would consolidate certain functions within finance and procurement, human resources, and information technology. </a:t>
            </a:r>
          </a:p>
          <a:p>
            <a:r>
              <a:rPr lang="en-US" dirty="0"/>
              <a:t>–Though some consolidation has occurred in these areas over recent years, the committee found that the campus is still highly decentralized across the various colleges, schools, and units in comparison to the best practices of the private sector. </a:t>
            </a:r>
          </a:p>
          <a:p>
            <a:r>
              <a:rPr lang="en-US" dirty="0"/>
              <a:t>–Consolidating these administrative functions </a:t>
            </a:r>
          </a:p>
        </p:txBody>
      </p:sp>
      <p:sp>
        <p:nvSpPr>
          <p:cNvPr id="10" name="Slide Number Placeholder 9"/>
          <p:cNvSpPr>
            <a:spLocks noGrp="1"/>
          </p:cNvSpPr>
          <p:nvPr>
            <p:ph type="sldNum" sz="quarter" idx="12"/>
          </p:nvPr>
        </p:nvSpPr>
        <p:spPr/>
        <p:txBody>
          <a:bodyPr/>
          <a:lstStyle/>
          <a:p>
            <a:fld id="{962C9CCB-9A9B-4EE4-958E-17012CC3B881}" type="slidenum">
              <a:rPr lang="en-US" smtClean="0"/>
              <a:t>11</a:t>
            </a:fld>
            <a:endParaRPr lang="en-US" dirty="0"/>
          </a:p>
        </p:txBody>
      </p:sp>
    </p:spTree>
    <p:extLst>
      <p:ext uri="{BB962C8B-B14F-4D97-AF65-F5344CB8AC3E}">
        <p14:creationId xmlns:p14="http://schemas.microsoft.com/office/powerpoint/2010/main" val="2926314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latin typeface="+mn-lt"/>
              </a:rPr>
              <a:t>Shared Services</a:t>
            </a:r>
            <a:br>
              <a:rPr lang="en-US" dirty="0" smtClean="0">
                <a:solidFill>
                  <a:schemeClr val="tx2"/>
                </a:solidFill>
                <a:latin typeface="+mn-lt"/>
              </a:rPr>
            </a:br>
            <a:r>
              <a:rPr lang="en-US" dirty="0" smtClean="0">
                <a:solidFill>
                  <a:schemeClr val="tx2"/>
                </a:solidFill>
                <a:latin typeface="+mn-lt"/>
              </a:rPr>
              <a:t>Definition</a:t>
            </a:r>
            <a:endParaRPr lang="en-US" dirty="0">
              <a:solidFill>
                <a:schemeClr val="tx2"/>
              </a:solidFill>
              <a:latin typeface="+mn-lt"/>
            </a:endParaRPr>
          </a:p>
        </p:txBody>
      </p:sp>
      <p:sp>
        <p:nvSpPr>
          <p:cNvPr id="3" name="Content Placeholder 2"/>
          <p:cNvSpPr>
            <a:spLocks noGrp="1"/>
          </p:cNvSpPr>
          <p:nvPr>
            <p:ph idx="1"/>
          </p:nvPr>
        </p:nvSpPr>
        <p:spPr>
          <a:xfrm>
            <a:off x="457200" y="1600200"/>
            <a:ext cx="8229600" cy="4525963"/>
          </a:xfrm>
        </p:spPr>
        <p:txBody>
          <a:bodyPr>
            <a:normAutofit fontScale="85000" lnSpcReduction="10000"/>
          </a:bodyPr>
          <a:lstStyle/>
          <a:p>
            <a:pPr marL="0" indent="0">
              <a:buNone/>
            </a:pPr>
            <a:r>
              <a:rPr lang="en-US" dirty="0" smtClean="0">
                <a:solidFill>
                  <a:schemeClr val="tx2"/>
                </a:solidFill>
              </a:rPr>
              <a:t>The practice of aggregating like-kind administrative responsibilities and </a:t>
            </a:r>
            <a:r>
              <a:rPr lang="en-US" i="1" dirty="0" smtClean="0">
                <a:solidFill>
                  <a:schemeClr val="tx2"/>
                </a:solidFill>
              </a:rPr>
              <a:t>insourcing </a:t>
            </a:r>
            <a:r>
              <a:rPr lang="en-US" dirty="0" smtClean="0">
                <a:solidFill>
                  <a:schemeClr val="tx2"/>
                </a:solidFill>
              </a:rPr>
              <a:t>them to an internal organization, often a newly constituted service center of people providing like-kind service, to improve operations and reduce cost. </a:t>
            </a:r>
          </a:p>
          <a:p>
            <a:pPr marL="0" indent="0">
              <a:buNone/>
            </a:pPr>
            <a:endParaRPr lang="en-US" dirty="0">
              <a:solidFill>
                <a:schemeClr val="tx2"/>
              </a:solidFill>
            </a:endParaRPr>
          </a:p>
          <a:p>
            <a:pPr marL="0" indent="0">
              <a:buNone/>
            </a:pPr>
            <a:r>
              <a:rPr lang="en-US" dirty="0" smtClean="0">
                <a:solidFill>
                  <a:schemeClr val="tx2"/>
                </a:solidFill>
              </a:rPr>
              <a:t>The insourced service organization is managed by University employees. The delivery and quality of the service is managed by a representative governance structure and by service level agreements between the delivering and receiving organizations.</a:t>
            </a:r>
            <a:endParaRPr lang="en-US" dirty="0">
              <a:solidFill>
                <a:schemeClr val="tx2"/>
              </a:solidFill>
            </a:endParaRPr>
          </a:p>
        </p:txBody>
      </p:sp>
      <p:sp>
        <p:nvSpPr>
          <p:cNvPr id="10" name="Slide Number Placeholder 9"/>
          <p:cNvSpPr>
            <a:spLocks noGrp="1"/>
          </p:cNvSpPr>
          <p:nvPr>
            <p:ph type="sldNum" sz="quarter" idx="12"/>
          </p:nvPr>
        </p:nvSpPr>
        <p:spPr/>
        <p:txBody>
          <a:bodyPr/>
          <a:lstStyle/>
          <a:p>
            <a:fld id="{962C9CCB-9A9B-4EE4-958E-17012CC3B881}" type="slidenum">
              <a:rPr lang="en-US" smtClean="0"/>
              <a:t>12</a:t>
            </a:fld>
            <a:endParaRPr lang="en-US" dirty="0"/>
          </a:p>
        </p:txBody>
      </p:sp>
    </p:spTree>
    <p:extLst>
      <p:ext uri="{BB962C8B-B14F-4D97-AF65-F5344CB8AC3E}">
        <p14:creationId xmlns:p14="http://schemas.microsoft.com/office/powerpoint/2010/main" val="2926314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49288" y="716054"/>
            <a:ext cx="8686800" cy="1200329"/>
          </a:xfrm>
        </p:spPr>
        <p:txBody>
          <a:bodyPr/>
          <a:lstStyle/>
          <a:p>
            <a:r>
              <a:rPr lang="en-US" sz="2400" dirty="0">
                <a:solidFill>
                  <a:schemeClr val="tx2"/>
                </a:solidFill>
                <a:ea typeface="ＭＳ Ｐゴシック" pitchFamily="34" charset="-128"/>
              </a:rPr>
              <a:t>Shared Services is a way of organizing service delivery to optimize the delivery of cost-effective, flexible, reliable services to </a:t>
            </a:r>
            <a:r>
              <a:rPr lang="en-US" sz="2400" dirty="0" smtClean="0">
                <a:solidFill>
                  <a:schemeClr val="tx2"/>
                </a:solidFill>
                <a:ea typeface="ＭＳ Ｐゴシック" pitchFamily="34" charset="-128"/>
              </a:rPr>
              <a:t>customers.</a:t>
            </a:r>
            <a:endParaRPr lang="en-US" sz="2400" dirty="0">
              <a:solidFill>
                <a:schemeClr val="tx2"/>
              </a:solidFill>
              <a:ea typeface="ＭＳ Ｐゴシック" pitchFamily="34" charset="-128"/>
            </a:endParaRPr>
          </a:p>
        </p:txBody>
      </p:sp>
      <p:sp>
        <p:nvSpPr>
          <p:cNvPr id="5" name="Title 4"/>
          <p:cNvSpPr>
            <a:spLocks noGrp="1"/>
          </p:cNvSpPr>
          <p:nvPr>
            <p:ph type="title"/>
          </p:nvPr>
        </p:nvSpPr>
        <p:spPr>
          <a:xfrm>
            <a:off x="747572" y="228600"/>
            <a:ext cx="7239000" cy="407987"/>
          </a:xfrm>
        </p:spPr>
        <p:txBody>
          <a:bodyPr>
            <a:noAutofit/>
          </a:bodyPr>
          <a:lstStyle/>
          <a:p>
            <a:r>
              <a:rPr lang="en-US" sz="2800" dirty="0" smtClean="0">
                <a:solidFill>
                  <a:schemeClr val="tx2"/>
                </a:solidFill>
                <a:latin typeface="+mn-lt"/>
              </a:rPr>
              <a:t>Shared Services vs. Centralized vs. Distributed</a:t>
            </a:r>
            <a:endParaRPr lang="en-US" sz="2800" dirty="0">
              <a:solidFill>
                <a:schemeClr val="tx2"/>
              </a:solidFill>
              <a:latin typeface="+mn-lt"/>
            </a:endParaRPr>
          </a:p>
        </p:txBody>
      </p:sp>
      <p:sp>
        <p:nvSpPr>
          <p:cNvPr id="18" name="Line 7"/>
          <p:cNvSpPr>
            <a:spLocks noChangeShapeType="1"/>
          </p:cNvSpPr>
          <p:nvPr/>
        </p:nvSpPr>
        <p:spPr bwMode="auto">
          <a:xfrm>
            <a:off x="5603870" y="3550784"/>
            <a:ext cx="0" cy="0"/>
          </a:xfrm>
          <a:prstGeom prst="line">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1424" tIns="45712" rIns="91424" bIns="45712"/>
          <a:lstStyle/>
          <a:p>
            <a:pPr eaLnBrk="0" hangingPunct="0"/>
            <a:endParaRPr lang="en-US" sz="1800">
              <a:solidFill>
                <a:srgbClr val="666666"/>
              </a:solidFill>
              <a:latin typeface="Arial" pitchFamily="34" charset="0"/>
              <a:ea typeface="ＭＳ Ｐゴシック" pitchFamily="34" charset="-128"/>
            </a:endParaRPr>
          </a:p>
        </p:txBody>
      </p:sp>
      <p:sp>
        <p:nvSpPr>
          <p:cNvPr id="19" name="Rectangle 1028"/>
          <p:cNvSpPr>
            <a:spLocks noChangeArrowheads="1"/>
          </p:cNvSpPr>
          <p:nvPr/>
        </p:nvSpPr>
        <p:spPr bwMode="auto">
          <a:xfrm>
            <a:off x="2482849" y="5715000"/>
            <a:ext cx="3419473" cy="28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72" tIns="44442" rIns="90472" bIns="44442">
            <a:spAutoFit/>
          </a:bodyPr>
          <a:lstStyle/>
          <a:p>
            <a:pPr algn="ctr" defTabSz="860271"/>
            <a:r>
              <a:rPr lang="en-US" sz="1300" b="1" dirty="0">
                <a:solidFill>
                  <a:srgbClr val="224433"/>
                </a:solidFill>
                <a:latin typeface="Arial" pitchFamily="34" charset="0"/>
                <a:ea typeface="ＭＳ Ｐゴシック" pitchFamily="34" charset="-128"/>
              </a:rPr>
              <a:t>Service / Responsiveness</a:t>
            </a:r>
          </a:p>
        </p:txBody>
      </p:sp>
      <p:sp>
        <p:nvSpPr>
          <p:cNvPr id="20" name="Oval 19"/>
          <p:cNvSpPr/>
          <p:nvPr/>
        </p:nvSpPr>
        <p:spPr>
          <a:xfrm>
            <a:off x="4367072" y="2568215"/>
            <a:ext cx="1219200" cy="12192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lIns="35993" tIns="35993" rIns="35993" bIns="35993" anchor="ctr"/>
          <a:lstStyle/>
          <a:p>
            <a:pPr algn="ctr" eaLnBrk="0" hangingPunct="0"/>
            <a:r>
              <a:rPr lang="en-GB" sz="1400" b="1" dirty="0">
                <a:solidFill>
                  <a:srgbClr val="002060"/>
                </a:solidFill>
              </a:rPr>
              <a:t>Shared</a:t>
            </a:r>
          </a:p>
          <a:p>
            <a:pPr algn="ctr" eaLnBrk="0" hangingPunct="0"/>
            <a:r>
              <a:rPr lang="en-GB" sz="1400" b="1" dirty="0">
                <a:solidFill>
                  <a:srgbClr val="002060"/>
                </a:solidFill>
              </a:rPr>
              <a:t>Services</a:t>
            </a:r>
          </a:p>
          <a:p>
            <a:pPr algn="ctr" eaLnBrk="0" hangingPunct="0"/>
            <a:r>
              <a:rPr lang="en-GB" sz="1400" b="1" dirty="0">
                <a:solidFill>
                  <a:srgbClr val="002060"/>
                </a:solidFill>
              </a:rPr>
              <a:t>Model</a:t>
            </a:r>
            <a:endParaRPr lang="en-US" sz="1400" b="1" dirty="0">
              <a:solidFill>
                <a:srgbClr val="002060"/>
              </a:solidFill>
            </a:endParaRPr>
          </a:p>
        </p:txBody>
      </p:sp>
      <p:sp>
        <p:nvSpPr>
          <p:cNvPr id="21" name="Oval 20"/>
          <p:cNvSpPr/>
          <p:nvPr/>
        </p:nvSpPr>
        <p:spPr>
          <a:xfrm>
            <a:off x="2590800" y="2684519"/>
            <a:ext cx="1219200" cy="1219200"/>
          </a:xfrm>
          <a:prstGeom prst="ellipse">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lIns="35993" tIns="35993" rIns="35993" bIns="35993" anchor="ctr"/>
          <a:lstStyle/>
          <a:p>
            <a:pPr algn="ctr" eaLnBrk="0" hangingPunct="0">
              <a:defRPr/>
            </a:pPr>
            <a:r>
              <a:rPr lang="en-GB" sz="1400" b="1" dirty="0">
                <a:solidFill>
                  <a:srgbClr val="002060"/>
                </a:solidFill>
              </a:rPr>
              <a:t>Centralized</a:t>
            </a:r>
            <a:br>
              <a:rPr lang="en-GB" sz="1400" b="1" dirty="0">
                <a:solidFill>
                  <a:srgbClr val="002060"/>
                </a:solidFill>
              </a:rPr>
            </a:br>
            <a:r>
              <a:rPr lang="en-GB" sz="1400" b="1" dirty="0">
                <a:solidFill>
                  <a:srgbClr val="002060"/>
                </a:solidFill>
              </a:rPr>
              <a:t>Model</a:t>
            </a:r>
            <a:endParaRPr lang="en-US" sz="1400" b="1" dirty="0">
              <a:solidFill>
                <a:srgbClr val="002060"/>
              </a:solidFill>
            </a:endParaRPr>
          </a:p>
        </p:txBody>
      </p:sp>
      <p:sp>
        <p:nvSpPr>
          <p:cNvPr id="22" name="Oval 21"/>
          <p:cNvSpPr/>
          <p:nvPr/>
        </p:nvSpPr>
        <p:spPr>
          <a:xfrm>
            <a:off x="4750918" y="3983749"/>
            <a:ext cx="1219200" cy="1219200"/>
          </a:xfrm>
          <a:prstGeom prst="ellipse">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lIns="35993" tIns="35993" rIns="35993" bIns="35993" anchor="ctr"/>
          <a:lstStyle/>
          <a:p>
            <a:pPr algn="ctr" eaLnBrk="0" hangingPunct="0">
              <a:defRPr/>
            </a:pPr>
            <a:r>
              <a:rPr lang="en-GB" sz="1400" b="1" dirty="0">
                <a:solidFill>
                  <a:srgbClr val="002060"/>
                </a:solidFill>
              </a:rPr>
              <a:t>Distributed</a:t>
            </a:r>
            <a:br>
              <a:rPr lang="en-GB" sz="1400" b="1" dirty="0">
                <a:solidFill>
                  <a:srgbClr val="002060"/>
                </a:solidFill>
              </a:rPr>
            </a:br>
            <a:r>
              <a:rPr lang="en-GB" sz="1400" b="1" dirty="0">
                <a:solidFill>
                  <a:srgbClr val="002060"/>
                </a:solidFill>
              </a:rPr>
              <a:t>Model</a:t>
            </a:r>
            <a:endParaRPr lang="en-US" sz="1400" b="1" dirty="0">
              <a:solidFill>
                <a:srgbClr val="002060"/>
              </a:solidFill>
            </a:endParaRPr>
          </a:p>
        </p:txBody>
      </p:sp>
      <p:sp>
        <p:nvSpPr>
          <p:cNvPr id="23" name="Right Arrow 22"/>
          <p:cNvSpPr/>
          <p:nvPr/>
        </p:nvSpPr>
        <p:spPr>
          <a:xfrm rot="19256691">
            <a:off x="3216470" y="3865051"/>
            <a:ext cx="1360148" cy="533400"/>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eaLnBrk="0" hangingPunct="0">
              <a:defRPr/>
            </a:pPr>
            <a:endParaRPr lang="en-US" sz="1800">
              <a:solidFill>
                <a:prstClr val="white"/>
              </a:solidFill>
            </a:endParaRPr>
          </a:p>
        </p:txBody>
      </p:sp>
      <p:cxnSp>
        <p:nvCxnSpPr>
          <p:cNvPr id="24" name="Straight Connector 23"/>
          <p:cNvCxnSpPr/>
          <p:nvPr/>
        </p:nvCxnSpPr>
        <p:spPr>
          <a:xfrm rot="5400000">
            <a:off x="887218" y="4097172"/>
            <a:ext cx="3200400" cy="3175"/>
          </a:xfrm>
          <a:prstGeom prst="line">
            <a:avLst/>
          </a:prstGeom>
          <a:ln>
            <a:solidFill>
              <a:srgbClr val="224433"/>
            </a:solidFill>
            <a:headEnd type="triangle" w="lg" len="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0800000">
            <a:off x="2485832" y="5697371"/>
            <a:ext cx="3505200" cy="1588"/>
          </a:xfrm>
          <a:prstGeom prst="line">
            <a:avLst/>
          </a:prstGeom>
          <a:ln>
            <a:solidFill>
              <a:srgbClr val="224433"/>
            </a:solidFill>
            <a:headEnd type="triangle" w="lg" len="lg"/>
          </a:ln>
        </p:spPr>
        <p:style>
          <a:lnRef idx="2">
            <a:schemeClr val="accent1"/>
          </a:lnRef>
          <a:fillRef idx="0">
            <a:schemeClr val="accent1"/>
          </a:fillRef>
          <a:effectRef idx="1">
            <a:schemeClr val="accent1"/>
          </a:effectRef>
          <a:fontRef idx="minor">
            <a:schemeClr val="tx1"/>
          </a:fontRef>
        </p:style>
      </p:cxnSp>
      <p:sp>
        <p:nvSpPr>
          <p:cNvPr id="26" name="Rectangle 1028"/>
          <p:cNvSpPr>
            <a:spLocks noChangeArrowheads="1"/>
          </p:cNvSpPr>
          <p:nvPr/>
        </p:nvSpPr>
        <p:spPr bwMode="auto">
          <a:xfrm rot="16200000">
            <a:off x="719582" y="3501686"/>
            <a:ext cx="3066844" cy="28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72" tIns="44442" rIns="90472" bIns="44442">
            <a:spAutoFit/>
          </a:bodyPr>
          <a:lstStyle/>
          <a:p>
            <a:pPr algn="ctr" defTabSz="860271"/>
            <a:r>
              <a:rPr lang="en-US" sz="1300" b="1" dirty="0">
                <a:solidFill>
                  <a:srgbClr val="224433"/>
                </a:solidFill>
                <a:latin typeface="Arial" pitchFamily="34" charset="0"/>
                <a:ea typeface="ＭＳ Ｐゴシック" pitchFamily="34" charset="-128"/>
              </a:rPr>
              <a:t>Scale &amp; Efficiency</a:t>
            </a:r>
          </a:p>
        </p:txBody>
      </p:sp>
      <p:sp>
        <p:nvSpPr>
          <p:cNvPr id="34" name="Text Box 25"/>
          <p:cNvSpPr txBox="1">
            <a:spLocks noChangeArrowheads="1"/>
          </p:cNvSpPr>
          <p:nvPr/>
        </p:nvSpPr>
        <p:spPr bwMode="auto">
          <a:xfrm>
            <a:off x="2614145" y="1884299"/>
            <a:ext cx="1800814" cy="80021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300" b="1" dirty="0" smtClean="0">
                <a:cs typeface="Arial" pitchFamily="34" charset="0"/>
              </a:rPr>
              <a:t>Centralized Model</a:t>
            </a:r>
          </a:p>
          <a:p>
            <a:pPr marL="169863" indent="-169863">
              <a:buFont typeface="Arial" pitchFamily="34" charset="0"/>
              <a:buChar char="•"/>
              <a:defRPr/>
            </a:pPr>
            <a:r>
              <a:rPr lang="en-US" sz="1100" dirty="0" smtClean="0">
                <a:cs typeface="Arial" pitchFamily="34" charset="0"/>
              </a:rPr>
              <a:t>Centralized control</a:t>
            </a:r>
          </a:p>
          <a:p>
            <a:pPr marL="169863" indent="-169863">
              <a:buFont typeface="Arial" pitchFamily="34" charset="0"/>
              <a:buChar char="•"/>
              <a:defRPr/>
            </a:pPr>
            <a:r>
              <a:rPr lang="en-US" sz="1100" dirty="0" smtClean="0">
                <a:cs typeface="Arial" pitchFamily="34" charset="0"/>
              </a:rPr>
              <a:t>Focus on consolidation</a:t>
            </a:r>
          </a:p>
          <a:p>
            <a:pPr marL="169863" indent="-169863">
              <a:buFont typeface="Arial" pitchFamily="34" charset="0"/>
              <a:buChar char="•"/>
              <a:defRPr/>
            </a:pPr>
            <a:r>
              <a:rPr lang="en-US" sz="1100" dirty="0" smtClean="0">
                <a:cs typeface="Arial" pitchFamily="34" charset="0"/>
              </a:rPr>
              <a:t>Cost-driven</a:t>
            </a:r>
            <a:endParaRPr lang="en-US" sz="1100" dirty="0">
              <a:cs typeface="Arial" pitchFamily="34" charset="0"/>
            </a:endParaRPr>
          </a:p>
        </p:txBody>
      </p:sp>
      <p:sp>
        <p:nvSpPr>
          <p:cNvPr id="36" name="Freeform 35"/>
          <p:cNvSpPr/>
          <p:nvPr/>
        </p:nvSpPr>
        <p:spPr bwMode="auto">
          <a:xfrm>
            <a:off x="2590800" y="2824662"/>
            <a:ext cx="3094988" cy="2667000"/>
          </a:xfrm>
          <a:custGeom>
            <a:avLst/>
            <a:gdLst>
              <a:gd name="connsiteX0" fmla="*/ 46988 w 3094988"/>
              <a:gd name="connsiteY0" fmla="*/ 0 h 2876710"/>
              <a:gd name="connsiteX1" fmla="*/ 418463 w 3094988"/>
              <a:gd name="connsiteY1" fmla="*/ 2419350 h 2876710"/>
              <a:gd name="connsiteX2" fmla="*/ 3094988 w 3094988"/>
              <a:gd name="connsiteY2" fmla="*/ 2876550 h 2876710"/>
            </a:gdLst>
            <a:ahLst/>
            <a:cxnLst>
              <a:cxn ang="0">
                <a:pos x="connsiteX0" y="connsiteY0"/>
              </a:cxn>
              <a:cxn ang="0">
                <a:pos x="connsiteX1" y="connsiteY1"/>
              </a:cxn>
              <a:cxn ang="0">
                <a:pos x="connsiteX2" y="connsiteY2"/>
              </a:cxn>
            </a:cxnLst>
            <a:rect l="l" t="t" r="r" b="b"/>
            <a:pathLst>
              <a:path w="3094988" h="2876710">
                <a:moveTo>
                  <a:pt x="46988" y="0"/>
                </a:moveTo>
                <a:cubicBezTo>
                  <a:pt x="-21275" y="969962"/>
                  <a:pt x="-89537" y="1939925"/>
                  <a:pt x="418463" y="2419350"/>
                </a:cubicBezTo>
                <a:cubicBezTo>
                  <a:pt x="926463" y="2898775"/>
                  <a:pt x="3094988" y="2876550"/>
                  <a:pt x="3094988" y="287655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37" name="Text Box 25"/>
          <p:cNvSpPr txBox="1">
            <a:spLocks noChangeArrowheads="1"/>
          </p:cNvSpPr>
          <p:nvPr/>
        </p:nvSpPr>
        <p:spPr bwMode="auto">
          <a:xfrm>
            <a:off x="6122231" y="4584160"/>
            <a:ext cx="1956305" cy="80021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300" b="1" dirty="0" smtClean="0">
                <a:cs typeface="Arial" pitchFamily="34" charset="0"/>
              </a:rPr>
              <a:t>Distributed Model</a:t>
            </a:r>
          </a:p>
          <a:p>
            <a:pPr marL="169863" indent="-169863">
              <a:buFont typeface="Arial" pitchFamily="34" charset="0"/>
              <a:buChar char="•"/>
              <a:defRPr/>
            </a:pPr>
            <a:r>
              <a:rPr lang="en-US" sz="1100" dirty="0" smtClean="0">
                <a:cs typeface="Arial" pitchFamily="34" charset="0"/>
              </a:rPr>
              <a:t>Distributed control</a:t>
            </a:r>
          </a:p>
          <a:p>
            <a:pPr marL="169863" indent="-169863">
              <a:buFont typeface="Arial" pitchFamily="34" charset="0"/>
              <a:buChar char="•"/>
              <a:defRPr/>
            </a:pPr>
            <a:r>
              <a:rPr lang="en-US" sz="1100" dirty="0" smtClean="0">
                <a:cs typeface="Arial" pitchFamily="34" charset="0"/>
              </a:rPr>
              <a:t>Focus on responsiveness</a:t>
            </a:r>
          </a:p>
          <a:p>
            <a:pPr marL="169863" indent="-169863">
              <a:buFont typeface="Arial" pitchFamily="34" charset="0"/>
              <a:buChar char="•"/>
              <a:defRPr/>
            </a:pPr>
            <a:r>
              <a:rPr lang="en-US" sz="1100" dirty="0" smtClean="0">
                <a:cs typeface="Arial" pitchFamily="34" charset="0"/>
              </a:rPr>
              <a:t>Location-driven</a:t>
            </a:r>
            <a:endParaRPr lang="en-US" sz="1100" dirty="0">
              <a:cs typeface="Arial" pitchFamily="34" charset="0"/>
            </a:endParaRPr>
          </a:p>
        </p:txBody>
      </p:sp>
      <p:sp>
        <p:nvSpPr>
          <p:cNvPr id="38" name="Text Box 25"/>
          <p:cNvSpPr txBox="1">
            <a:spLocks noChangeArrowheads="1"/>
          </p:cNvSpPr>
          <p:nvPr/>
        </p:nvSpPr>
        <p:spPr bwMode="auto">
          <a:xfrm>
            <a:off x="5685788" y="2424552"/>
            <a:ext cx="2717732" cy="80021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300" b="1" dirty="0" smtClean="0">
                <a:cs typeface="Arial" pitchFamily="34" charset="0"/>
              </a:rPr>
              <a:t>Shared Services</a:t>
            </a:r>
          </a:p>
          <a:p>
            <a:pPr marL="169863" indent="-169863">
              <a:buFont typeface="Arial" pitchFamily="34" charset="0"/>
              <a:buChar char="•"/>
              <a:defRPr/>
            </a:pPr>
            <a:r>
              <a:rPr lang="en-US" sz="1100" dirty="0" smtClean="0">
                <a:cs typeface="Arial" pitchFamily="34" charset="0"/>
              </a:rPr>
              <a:t>Shared control</a:t>
            </a:r>
          </a:p>
          <a:p>
            <a:pPr marL="169863" indent="-169863">
              <a:buFont typeface="Arial" pitchFamily="34" charset="0"/>
              <a:buChar char="•"/>
              <a:defRPr/>
            </a:pPr>
            <a:r>
              <a:rPr lang="en-US" sz="1100" dirty="0" smtClean="0">
                <a:cs typeface="Arial" pitchFamily="34" charset="0"/>
              </a:rPr>
              <a:t>Balances responsiveness &amp; efficiency</a:t>
            </a:r>
          </a:p>
          <a:p>
            <a:pPr marL="169863" indent="-169863">
              <a:buFont typeface="Arial" pitchFamily="34" charset="0"/>
              <a:buChar char="•"/>
              <a:defRPr/>
            </a:pPr>
            <a:r>
              <a:rPr lang="en-US" sz="1100" dirty="0" smtClean="0">
                <a:cs typeface="Arial" pitchFamily="34" charset="0"/>
              </a:rPr>
              <a:t>Service level-driven</a:t>
            </a:r>
            <a:endParaRPr lang="en-US" sz="1100" dirty="0">
              <a:cs typeface="Arial" pitchFamily="34" charset="0"/>
            </a:endParaRPr>
          </a:p>
        </p:txBody>
      </p:sp>
      <p:sp>
        <p:nvSpPr>
          <p:cNvPr id="2" name="Slide Number Placeholder 1"/>
          <p:cNvSpPr>
            <a:spLocks noGrp="1"/>
          </p:cNvSpPr>
          <p:nvPr>
            <p:ph type="sldNum" sz="quarter" idx="10"/>
          </p:nvPr>
        </p:nvSpPr>
        <p:spPr>
          <a:xfrm>
            <a:off x="7044654" y="6324600"/>
            <a:ext cx="1693862" cy="179536"/>
          </a:xfrm>
        </p:spPr>
        <p:txBody>
          <a:bodyPr/>
          <a:lstStyle/>
          <a:p>
            <a:pPr>
              <a:defRPr/>
            </a:pPr>
            <a:fld id="{0E0E77DF-21EB-4424-9E65-1004069DE535}" type="slidenum">
              <a:rPr lang="en-US" sz="1200" smtClean="0">
                <a:solidFill>
                  <a:srgbClr val="666666"/>
                </a:solidFill>
                <a:latin typeface="+mn-lt"/>
              </a:rPr>
              <a:pPr>
                <a:defRPr/>
              </a:pPr>
              <a:t>13</a:t>
            </a:fld>
            <a:endParaRPr lang="en-US" sz="1200" dirty="0">
              <a:solidFill>
                <a:srgbClr val="666666"/>
              </a:solidFill>
              <a:latin typeface="+mn-lt"/>
            </a:endParaRPr>
          </a:p>
        </p:txBody>
      </p:sp>
      <p:sp>
        <p:nvSpPr>
          <p:cNvPr id="27" name="Rounded Rectangle 26"/>
          <p:cNvSpPr/>
          <p:nvPr/>
        </p:nvSpPr>
        <p:spPr>
          <a:xfrm>
            <a:off x="8953500" y="6669777"/>
            <a:ext cx="190500" cy="1882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2169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88758" y="748185"/>
            <a:ext cx="8686800" cy="1200329"/>
          </a:xfrm>
        </p:spPr>
        <p:txBody>
          <a:bodyPr/>
          <a:lstStyle/>
          <a:p>
            <a:r>
              <a:rPr lang="en-US" sz="2400" dirty="0" smtClean="0">
                <a:solidFill>
                  <a:schemeClr val="tx2"/>
                </a:solidFill>
              </a:rPr>
              <a:t>Shared services allow organizations to increase focus and results in their core business functions (teaching and research in Higher Education).</a:t>
            </a:r>
            <a:endParaRPr lang="en-US" sz="2400" dirty="0">
              <a:solidFill>
                <a:schemeClr val="tx2"/>
              </a:solidFill>
            </a:endParaRPr>
          </a:p>
        </p:txBody>
      </p:sp>
      <p:sp>
        <p:nvSpPr>
          <p:cNvPr id="5" name="Title 4"/>
          <p:cNvSpPr>
            <a:spLocks noGrp="1"/>
          </p:cNvSpPr>
          <p:nvPr>
            <p:ph type="title"/>
          </p:nvPr>
        </p:nvSpPr>
        <p:spPr>
          <a:xfrm>
            <a:off x="1044575" y="228600"/>
            <a:ext cx="7239000" cy="407987"/>
          </a:xfrm>
        </p:spPr>
        <p:txBody>
          <a:bodyPr>
            <a:noAutofit/>
          </a:bodyPr>
          <a:lstStyle/>
          <a:p>
            <a:r>
              <a:rPr lang="en-US" sz="3600" dirty="0" smtClean="0">
                <a:solidFill>
                  <a:schemeClr val="tx2"/>
                </a:solidFill>
                <a:latin typeface="+mn-lt"/>
              </a:rPr>
              <a:t>Benefits of Shared Services</a:t>
            </a:r>
            <a:endParaRPr lang="en-US" sz="3600" dirty="0">
              <a:solidFill>
                <a:schemeClr val="tx2"/>
              </a:solidFill>
              <a:latin typeface="+mn-lt"/>
            </a:endParaRPr>
          </a:p>
        </p:txBody>
      </p:sp>
      <p:sp>
        <p:nvSpPr>
          <p:cNvPr id="6" name="Rectangle 5"/>
          <p:cNvSpPr>
            <a:spLocks noChangeArrowheads="1"/>
          </p:cNvSpPr>
          <p:nvPr/>
        </p:nvSpPr>
        <p:spPr bwMode="auto">
          <a:xfrm>
            <a:off x="211138" y="3812381"/>
            <a:ext cx="1647825" cy="1133475"/>
          </a:xfrm>
          <a:prstGeom prst="rect">
            <a:avLst/>
          </a:prstGeom>
          <a:solidFill>
            <a:srgbClr val="C8C9C7"/>
          </a:solidFill>
          <a:ln w="12700" algn="ctr">
            <a:solidFill>
              <a:schemeClr val="tx1"/>
            </a:solidFill>
            <a:round/>
            <a:headEnd type="none" w="sm" len="sm"/>
            <a:tailEnd type="none" w="sm" len="sm"/>
          </a:ln>
        </p:spPr>
        <p:txBody>
          <a:bodyPr anchor="ctr"/>
          <a:lstStyle/>
          <a:p>
            <a:pPr algn="ctr" eaLnBrk="0" hangingPunct="0">
              <a:lnSpc>
                <a:spcPct val="90000"/>
              </a:lnSpc>
              <a:buClr>
                <a:schemeClr val="accent1"/>
              </a:buClr>
            </a:pPr>
            <a:r>
              <a:rPr lang="en-US" sz="1300" b="1" dirty="0">
                <a:solidFill>
                  <a:srgbClr val="002060"/>
                </a:solidFill>
                <a:latin typeface="+mj-lt"/>
                <a:cs typeface="Arial" pitchFamily="34" charset="0"/>
              </a:rPr>
              <a:t>Benefits</a:t>
            </a:r>
          </a:p>
        </p:txBody>
      </p:sp>
      <p:sp>
        <p:nvSpPr>
          <p:cNvPr id="7" name="Rectangle 6"/>
          <p:cNvSpPr>
            <a:spLocks noChangeArrowheads="1"/>
          </p:cNvSpPr>
          <p:nvPr/>
        </p:nvSpPr>
        <p:spPr bwMode="auto">
          <a:xfrm>
            <a:off x="2613359" y="1972577"/>
            <a:ext cx="1704975" cy="942975"/>
          </a:xfrm>
          <a:prstGeom prst="rect">
            <a:avLst/>
          </a:prstGeom>
          <a:solidFill>
            <a:srgbClr val="C8C9C7"/>
          </a:solidFill>
          <a:ln w="12700" algn="ctr">
            <a:solidFill>
              <a:schemeClr val="tx1"/>
            </a:solidFill>
            <a:round/>
            <a:headEnd type="none" w="sm" len="sm"/>
            <a:tailEnd type="none" w="sm" len="sm"/>
          </a:ln>
        </p:spPr>
        <p:txBody>
          <a:bodyPr anchor="ctr"/>
          <a:lstStyle/>
          <a:p>
            <a:pPr algn="ctr" eaLnBrk="0" hangingPunct="0">
              <a:buClr>
                <a:schemeClr val="accent1"/>
              </a:buClr>
            </a:pPr>
            <a:r>
              <a:rPr lang="en-US" sz="1300" b="1" dirty="0">
                <a:solidFill>
                  <a:srgbClr val="002060"/>
                </a:solidFill>
                <a:latin typeface="+mj-lt"/>
                <a:cs typeface="Arial" pitchFamily="34" charset="0"/>
              </a:rPr>
              <a:t>Financial Benefits</a:t>
            </a:r>
          </a:p>
        </p:txBody>
      </p:sp>
      <p:sp>
        <p:nvSpPr>
          <p:cNvPr id="8" name="Rectangle 7"/>
          <p:cNvSpPr>
            <a:spLocks noChangeArrowheads="1"/>
          </p:cNvSpPr>
          <p:nvPr/>
        </p:nvSpPr>
        <p:spPr bwMode="auto">
          <a:xfrm>
            <a:off x="2581275" y="5667374"/>
            <a:ext cx="1704975" cy="942975"/>
          </a:xfrm>
          <a:prstGeom prst="rect">
            <a:avLst/>
          </a:prstGeom>
          <a:solidFill>
            <a:srgbClr val="C8C9C7"/>
          </a:solidFill>
          <a:ln w="12700" algn="ctr">
            <a:solidFill>
              <a:schemeClr val="tx1"/>
            </a:solidFill>
            <a:round/>
            <a:headEnd type="none" w="sm" len="sm"/>
            <a:tailEnd type="none" w="sm" len="sm"/>
          </a:ln>
        </p:spPr>
        <p:txBody>
          <a:bodyPr anchor="ctr"/>
          <a:lstStyle/>
          <a:p>
            <a:pPr algn="ctr"/>
            <a:r>
              <a:rPr lang="en-US" sz="1300" b="1">
                <a:solidFill>
                  <a:srgbClr val="002060"/>
                </a:solidFill>
                <a:latin typeface="+mj-lt"/>
                <a:cs typeface="Arial" pitchFamily="34" charset="0"/>
              </a:rPr>
              <a:t>Employee Benefits</a:t>
            </a:r>
          </a:p>
        </p:txBody>
      </p:sp>
      <p:cxnSp>
        <p:nvCxnSpPr>
          <p:cNvPr id="9" name="Elbow Connector 8"/>
          <p:cNvCxnSpPr>
            <a:cxnSpLocks noChangeShapeType="1"/>
            <a:stCxn id="8" idx="1"/>
            <a:endCxn id="6" idx="3"/>
          </p:cNvCxnSpPr>
          <p:nvPr/>
        </p:nvCxnSpPr>
        <p:spPr bwMode="auto">
          <a:xfrm rot="10800000">
            <a:off x="1858963" y="4379120"/>
            <a:ext cx="722312" cy="1759743"/>
          </a:xfrm>
          <a:prstGeom prst="bentConnector3">
            <a:avLst>
              <a:gd name="adj1" fmla="val 50000"/>
            </a:avLst>
          </a:prstGeom>
          <a:noFill/>
          <a:ln w="25400" algn="ctr">
            <a:solidFill>
              <a:schemeClr val="tx1"/>
            </a:solidFill>
            <a:round/>
            <a:headEnd type="none" w="sm" len="sm"/>
            <a:tailEnd type="none" w="med" len="med"/>
          </a:ln>
        </p:spPr>
      </p:cxnSp>
      <p:cxnSp>
        <p:nvCxnSpPr>
          <p:cNvPr id="10" name="Elbow Connector 9"/>
          <p:cNvCxnSpPr>
            <a:cxnSpLocks noChangeShapeType="1"/>
            <a:stCxn id="7" idx="1"/>
            <a:endCxn id="6" idx="3"/>
          </p:cNvCxnSpPr>
          <p:nvPr/>
        </p:nvCxnSpPr>
        <p:spPr bwMode="auto">
          <a:xfrm rot="10800000" flipV="1">
            <a:off x="1858963" y="2444065"/>
            <a:ext cx="754396" cy="1935054"/>
          </a:xfrm>
          <a:prstGeom prst="bentConnector3">
            <a:avLst>
              <a:gd name="adj1" fmla="val 50000"/>
            </a:avLst>
          </a:prstGeom>
          <a:noFill/>
          <a:ln w="25400" algn="ctr">
            <a:solidFill>
              <a:schemeClr val="tx1"/>
            </a:solidFill>
            <a:round/>
            <a:headEnd type="none" w="sm" len="sm"/>
            <a:tailEnd type="none" w="med" len="med"/>
          </a:ln>
        </p:spPr>
      </p:cxnSp>
      <p:sp>
        <p:nvSpPr>
          <p:cNvPr id="11" name="Rectangle 10"/>
          <p:cNvSpPr/>
          <p:nvPr/>
        </p:nvSpPr>
        <p:spPr bwMode="auto">
          <a:xfrm>
            <a:off x="2581275" y="4380212"/>
            <a:ext cx="1704975" cy="942975"/>
          </a:xfrm>
          <a:prstGeom prst="rect">
            <a:avLst/>
          </a:prstGeom>
          <a:solidFill>
            <a:srgbClr val="C8C9C7"/>
          </a:solidFill>
          <a:ln w="12700" cap="flat" cmpd="sng" algn="ctr">
            <a:solidFill>
              <a:schemeClr val="tx1"/>
            </a:solidFill>
            <a:prstDash val="solid"/>
            <a:round/>
            <a:headEnd type="none" w="sm" len="sm"/>
            <a:tailEnd type="none" w="sm" len="sm"/>
          </a:ln>
          <a:effectLst/>
        </p:spPr>
        <p:txBody>
          <a:bodyPr anchor="ctr"/>
          <a:lstStyle/>
          <a:p>
            <a:pPr algn="ctr">
              <a:spcBef>
                <a:spcPts val="0"/>
              </a:spcBef>
              <a:defRPr/>
            </a:pPr>
            <a:r>
              <a:rPr lang="en-US" sz="1300" b="1" dirty="0" smtClean="0">
                <a:solidFill>
                  <a:srgbClr val="002060"/>
                </a:solidFill>
                <a:latin typeface="+mj-lt"/>
                <a:cs typeface="Arial" charset="0"/>
              </a:rPr>
              <a:t>Customer </a:t>
            </a:r>
            <a:endParaRPr lang="en-US" sz="1300" b="1" dirty="0">
              <a:solidFill>
                <a:srgbClr val="002060"/>
              </a:solidFill>
              <a:latin typeface="+mj-lt"/>
              <a:cs typeface="Arial" charset="0"/>
            </a:endParaRPr>
          </a:p>
          <a:p>
            <a:pPr algn="ctr">
              <a:spcBef>
                <a:spcPts val="0"/>
              </a:spcBef>
              <a:defRPr/>
            </a:pPr>
            <a:r>
              <a:rPr lang="en-US" sz="1300" b="1" dirty="0">
                <a:solidFill>
                  <a:srgbClr val="002060"/>
                </a:solidFill>
                <a:latin typeface="+mj-lt"/>
                <a:cs typeface="Arial" charset="0"/>
              </a:rPr>
              <a:t>Benefits</a:t>
            </a:r>
          </a:p>
        </p:txBody>
      </p:sp>
      <p:cxnSp>
        <p:nvCxnSpPr>
          <p:cNvPr id="12" name="Elbow Connector 11"/>
          <p:cNvCxnSpPr>
            <a:cxnSpLocks noChangeShapeType="1"/>
            <a:stCxn id="11" idx="1"/>
            <a:endCxn id="6" idx="3"/>
          </p:cNvCxnSpPr>
          <p:nvPr/>
        </p:nvCxnSpPr>
        <p:spPr bwMode="auto">
          <a:xfrm rot="10800000">
            <a:off x="1858963" y="4379120"/>
            <a:ext cx="722312" cy="472581"/>
          </a:xfrm>
          <a:prstGeom prst="bentConnector3">
            <a:avLst>
              <a:gd name="adj1" fmla="val 50000"/>
            </a:avLst>
          </a:prstGeom>
          <a:noFill/>
          <a:ln w="25400" algn="ctr">
            <a:solidFill>
              <a:schemeClr val="tx1"/>
            </a:solidFill>
            <a:round/>
            <a:headEnd type="none" w="sm" len="sm"/>
            <a:tailEnd type="none" w="med" len="med"/>
          </a:ln>
        </p:spPr>
      </p:cxnSp>
      <p:sp>
        <p:nvSpPr>
          <p:cNvPr id="13" name="TextBox 12"/>
          <p:cNvSpPr txBox="1">
            <a:spLocks noChangeArrowheads="1"/>
          </p:cNvSpPr>
          <p:nvPr/>
        </p:nvSpPr>
        <p:spPr bwMode="auto">
          <a:xfrm>
            <a:off x="4318334" y="2120899"/>
            <a:ext cx="5024437" cy="738664"/>
          </a:xfrm>
          <a:prstGeom prst="rect">
            <a:avLst/>
          </a:prstGeom>
          <a:noFill/>
          <a:ln w="9525">
            <a:noFill/>
            <a:miter lim="800000"/>
            <a:headEnd/>
            <a:tailEnd/>
          </a:ln>
        </p:spPr>
        <p:txBody>
          <a:bodyPr>
            <a:spAutoFit/>
          </a:bodyPr>
          <a:lstStyle/>
          <a:p>
            <a:pPr marL="114300" indent="-114300" algn="l">
              <a:lnSpc>
                <a:spcPct val="150000"/>
              </a:lnSpc>
              <a:buFont typeface="Wingdings" pitchFamily="2" charset="2"/>
              <a:buChar char="§"/>
            </a:pPr>
            <a:r>
              <a:rPr lang="en-US" sz="1400" b="0" dirty="0" smtClean="0">
                <a:cs typeface="Arial" pitchFamily="34" charset="0"/>
              </a:rPr>
              <a:t>Labor </a:t>
            </a:r>
            <a:r>
              <a:rPr lang="en-US" sz="1400" b="0" dirty="0">
                <a:cs typeface="Arial" pitchFamily="34" charset="0"/>
              </a:rPr>
              <a:t>related savings from economies of scale</a:t>
            </a:r>
          </a:p>
          <a:p>
            <a:pPr marL="114300" indent="-114300" algn="l">
              <a:lnSpc>
                <a:spcPct val="150000"/>
              </a:lnSpc>
              <a:buFont typeface="Wingdings" pitchFamily="2" charset="2"/>
              <a:buChar char="§"/>
            </a:pPr>
            <a:r>
              <a:rPr lang="en-US" sz="1400" b="0" dirty="0">
                <a:cs typeface="Arial" pitchFamily="34" charset="0"/>
              </a:rPr>
              <a:t>Non-labor Savings (e.g</a:t>
            </a:r>
            <a:r>
              <a:rPr lang="en-US" sz="1400" b="0" dirty="0" smtClean="0">
                <a:cs typeface="Arial" pitchFamily="34" charset="0"/>
              </a:rPr>
              <a:t>., procurement spend, real </a:t>
            </a:r>
            <a:r>
              <a:rPr lang="en-US" sz="1400" b="0" dirty="0">
                <a:cs typeface="Arial" pitchFamily="34" charset="0"/>
              </a:rPr>
              <a:t>estate)</a:t>
            </a:r>
            <a:endParaRPr lang="en-US" sz="1400" b="0" i="1" dirty="0">
              <a:cs typeface="Arial" pitchFamily="34" charset="0"/>
            </a:endParaRPr>
          </a:p>
        </p:txBody>
      </p:sp>
      <p:sp>
        <p:nvSpPr>
          <p:cNvPr id="14" name="TextBox 13"/>
          <p:cNvSpPr txBox="1">
            <a:spLocks noChangeArrowheads="1"/>
          </p:cNvSpPr>
          <p:nvPr/>
        </p:nvSpPr>
        <p:spPr bwMode="auto">
          <a:xfrm>
            <a:off x="4271963" y="5607948"/>
            <a:ext cx="4705350" cy="1061829"/>
          </a:xfrm>
          <a:prstGeom prst="rect">
            <a:avLst/>
          </a:prstGeom>
          <a:noFill/>
          <a:ln w="9525">
            <a:noFill/>
            <a:miter lim="800000"/>
            <a:headEnd/>
            <a:tailEnd/>
          </a:ln>
        </p:spPr>
        <p:txBody>
          <a:bodyPr>
            <a:spAutoFit/>
          </a:bodyPr>
          <a:lstStyle/>
          <a:p>
            <a:pPr marL="114300" indent="-114300" algn="l">
              <a:lnSpc>
                <a:spcPct val="150000"/>
              </a:lnSpc>
              <a:buFont typeface="Wingdings" pitchFamily="2" charset="2"/>
              <a:buChar char="§"/>
            </a:pPr>
            <a:r>
              <a:rPr lang="en-US" sz="1400" b="0" dirty="0">
                <a:cs typeface="Arial" pitchFamily="34" charset="0"/>
              </a:rPr>
              <a:t>Better career options (e.g</a:t>
            </a:r>
            <a:r>
              <a:rPr lang="en-US" sz="1400" b="0" dirty="0" smtClean="0">
                <a:cs typeface="Arial" pitchFamily="34" charset="0"/>
              </a:rPr>
              <a:t>., in </a:t>
            </a:r>
            <a:r>
              <a:rPr lang="en-US" sz="1400" b="0" dirty="0">
                <a:cs typeface="Arial" pitchFamily="34" charset="0"/>
              </a:rPr>
              <a:t>new </a:t>
            </a:r>
            <a:r>
              <a:rPr lang="en-US" sz="1400" b="0" dirty="0" smtClean="0">
                <a:cs typeface="Arial" pitchFamily="34" charset="0"/>
              </a:rPr>
              <a:t>org)</a:t>
            </a:r>
            <a:endParaRPr lang="en-US" sz="1400" b="0" dirty="0">
              <a:cs typeface="Arial" pitchFamily="34" charset="0"/>
            </a:endParaRPr>
          </a:p>
          <a:p>
            <a:pPr marL="114300" indent="-114300" algn="l">
              <a:lnSpc>
                <a:spcPct val="150000"/>
              </a:lnSpc>
              <a:buFont typeface="Wingdings" pitchFamily="2" charset="2"/>
              <a:buChar char="§"/>
            </a:pPr>
            <a:r>
              <a:rPr lang="en-US" sz="1400" b="0" dirty="0">
                <a:cs typeface="Arial" pitchFamily="34" charset="0"/>
              </a:rPr>
              <a:t>More autonomy (e.g., less supervisors per employee)</a:t>
            </a:r>
          </a:p>
          <a:p>
            <a:pPr marL="114300" indent="-114300" algn="l">
              <a:lnSpc>
                <a:spcPct val="150000"/>
              </a:lnSpc>
              <a:buFont typeface="Wingdings" pitchFamily="2" charset="2"/>
              <a:buChar char="§"/>
            </a:pPr>
            <a:r>
              <a:rPr lang="en-US" sz="1400" b="0" dirty="0">
                <a:cs typeface="Arial" pitchFamily="34" charset="0"/>
              </a:rPr>
              <a:t>High-performance culture (i.e., metrics driven)</a:t>
            </a:r>
          </a:p>
        </p:txBody>
      </p:sp>
      <p:sp>
        <p:nvSpPr>
          <p:cNvPr id="15" name="TextBox 14"/>
          <p:cNvSpPr txBox="1">
            <a:spLocks noChangeArrowheads="1"/>
          </p:cNvSpPr>
          <p:nvPr/>
        </p:nvSpPr>
        <p:spPr bwMode="auto">
          <a:xfrm>
            <a:off x="4271963" y="4320786"/>
            <a:ext cx="5010150" cy="1061829"/>
          </a:xfrm>
          <a:prstGeom prst="rect">
            <a:avLst/>
          </a:prstGeom>
          <a:noFill/>
          <a:ln w="9525">
            <a:noFill/>
            <a:miter lim="800000"/>
            <a:headEnd/>
            <a:tailEnd/>
          </a:ln>
        </p:spPr>
        <p:txBody>
          <a:bodyPr>
            <a:spAutoFit/>
          </a:bodyPr>
          <a:lstStyle/>
          <a:p>
            <a:pPr marL="114300" indent="-114300" algn="l">
              <a:lnSpc>
                <a:spcPct val="150000"/>
              </a:lnSpc>
              <a:buFont typeface="Wingdings" pitchFamily="2" charset="2"/>
              <a:buChar char="§"/>
            </a:pPr>
            <a:r>
              <a:rPr lang="en-US" sz="1400" b="0" dirty="0">
                <a:cs typeface="Arial" pitchFamily="34" charset="0"/>
              </a:rPr>
              <a:t>Faster transaction response time (e.g., shorter cycle-times)</a:t>
            </a:r>
          </a:p>
          <a:p>
            <a:pPr marL="114300" indent="-114300" algn="l">
              <a:lnSpc>
                <a:spcPct val="150000"/>
              </a:lnSpc>
              <a:buFont typeface="Wingdings" pitchFamily="2" charset="2"/>
              <a:buChar char="§"/>
            </a:pPr>
            <a:r>
              <a:rPr lang="en-US" sz="1400" b="0" dirty="0">
                <a:cs typeface="Arial" pitchFamily="34" charset="0"/>
              </a:rPr>
              <a:t>Responsiveness (e.g., calls/email tracked &amp; answered)</a:t>
            </a:r>
          </a:p>
          <a:p>
            <a:pPr marL="114300" indent="-114300" algn="l">
              <a:lnSpc>
                <a:spcPct val="150000"/>
              </a:lnSpc>
              <a:buFont typeface="Wingdings" pitchFamily="2" charset="2"/>
              <a:buChar char="§"/>
            </a:pPr>
            <a:r>
              <a:rPr lang="en-US" sz="1400" b="0" dirty="0">
                <a:cs typeface="Arial" pitchFamily="34" charset="0"/>
              </a:rPr>
              <a:t>Fewer errors (e.g., standard processes)</a:t>
            </a:r>
          </a:p>
        </p:txBody>
      </p:sp>
      <p:sp>
        <p:nvSpPr>
          <p:cNvPr id="16" name="Rectangle 15"/>
          <p:cNvSpPr>
            <a:spLocks noChangeArrowheads="1"/>
          </p:cNvSpPr>
          <p:nvPr/>
        </p:nvSpPr>
        <p:spPr bwMode="auto">
          <a:xfrm>
            <a:off x="2601329" y="3173489"/>
            <a:ext cx="1704975" cy="942975"/>
          </a:xfrm>
          <a:prstGeom prst="rect">
            <a:avLst/>
          </a:prstGeom>
          <a:solidFill>
            <a:srgbClr val="C8C9C7"/>
          </a:solidFill>
          <a:ln w="12700" algn="ctr">
            <a:solidFill>
              <a:schemeClr val="tx1"/>
            </a:solidFill>
            <a:round/>
            <a:headEnd type="none" w="sm" len="sm"/>
            <a:tailEnd type="none" w="sm" len="sm"/>
          </a:ln>
        </p:spPr>
        <p:txBody>
          <a:bodyPr anchor="ctr"/>
          <a:lstStyle/>
          <a:p>
            <a:pPr algn="ctr"/>
            <a:r>
              <a:rPr lang="en-US" sz="1300" b="1" dirty="0">
                <a:solidFill>
                  <a:srgbClr val="002060"/>
                </a:solidFill>
                <a:latin typeface="+mj-lt"/>
                <a:cs typeface="Arial" pitchFamily="34" charset="0"/>
              </a:rPr>
              <a:t>Reduce Risk/Improve Compliance</a:t>
            </a:r>
          </a:p>
        </p:txBody>
      </p:sp>
      <p:cxnSp>
        <p:nvCxnSpPr>
          <p:cNvPr id="17" name="Elbow Connector 16"/>
          <p:cNvCxnSpPr>
            <a:cxnSpLocks noChangeShapeType="1"/>
            <a:stCxn id="16" idx="1"/>
            <a:endCxn id="6" idx="3"/>
          </p:cNvCxnSpPr>
          <p:nvPr/>
        </p:nvCxnSpPr>
        <p:spPr bwMode="auto">
          <a:xfrm rot="10800000" flipV="1">
            <a:off x="1858963" y="3644977"/>
            <a:ext cx="742366" cy="734142"/>
          </a:xfrm>
          <a:prstGeom prst="bentConnector3">
            <a:avLst>
              <a:gd name="adj1" fmla="val 50000"/>
            </a:avLst>
          </a:prstGeom>
          <a:noFill/>
          <a:ln w="25400" algn="ctr">
            <a:solidFill>
              <a:schemeClr val="tx1"/>
            </a:solidFill>
            <a:round/>
            <a:headEnd type="none" w="sm" len="sm"/>
            <a:tailEnd type="none" w="med" len="med"/>
          </a:ln>
        </p:spPr>
      </p:cxnSp>
      <p:sp>
        <p:nvSpPr>
          <p:cNvPr id="18" name="TextBox 17"/>
          <p:cNvSpPr txBox="1">
            <a:spLocks noChangeArrowheads="1"/>
          </p:cNvSpPr>
          <p:nvPr/>
        </p:nvSpPr>
        <p:spPr bwMode="auto">
          <a:xfrm>
            <a:off x="4294271" y="3114062"/>
            <a:ext cx="5024437" cy="1061829"/>
          </a:xfrm>
          <a:prstGeom prst="rect">
            <a:avLst/>
          </a:prstGeom>
          <a:noFill/>
          <a:ln w="9525">
            <a:noFill/>
            <a:miter lim="800000"/>
            <a:headEnd/>
            <a:tailEnd/>
          </a:ln>
        </p:spPr>
        <p:txBody>
          <a:bodyPr>
            <a:spAutoFit/>
          </a:bodyPr>
          <a:lstStyle/>
          <a:p>
            <a:pPr marL="114300" indent="-114300" algn="l">
              <a:lnSpc>
                <a:spcPct val="150000"/>
              </a:lnSpc>
              <a:buFont typeface="Wingdings" pitchFamily="2" charset="2"/>
              <a:buChar char="§"/>
            </a:pPr>
            <a:r>
              <a:rPr lang="en-US" sz="1400" b="0" dirty="0">
                <a:cs typeface="Arial" pitchFamily="34" charset="0"/>
              </a:rPr>
              <a:t>Clear accountability (e.g., service level agreements)</a:t>
            </a:r>
          </a:p>
          <a:p>
            <a:pPr marL="114300" indent="-114300" algn="l">
              <a:lnSpc>
                <a:spcPct val="150000"/>
              </a:lnSpc>
              <a:buFont typeface="Wingdings" pitchFamily="2" charset="2"/>
              <a:buChar char="§"/>
            </a:pPr>
            <a:r>
              <a:rPr lang="en-US" sz="1400" b="0" dirty="0">
                <a:cs typeface="Arial" pitchFamily="34" charset="0"/>
              </a:rPr>
              <a:t>Simplified </a:t>
            </a:r>
            <a:r>
              <a:rPr lang="en-US" sz="1400" b="0" dirty="0" smtClean="0">
                <a:cs typeface="Arial" pitchFamily="34" charset="0"/>
              </a:rPr>
              <a:t>audits </a:t>
            </a:r>
            <a:r>
              <a:rPr lang="en-US" sz="1400" b="0" dirty="0">
                <a:cs typeface="Arial" pitchFamily="34" charset="0"/>
              </a:rPr>
              <a:t>(e.g., through enabling technology)</a:t>
            </a:r>
          </a:p>
          <a:p>
            <a:pPr marL="114300" indent="-114300" algn="l">
              <a:lnSpc>
                <a:spcPct val="150000"/>
              </a:lnSpc>
              <a:buFont typeface="Wingdings" pitchFamily="2" charset="2"/>
              <a:buChar char="§"/>
            </a:pPr>
            <a:r>
              <a:rPr lang="en-US" sz="1400" b="0" dirty="0">
                <a:cs typeface="Arial" pitchFamily="34" charset="0"/>
              </a:rPr>
              <a:t>Increased control &amp; visibility (e.g., standard reporting)</a:t>
            </a:r>
          </a:p>
        </p:txBody>
      </p:sp>
      <p:sp>
        <p:nvSpPr>
          <p:cNvPr id="2" name="Slide Number Placeholder 1"/>
          <p:cNvSpPr>
            <a:spLocks noGrp="1"/>
          </p:cNvSpPr>
          <p:nvPr>
            <p:ph type="sldNum" sz="quarter" idx="10"/>
          </p:nvPr>
        </p:nvSpPr>
        <p:spPr>
          <a:xfrm>
            <a:off x="7297238" y="6423064"/>
            <a:ext cx="1693862" cy="179536"/>
          </a:xfrm>
        </p:spPr>
        <p:txBody>
          <a:bodyPr/>
          <a:lstStyle/>
          <a:p>
            <a:pPr>
              <a:defRPr/>
            </a:pPr>
            <a:fld id="{0E0E77DF-21EB-4424-9E65-1004069DE535}" type="slidenum">
              <a:rPr lang="en-US" sz="1200" smtClean="0">
                <a:solidFill>
                  <a:srgbClr val="666666"/>
                </a:solidFill>
                <a:latin typeface="+mn-lt"/>
              </a:rPr>
              <a:pPr>
                <a:defRPr/>
              </a:pPr>
              <a:t>14</a:t>
            </a:fld>
            <a:endParaRPr lang="en-US" sz="1200" dirty="0">
              <a:solidFill>
                <a:srgbClr val="666666"/>
              </a:solidFill>
              <a:latin typeface="+mn-lt"/>
            </a:endParaRPr>
          </a:p>
        </p:txBody>
      </p:sp>
      <p:sp>
        <p:nvSpPr>
          <p:cNvPr id="19" name="Rounded Rectangle 18"/>
          <p:cNvSpPr/>
          <p:nvPr/>
        </p:nvSpPr>
        <p:spPr>
          <a:xfrm>
            <a:off x="8953500" y="6669777"/>
            <a:ext cx="190500" cy="1882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44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99644" y="544690"/>
            <a:ext cx="8686800" cy="1200329"/>
          </a:xfrm>
        </p:spPr>
        <p:txBody>
          <a:bodyPr/>
          <a:lstStyle/>
          <a:p>
            <a:r>
              <a:rPr lang="en-US" sz="2400" dirty="0" smtClean="0">
                <a:solidFill>
                  <a:schemeClr val="tx2"/>
                </a:solidFill>
              </a:rPr>
              <a:t>Shared services has delivered strong business results in the private sector for over 20 years and is now starting to deliver similar results in Higher Education.</a:t>
            </a:r>
            <a:endParaRPr lang="en-US" sz="2400" dirty="0">
              <a:solidFill>
                <a:schemeClr val="tx2"/>
              </a:solidFill>
            </a:endParaRPr>
          </a:p>
        </p:txBody>
      </p:sp>
      <p:sp>
        <p:nvSpPr>
          <p:cNvPr id="5" name="Title 4"/>
          <p:cNvSpPr>
            <a:spLocks noGrp="1"/>
          </p:cNvSpPr>
          <p:nvPr>
            <p:ph type="title"/>
          </p:nvPr>
        </p:nvSpPr>
        <p:spPr>
          <a:xfrm>
            <a:off x="782773" y="152400"/>
            <a:ext cx="7239000" cy="407987"/>
          </a:xfrm>
        </p:spPr>
        <p:txBody>
          <a:bodyPr>
            <a:noAutofit/>
          </a:bodyPr>
          <a:lstStyle/>
          <a:p>
            <a:r>
              <a:rPr lang="en-US" sz="3200" dirty="0" smtClean="0">
                <a:solidFill>
                  <a:schemeClr val="tx2"/>
                </a:solidFill>
                <a:latin typeface="+mn-lt"/>
              </a:rPr>
              <a:t>Shared Services and Higher Education</a:t>
            </a:r>
            <a:endParaRPr lang="en-US" sz="3200" dirty="0">
              <a:solidFill>
                <a:schemeClr val="tx2"/>
              </a:solidFill>
              <a:latin typeface="+mn-lt"/>
            </a:endParaRPr>
          </a:p>
        </p:txBody>
      </p:sp>
      <p:sp>
        <p:nvSpPr>
          <p:cNvPr id="7" name="TextBox 6"/>
          <p:cNvSpPr txBox="1"/>
          <p:nvPr/>
        </p:nvSpPr>
        <p:spPr>
          <a:xfrm>
            <a:off x="519788" y="2230794"/>
            <a:ext cx="3488871" cy="1692771"/>
          </a:xfrm>
          <a:prstGeom prst="rect">
            <a:avLst/>
          </a:prstGeom>
          <a:noFill/>
        </p:spPr>
        <p:txBody>
          <a:bodyPr wrap="square" rtlCol="0">
            <a:spAutoFit/>
          </a:bodyPr>
          <a:lstStyle/>
          <a:p>
            <a:pPr marL="285750" indent="-285750">
              <a:buFont typeface="Arial" pitchFamily="34" charset="0"/>
              <a:buChar char="•"/>
            </a:pPr>
            <a:r>
              <a:rPr lang="en-US" sz="1300" dirty="0"/>
              <a:t>S</a:t>
            </a:r>
            <a:r>
              <a:rPr lang="en-US" sz="1300" dirty="0" smtClean="0"/>
              <a:t>hared services for Finance, HR, </a:t>
            </a:r>
            <a:br>
              <a:rPr lang="en-US" sz="1300" dirty="0" smtClean="0"/>
            </a:br>
            <a:r>
              <a:rPr lang="en-US" sz="1300" dirty="0" smtClean="0"/>
              <a:t>Grants Management</a:t>
            </a:r>
          </a:p>
          <a:p>
            <a:pPr marL="285750" indent="-285750">
              <a:buFont typeface="Arial" pitchFamily="34" charset="0"/>
              <a:buChar char="•"/>
            </a:pPr>
            <a:r>
              <a:rPr lang="en-US" sz="1300" dirty="0" smtClean="0"/>
              <a:t>3 distinct shared service centers</a:t>
            </a:r>
          </a:p>
          <a:p>
            <a:pPr marL="285750" indent="-285750">
              <a:buFont typeface="Arial" pitchFamily="34" charset="0"/>
              <a:buChar char="•"/>
            </a:pPr>
            <a:r>
              <a:rPr lang="en-US" sz="1300" dirty="0" smtClean="0"/>
              <a:t>Services provided across colleges</a:t>
            </a:r>
            <a:r>
              <a:rPr lang="en-US" sz="1300" dirty="0"/>
              <a:t>, schools and </a:t>
            </a:r>
            <a:r>
              <a:rPr lang="en-US" sz="1300" dirty="0" smtClean="0"/>
              <a:t>units</a:t>
            </a:r>
          </a:p>
          <a:p>
            <a:pPr marL="285750" indent="-285750">
              <a:buFont typeface="Arial" pitchFamily="34" charset="0"/>
              <a:buChar char="•"/>
            </a:pPr>
            <a:r>
              <a:rPr lang="en-US" sz="1300" dirty="0"/>
              <a:t>S</a:t>
            </a:r>
            <a:r>
              <a:rPr lang="en-US" sz="1300" dirty="0" smtClean="0"/>
              <a:t>hared services serve both faculty and staff</a:t>
            </a:r>
          </a:p>
          <a:p>
            <a:pPr marL="285750" indent="-285750">
              <a:buFont typeface="Arial" pitchFamily="34" charset="0"/>
              <a:buChar char="•"/>
            </a:pPr>
            <a:r>
              <a:rPr lang="en-US" sz="1300" dirty="0"/>
              <a:t>HR became operational in 2009, Finance in </a:t>
            </a:r>
            <a:r>
              <a:rPr lang="en-US" sz="1300" dirty="0" smtClean="0"/>
              <a:t>2010, Grants Management in 2011</a:t>
            </a:r>
            <a:endParaRPr lang="en-US" sz="1300" dirty="0"/>
          </a:p>
        </p:txBody>
      </p:sp>
      <p:sp>
        <p:nvSpPr>
          <p:cNvPr id="8" name="Content Placeholder 5"/>
          <p:cNvSpPr>
            <a:spLocks noGrp="1"/>
          </p:cNvSpPr>
          <p:nvPr>
            <p:ph idx="1"/>
          </p:nvPr>
        </p:nvSpPr>
        <p:spPr>
          <a:xfrm>
            <a:off x="280737" y="1895869"/>
            <a:ext cx="8686800" cy="2013372"/>
          </a:xfrm>
        </p:spPr>
        <p:txBody>
          <a:bodyPr/>
          <a:lstStyle/>
          <a:p>
            <a:pPr marL="0" indent="0">
              <a:buNone/>
            </a:pPr>
            <a:endParaRPr lang="en-US" dirty="0" smtClean="0">
              <a:solidFill>
                <a:srgbClr val="FF0000"/>
              </a:solidFill>
            </a:endParaRPr>
          </a:p>
          <a:p>
            <a:pPr marL="0" indent="0">
              <a:buNone/>
            </a:pPr>
            <a:endParaRPr lang="en-US" dirty="0">
              <a:solidFill>
                <a:srgbClr val="FF0000"/>
              </a:solidFill>
            </a:endParaRPr>
          </a:p>
        </p:txBody>
      </p:sp>
      <p:cxnSp>
        <p:nvCxnSpPr>
          <p:cNvPr id="9" name="Straight Connector 8"/>
          <p:cNvCxnSpPr>
            <a:stCxn id="8" idx="0"/>
          </p:cNvCxnSpPr>
          <p:nvPr/>
        </p:nvCxnSpPr>
        <p:spPr bwMode="auto">
          <a:xfrm>
            <a:off x="4624137" y="1895869"/>
            <a:ext cx="0" cy="48327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547437" y="3991360"/>
            <a:ext cx="815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1" name="Picture 11" descr="http://www.ranklogos.com/wp-content/uploads/2012/06/university-of-michiga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7291" y="4168005"/>
            <a:ext cx="1080407"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 descr="http://cdn.wiareport.com/wordpress/wp-content/uploads/2011/09/20090905144513Yale_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1637" y="1895869"/>
            <a:ext cx="952500" cy="97155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47437" y="1832358"/>
            <a:ext cx="1595437" cy="369332"/>
          </a:xfrm>
          <a:prstGeom prst="rect">
            <a:avLst/>
          </a:prstGeom>
          <a:noFill/>
        </p:spPr>
        <p:txBody>
          <a:bodyPr wrap="none" rtlCol="0">
            <a:spAutoFit/>
          </a:bodyPr>
          <a:lstStyle/>
          <a:p>
            <a:r>
              <a:rPr lang="en-US" b="1" i="1" dirty="0" smtClean="0">
                <a:solidFill>
                  <a:schemeClr val="tx2">
                    <a:lumMod val="60000"/>
                    <a:lumOff val="40000"/>
                  </a:schemeClr>
                </a:solidFill>
              </a:rPr>
              <a:t>Yale University</a:t>
            </a:r>
            <a:endParaRPr lang="en-US" b="1" i="1" dirty="0">
              <a:solidFill>
                <a:schemeClr val="tx2">
                  <a:lumMod val="60000"/>
                  <a:lumOff val="40000"/>
                </a:schemeClr>
              </a:solidFill>
            </a:endParaRPr>
          </a:p>
        </p:txBody>
      </p:sp>
      <p:sp>
        <p:nvSpPr>
          <p:cNvPr id="15" name="TextBox 14"/>
          <p:cNvSpPr txBox="1"/>
          <p:nvPr/>
        </p:nvSpPr>
        <p:spPr>
          <a:xfrm>
            <a:off x="4773272" y="3991360"/>
            <a:ext cx="2113079" cy="369332"/>
          </a:xfrm>
          <a:prstGeom prst="rect">
            <a:avLst/>
          </a:prstGeom>
          <a:noFill/>
        </p:spPr>
        <p:txBody>
          <a:bodyPr wrap="none" rtlCol="0">
            <a:spAutoFit/>
          </a:bodyPr>
          <a:lstStyle/>
          <a:p>
            <a:r>
              <a:rPr lang="en-US" b="1" i="1" dirty="0" smtClean="0">
                <a:solidFill>
                  <a:srgbClr val="7030A0"/>
                </a:solidFill>
              </a:rPr>
              <a:t>New York University</a:t>
            </a:r>
            <a:endParaRPr lang="en-US" b="1" i="1" dirty="0">
              <a:solidFill>
                <a:srgbClr val="7030A0"/>
              </a:solidFill>
            </a:endParaRPr>
          </a:p>
        </p:txBody>
      </p:sp>
      <p:sp>
        <p:nvSpPr>
          <p:cNvPr id="16" name="TextBox 15"/>
          <p:cNvSpPr txBox="1"/>
          <p:nvPr/>
        </p:nvSpPr>
        <p:spPr>
          <a:xfrm>
            <a:off x="531820" y="3991360"/>
            <a:ext cx="2081724" cy="369332"/>
          </a:xfrm>
          <a:prstGeom prst="rect">
            <a:avLst/>
          </a:prstGeom>
          <a:noFill/>
        </p:spPr>
        <p:txBody>
          <a:bodyPr wrap="none" rtlCol="0">
            <a:spAutoFit/>
          </a:bodyPr>
          <a:lstStyle/>
          <a:p>
            <a:r>
              <a:rPr lang="en-US" b="1" dirty="0" smtClean="0">
                <a:solidFill>
                  <a:schemeClr val="tx2">
                    <a:lumMod val="75000"/>
                  </a:schemeClr>
                </a:solidFill>
              </a:rPr>
              <a:t>Michigan University</a:t>
            </a:r>
            <a:endParaRPr lang="en-US" b="1" dirty="0">
              <a:solidFill>
                <a:schemeClr val="tx2">
                  <a:lumMod val="75000"/>
                </a:schemeClr>
              </a:solidFill>
            </a:endParaRPr>
          </a:p>
        </p:txBody>
      </p:sp>
      <p:sp>
        <p:nvSpPr>
          <p:cNvPr id="19" name="TextBox 18"/>
          <p:cNvSpPr txBox="1"/>
          <p:nvPr/>
        </p:nvSpPr>
        <p:spPr>
          <a:xfrm>
            <a:off x="4837713" y="4407966"/>
            <a:ext cx="3276599" cy="2169825"/>
          </a:xfrm>
          <a:prstGeom prst="rect">
            <a:avLst/>
          </a:prstGeom>
          <a:noFill/>
        </p:spPr>
        <p:txBody>
          <a:bodyPr wrap="square" rtlCol="0">
            <a:spAutoFit/>
          </a:bodyPr>
          <a:lstStyle/>
          <a:p>
            <a:pPr marL="285750" indent="-285750">
              <a:buFont typeface="Arial" pitchFamily="34" charset="0"/>
              <a:buChar char="•"/>
            </a:pPr>
            <a:r>
              <a:rPr lang="en-GB" sz="1300" dirty="0" err="1" smtClean="0">
                <a:solidFill>
                  <a:srgbClr val="000000"/>
                </a:solidFill>
              </a:rPr>
              <a:t>PeopleLink</a:t>
            </a:r>
            <a:r>
              <a:rPr lang="en-GB" sz="1300" dirty="0" smtClean="0">
                <a:solidFill>
                  <a:srgbClr val="000000"/>
                </a:solidFill>
              </a:rPr>
              <a:t> provides </a:t>
            </a:r>
            <a:r>
              <a:rPr lang="en-GB" sz="1300" dirty="0">
                <a:solidFill>
                  <a:srgbClr val="000000"/>
                </a:solidFill>
              </a:rPr>
              <a:t>the NYU Community with accurate and consistent answers to </a:t>
            </a:r>
            <a:r>
              <a:rPr lang="en-GB" sz="1300" dirty="0" smtClean="0">
                <a:solidFill>
                  <a:srgbClr val="000000"/>
                </a:solidFill>
              </a:rPr>
              <a:t>questions</a:t>
            </a:r>
          </a:p>
          <a:p>
            <a:pPr marL="285750" indent="-285750">
              <a:buFont typeface="Arial" pitchFamily="34" charset="0"/>
              <a:buChar char="•"/>
            </a:pPr>
            <a:r>
              <a:rPr lang="en-GB" sz="1300" dirty="0" smtClean="0">
                <a:solidFill>
                  <a:srgbClr val="000000"/>
                </a:solidFill>
              </a:rPr>
              <a:t>Scope:  Benefits</a:t>
            </a:r>
            <a:r>
              <a:rPr lang="en-GB" sz="1300" dirty="0">
                <a:solidFill>
                  <a:srgbClr val="000000"/>
                </a:solidFill>
              </a:rPr>
              <a:t>, Employee Events, Employee Data, Compensation, Payroll &amp; </a:t>
            </a:r>
            <a:r>
              <a:rPr lang="en-GB" sz="1300" dirty="0" smtClean="0">
                <a:solidFill>
                  <a:srgbClr val="000000"/>
                </a:solidFill>
              </a:rPr>
              <a:t>Time</a:t>
            </a:r>
          </a:p>
          <a:p>
            <a:pPr marL="285750" indent="-285750">
              <a:buFont typeface="Arial" pitchFamily="34" charset="0"/>
              <a:buChar char="•"/>
            </a:pPr>
            <a:r>
              <a:rPr lang="en-GB" sz="1300" dirty="0" smtClean="0">
                <a:solidFill>
                  <a:srgbClr val="000000"/>
                </a:solidFill>
              </a:rPr>
              <a:t>Highly </a:t>
            </a:r>
            <a:r>
              <a:rPr lang="en-GB" sz="1300" dirty="0">
                <a:solidFill>
                  <a:srgbClr val="000000"/>
                </a:solidFill>
              </a:rPr>
              <a:t>trained Service Representatives </a:t>
            </a:r>
            <a:r>
              <a:rPr lang="en-GB" sz="1300" dirty="0" smtClean="0">
                <a:solidFill>
                  <a:srgbClr val="000000"/>
                </a:solidFill>
              </a:rPr>
              <a:t>research </a:t>
            </a:r>
            <a:r>
              <a:rPr lang="en-GB" sz="1300" dirty="0">
                <a:solidFill>
                  <a:srgbClr val="000000"/>
                </a:solidFill>
              </a:rPr>
              <a:t>and resolve inquiries at the first point of </a:t>
            </a:r>
            <a:r>
              <a:rPr lang="en-GB" sz="1300" dirty="0" smtClean="0">
                <a:solidFill>
                  <a:srgbClr val="000000"/>
                </a:solidFill>
              </a:rPr>
              <a:t>contact</a:t>
            </a:r>
            <a:endParaRPr lang="en-US" sz="1300" dirty="0" smtClean="0"/>
          </a:p>
          <a:p>
            <a:pPr marL="285750" indent="-285750">
              <a:buFont typeface="Arial" pitchFamily="34" charset="0"/>
              <a:buChar char="•"/>
            </a:pPr>
            <a:endParaRPr lang="en-US" dirty="0"/>
          </a:p>
        </p:txBody>
      </p:sp>
      <p:sp>
        <p:nvSpPr>
          <p:cNvPr id="21" name="TextBox 20"/>
          <p:cNvSpPr txBox="1"/>
          <p:nvPr/>
        </p:nvSpPr>
        <p:spPr>
          <a:xfrm>
            <a:off x="531820" y="4454133"/>
            <a:ext cx="3026228" cy="2123658"/>
          </a:xfrm>
          <a:prstGeom prst="rect">
            <a:avLst/>
          </a:prstGeom>
          <a:noFill/>
        </p:spPr>
        <p:txBody>
          <a:bodyPr wrap="square" rtlCol="0">
            <a:spAutoFit/>
          </a:bodyPr>
          <a:lstStyle/>
          <a:p>
            <a:pPr marL="285750" indent="-285750">
              <a:buFont typeface="Arial" pitchFamily="34" charset="0"/>
              <a:buChar char="•"/>
            </a:pPr>
            <a:r>
              <a:rPr lang="en-US" sz="1300" dirty="0"/>
              <a:t>S</a:t>
            </a:r>
            <a:r>
              <a:rPr lang="en-US" sz="1300" dirty="0" smtClean="0"/>
              <a:t>hared services for Finance and HR </a:t>
            </a:r>
          </a:p>
          <a:p>
            <a:pPr marL="285750" indent="-285750">
              <a:buFont typeface="Arial" pitchFamily="34" charset="0"/>
              <a:buChar char="•"/>
            </a:pPr>
            <a:r>
              <a:rPr lang="en-US" sz="1300" dirty="0" smtClean="0"/>
              <a:t>One shared service center that will serve faculty, staff and students (as appropriate)</a:t>
            </a:r>
          </a:p>
          <a:p>
            <a:pPr marL="285750" indent="-285750">
              <a:buFont typeface="Arial" pitchFamily="34" charset="0"/>
              <a:buChar char="•"/>
            </a:pPr>
            <a:r>
              <a:rPr lang="en-US" sz="1300" dirty="0" smtClean="0"/>
              <a:t>Implementation phase began in January 2013 – expected to become operational in Q2 2014</a:t>
            </a:r>
            <a:endParaRPr lang="en-US" sz="1300" dirty="0"/>
          </a:p>
          <a:p>
            <a:pPr marL="285750" indent="-285750">
              <a:buFont typeface="Arial" pitchFamily="34" charset="0"/>
              <a:buChar char="•"/>
            </a:pPr>
            <a:endParaRPr lang="en-US" sz="1400" dirty="0" smtClean="0"/>
          </a:p>
          <a:p>
            <a:pPr marL="285750" indent="-285750">
              <a:buFont typeface="Arial" pitchFamily="34" charset="0"/>
              <a:buChar char="•"/>
            </a:pPr>
            <a:endParaRPr lang="en-US" sz="1400" dirty="0" smtClean="0"/>
          </a:p>
        </p:txBody>
      </p:sp>
      <p:sp>
        <p:nvSpPr>
          <p:cNvPr id="22" name="TextBox 21"/>
          <p:cNvSpPr txBox="1"/>
          <p:nvPr/>
        </p:nvSpPr>
        <p:spPr>
          <a:xfrm>
            <a:off x="4869797" y="1817226"/>
            <a:ext cx="2172390" cy="369332"/>
          </a:xfrm>
          <a:prstGeom prst="rect">
            <a:avLst/>
          </a:prstGeom>
          <a:noFill/>
        </p:spPr>
        <p:txBody>
          <a:bodyPr wrap="none" rtlCol="0">
            <a:spAutoFit/>
          </a:bodyPr>
          <a:lstStyle/>
          <a:p>
            <a:r>
              <a:rPr lang="en-US" b="1" i="1" dirty="0" smtClean="0">
                <a:solidFill>
                  <a:srgbClr val="C00000"/>
                </a:solidFill>
              </a:rPr>
              <a:t>Indiana University</a:t>
            </a:r>
            <a:endParaRPr lang="en-US" b="1" i="1" dirty="0">
              <a:solidFill>
                <a:srgbClr val="C00000"/>
              </a:solidFill>
            </a:endParaRPr>
          </a:p>
        </p:txBody>
      </p:sp>
      <p:sp>
        <p:nvSpPr>
          <p:cNvPr id="23" name="TextBox 22"/>
          <p:cNvSpPr txBox="1"/>
          <p:nvPr/>
        </p:nvSpPr>
        <p:spPr>
          <a:xfrm>
            <a:off x="4821374" y="2201690"/>
            <a:ext cx="3200399" cy="1692771"/>
          </a:xfrm>
          <a:prstGeom prst="rect">
            <a:avLst/>
          </a:prstGeom>
          <a:noFill/>
        </p:spPr>
        <p:txBody>
          <a:bodyPr wrap="square" rtlCol="0">
            <a:spAutoFit/>
          </a:bodyPr>
          <a:lstStyle/>
          <a:p>
            <a:pPr marL="285750" indent="-285750">
              <a:buFont typeface="Arial" pitchFamily="34" charset="0"/>
              <a:buChar char="•"/>
            </a:pPr>
            <a:r>
              <a:rPr lang="en-US" sz="1300" dirty="0" smtClean="0"/>
              <a:t>Shared services for Bursar, Registrar, Admissions, Financial Aid, and IT</a:t>
            </a:r>
          </a:p>
          <a:p>
            <a:pPr marL="285750" indent="-285750">
              <a:buFont typeface="Arial" pitchFamily="34" charset="0"/>
              <a:buChar char="•"/>
            </a:pPr>
            <a:r>
              <a:rPr lang="en-US" sz="1300" dirty="0" smtClean="0"/>
              <a:t>Serves students, faculty, and staff across colleges and units for 8 regional universities</a:t>
            </a:r>
          </a:p>
          <a:p>
            <a:pPr marL="285750" indent="-285750">
              <a:buFont typeface="Arial" pitchFamily="34" charset="0"/>
              <a:buChar char="•"/>
            </a:pPr>
            <a:r>
              <a:rPr lang="en-US" sz="1300" dirty="0" smtClean="0"/>
              <a:t>Implementation is in progress through 2014</a:t>
            </a:r>
          </a:p>
        </p:txBody>
      </p:sp>
      <p:pic>
        <p:nvPicPr>
          <p:cNvPr id="24" name="Picture 23" descr="http://www.mychances.net/images/college/589-crest-250-200-533d266bef102ae58036bfd848304ea4.png"/>
          <p:cNvPicPr/>
          <p:nvPr/>
        </p:nvPicPr>
        <p:blipFill>
          <a:blip r:embed="rId7" cstate="print"/>
          <a:srcRect r="51600"/>
          <a:stretch>
            <a:fillRect/>
          </a:stretch>
        </p:blipFill>
        <p:spPr bwMode="auto">
          <a:xfrm>
            <a:off x="7933944" y="1745019"/>
            <a:ext cx="952500" cy="971551"/>
          </a:xfrm>
          <a:prstGeom prst="rect">
            <a:avLst/>
          </a:prstGeom>
          <a:noFill/>
        </p:spPr>
      </p:pic>
      <p:pic>
        <p:nvPicPr>
          <p:cNvPr id="25" name="Picture 2" descr="http://www.nyu.edu/content/dam/nyu/advertisePublications/images/standards/nyulogo_acronym_vert_colo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1132" y="4168005"/>
            <a:ext cx="809244" cy="117070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a:xfrm>
            <a:off x="7379954" y="6398255"/>
            <a:ext cx="1693862" cy="179536"/>
          </a:xfrm>
        </p:spPr>
        <p:txBody>
          <a:bodyPr/>
          <a:lstStyle/>
          <a:p>
            <a:pPr>
              <a:defRPr/>
            </a:pPr>
            <a:fld id="{0E0E77DF-21EB-4424-9E65-1004069DE535}" type="slidenum">
              <a:rPr lang="en-US" sz="1200" smtClean="0">
                <a:solidFill>
                  <a:srgbClr val="666666"/>
                </a:solidFill>
                <a:latin typeface="+mn-lt"/>
              </a:rPr>
              <a:pPr>
                <a:defRPr/>
              </a:pPr>
              <a:t>15</a:t>
            </a:fld>
            <a:endParaRPr lang="en-US" sz="1200" dirty="0">
              <a:solidFill>
                <a:srgbClr val="666666"/>
              </a:solidFill>
              <a:latin typeface="+mn-lt"/>
            </a:endParaRPr>
          </a:p>
        </p:txBody>
      </p:sp>
      <p:sp>
        <p:nvSpPr>
          <p:cNvPr id="20" name="Rounded Rectangle 19"/>
          <p:cNvSpPr/>
          <p:nvPr/>
        </p:nvSpPr>
        <p:spPr>
          <a:xfrm>
            <a:off x="8953500" y="6669777"/>
            <a:ext cx="190500" cy="1882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178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chemeClr val="tx2"/>
                </a:solidFill>
                <a:latin typeface="+mn-lt"/>
              </a:rPr>
              <a:t>The University of Texas at Austin</a:t>
            </a:r>
            <a:r>
              <a:rPr lang="en-US" dirty="0" smtClean="0">
                <a:solidFill>
                  <a:schemeClr val="tx2"/>
                </a:solidFill>
                <a:latin typeface="+mn-lt"/>
              </a:rPr>
              <a:t/>
            </a:r>
            <a:br>
              <a:rPr lang="en-US" dirty="0" smtClean="0">
                <a:solidFill>
                  <a:schemeClr val="tx2"/>
                </a:solidFill>
                <a:latin typeface="+mn-lt"/>
              </a:rPr>
            </a:br>
            <a:r>
              <a:rPr lang="en-US" dirty="0" smtClean="0">
                <a:solidFill>
                  <a:schemeClr val="tx2"/>
                </a:solidFill>
                <a:latin typeface="+mn-lt"/>
              </a:rPr>
              <a:t>Shared Services Planning Project</a:t>
            </a:r>
            <a:endParaRPr lang="en-US" dirty="0">
              <a:solidFill>
                <a:schemeClr val="tx2"/>
              </a:solidFill>
              <a:latin typeface="+mn-lt"/>
            </a:endParaRPr>
          </a:p>
        </p:txBody>
      </p:sp>
      <p:sp>
        <p:nvSpPr>
          <p:cNvPr id="3" name="Content Placeholder 2"/>
          <p:cNvSpPr>
            <a:spLocks noGrp="1"/>
          </p:cNvSpPr>
          <p:nvPr>
            <p:ph idx="1"/>
          </p:nvPr>
        </p:nvSpPr>
        <p:spPr/>
        <p:txBody>
          <a:bodyPr>
            <a:normAutofit lnSpcReduction="10000"/>
          </a:bodyPr>
          <a:lstStyle/>
          <a:p>
            <a:r>
              <a:rPr lang="en-US" dirty="0">
                <a:solidFill>
                  <a:schemeClr val="tx2"/>
                </a:solidFill>
              </a:rPr>
              <a:t>The Shared Services Planning Project is the first step in advancing </a:t>
            </a:r>
            <a:r>
              <a:rPr lang="en-US" dirty="0" smtClean="0">
                <a:solidFill>
                  <a:schemeClr val="tx2"/>
                </a:solidFill>
              </a:rPr>
              <a:t>one of the recommendations from the Business </a:t>
            </a:r>
            <a:r>
              <a:rPr lang="en-US" dirty="0">
                <a:solidFill>
                  <a:schemeClr val="tx2"/>
                </a:solidFill>
              </a:rPr>
              <a:t>Productivity Final Report, “implement a shared administrative services model.” </a:t>
            </a:r>
            <a:r>
              <a:rPr lang="en-US" dirty="0" smtClean="0">
                <a:solidFill>
                  <a:schemeClr val="tx2"/>
                </a:solidFill>
              </a:rPr>
              <a:t>Its objectives are:</a:t>
            </a:r>
            <a:endParaRPr lang="en-US" dirty="0">
              <a:solidFill>
                <a:schemeClr val="tx2"/>
              </a:solidFill>
            </a:endParaRPr>
          </a:p>
          <a:p>
            <a:pPr lvl="1"/>
            <a:r>
              <a:rPr lang="en-US" dirty="0">
                <a:solidFill>
                  <a:schemeClr val="tx2"/>
                </a:solidFill>
              </a:rPr>
              <a:t>Define the service delivery model for Shared Administrative Services</a:t>
            </a:r>
          </a:p>
          <a:p>
            <a:pPr lvl="1"/>
            <a:r>
              <a:rPr lang="en-US" dirty="0">
                <a:solidFill>
                  <a:schemeClr val="tx2"/>
                </a:solidFill>
              </a:rPr>
              <a:t>Design the future-state operating model for Finance, Procurement, </a:t>
            </a:r>
            <a:r>
              <a:rPr lang="en-US" dirty="0" smtClean="0">
                <a:solidFill>
                  <a:schemeClr val="tx2"/>
                </a:solidFill>
              </a:rPr>
              <a:t>Human Resources </a:t>
            </a:r>
            <a:r>
              <a:rPr lang="en-US" dirty="0">
                <a:solidFill>
                  <a:schemeClr val="tx2"/>
                </a:solidFill>
              </a:rPr>
              <a:t>and </a:t>
            </a:r>
            <a:r>
              <a:rPr lang="en-US" dirty="0" smtClean="0">
                <a:solidFill>
                  <a:schemeClr val="tx2"/>
                </a:solidFill>
              </a:rPr>
              <a:t>Information Technology</a:t>
            </a:r>
            <a:endParaRPr lang="en-US" dirty="0">
              <a:solidFill>
                <a:schemeClr val="tx2"/>
              </a:solidFill>
            </a:endParaRPr>
          </a:p>
          <a:p>
            <a:pPr lvl="1"/>
            <a:r>
              <a:rPr lang="en-US" dirty="0">
                <a:solidFill>
                  <a:schemeClr val="tx2"/>
                </a:solidFill>
              </a:rPr>
              <a:t>Develop the change management strategy</a:t>
            </a:r>
          </a:p>
          <a:p>
            <a:pPr marL="0" indent="0">
              <a:buNone/>
            </a:pPr>
            <a:endParaRPr lang="en-US" dirty="0"/>
          </a:p>
        </p:txBody>
      </p:sp>
      <p:sp>
        <p:nvSpPr>
          <p:cNvPr id="10" name="Slide Number Placeholder 9"/>
          <p:cNvSpPr>
            <a:spLocks noGrp="1"/>
          </p:cNvSpPr>
          <p:nvPr>
            <p:ph type="sldNum" sz="quarter" idx="12"/>
          </p:nvPr>
        </p:nvSpPr>
        <p:spPr/>
        <p:txBody>
          <a:bodyPr/>
          <a:lstStyle/>
          <a:p>
            <a:fld id="{962C9CCB-9A9B-4EE4-958E-17012CC3B881}" type="slidenum">
              <a:rPr lang="en-US" smtClean="0"/>
              <a:t>16</a:t>
            </a:fld>
            <a:endParaRPr lang="en-US" dirty="0"/>
          </a:p>
        </p:txBody>
      </p:sp>
    </p:spTree>
    <p:extLst>
      <p:ext uri="{BB962C8B-B14F-4D97-AF65-F5344CB8AC3E}">
        <p14:creationId xmlns:p14="http://schemas.microsoft.com/office/powerpoint/2010/main" val="3764031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tx2"/>
                </a:solidFill>
                <a:latin typeface="+mn-lt"/>
              </a:rPr>
              <a:t>The University of Texas at Austin </a:t>
            </a:r>
            <a:r>
              <a:rPr lang="en-US" sz="3600" dirty="0" smtClean="0">
                <a:solidFill>
                  <a:schemeClr val="tx2"/>
                </a:solidFill>
                <a:latin typeface="+mn-lt"/>
              </a:rPr>
              <a:t/>
            </a:r>
            <a:br>
              <a:rPr lang="en-US" sz="3600" dirty="0" smtClean="0">
                <a:solidFill>
                  <a:schemeClr val="tx2"/>
                </a:solidFill>
                <a:latin typeface="+mn-lt"/>
              </a:rPr>
            </a:br>
            <a:r>
              <a:rPr lang="en-US" dirty="0" smtClean="0">
                <a:solidFill>
                  <a:schemeClr val="tx2"/>
                </a:solidFill>
                <a:latin typeface="+mn-lt"/>
              </a:rPr>
              <a:t>Shared Services – Timeline</a:t>
            </a:r>
            <a:endParaRPr lang="en-US" dirty="0">
              <a:solidFill>
                <a:schemeClr val="tx2"/>
              </a:solidFill>
              <a:latin typeface="+mn-lt"/>
            </a:endParaRPr>
          </a:p>
        </p:txBody>
      </p:sp>
      <p:sp>
        <p:nvSpPr>
          <p:cNvPr id="5" name="Text Box 3"/>
          <p:cNvSpPr txBox="1"/>
          <p:nvPr/>
        </p:nvSpPr>
        <p:spPr>
          <a:xfrm>
            <a:off x="2209800" y="4362045"/>
            <a:ext cx="125730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i="1" dirty="0">
                <a:effectLst/>
                <a:latin typeface="Arial"/>
                <a:ea typeface="Calibri"/>
                <a:cs typeface="Times New Roman"/>
              </a:rPr>
              <a:t>April-Sept. 2013</a:t>
            </a:r>
            <a:endParaRPr lang="en-US" sz="1600" dirty="0">
              <a:effectLst/>
              <a:ea typeface="Calibri"/>
              <a:cs typeface="Times New Roman"/>
            </a:endParaRPr>
          </a:p>
        </p:txBody>
      </p:sp>
      <p:sp>
        <p:nvSpPr>
          <p:cNvPr id="6" name="Text Box 4"/>
          <p:cNvSpPr txBox="1"/>
          <p:nvPr/>
        </p:nvSpPr>
        <p:spPr>
          <a:xfrm>
            <a:off x="5465763" y="4399752"/>
            <a:ext cx="125730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i="1" dirty="0">
                <a:effectLst/>
                <a:latin typeface="Arial"/>
                <a:ea typeface="Calibri"/>
                <a:cs typeface="Times New Roman"/>
              </a:rPr>
              <a:t>1-4 years</a:t>
            </a:r>
            <a:endParaRPr lang="en-US" sz="1600" dirty="0">
              <a:effectLst/>
              <a:ea typeface="Calibri"/>
              <a:cs typeface="Times New Roman"/>
            </a:endParaRPr>
          </a:p>
        </p:txBody>
      </p:sp>
      <p:sp>
        <p:nvSpPr>
          <p:cNvPr id="7" name="Text Box 5"/>
          <p:cNvSpPr txBox="1"/>
          <p:nvPr/>
        </p:nvSpPr>
        <p:spPr>
          <a:xfrm>
            <a:off x="6989066" y="4399752"/>
            <a:ext cx="125730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i="1" dirty="0">
                <a:effectLst/>
                <a:latin typeface="Arial"/>
                <a:ea typeface="Calibri"/>
                <a:cs typeface="Times New Roman"/>
              </a:rPr>
              <a:t>Ongoing</a:t>
            </a:r>
            <a:endParaRPr lang="en-US" sz="1600" dirty="0">
              <a:effectLst/>
              <a:ea typeface="Calibri"/>
              <a:cs typeface="Times New Roman"/>
            </a:endParaRPr>
          </a:p>
        </p:txBody>
      </p:sp>
      <p:sp>
        <p:nvSpPr>
          <p:cNvPr id="8" name="Text Box 6"/>
          <p:cNvSpPr txBox="1"/>
          <p:nvPr/>
        </p:nvSpPr>
        <p:spPr>
          <a:xfrm>
            <a:off x="609600" y="4322573"/>
            <a:ext cx="125730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i="1" dirty="0">
                <a:latin typeface="Arial" pitchFamily="34" charset="0"/>
                <a:cs typeface="Arial" pitchFamily="34" charset="0"/>
              </a:rPr>
              <a:t>May-Dec. 2012</a:t>
            </a:r>
            <a:endParaRPr lang="en-US" sz="1600" dirty="0">
              <a:latin typeface="Arial" pitchFamily="34" charset="0"/>
              <a:cs typeface="Arial" pitchFamily="34" charset="0"/>
            </a:endParaRPr>
          </a:p>
        </p:txBody>
      </p:sp>
      <p:grpSp>
        <p:nvGrpSpPr>
          <p:cNvPr id="10" name="Group 4"/>
          <p:cNvGrpSpPr>
            <a:grpSpLocks noChangeAspect="1"/>
          </p:cNvGrpSpPr>
          <p:nvPr/>
        </p:nvGrpSpPr>
        <p:grpSpPr bwMode="auto">
          <a:xfrm>
            <a:off x="334963" y="2625929"/>
            <a:ext cx="8461375" cy="1525588"/>
            <a:chOff x="287" y="1631"/>
            <a:chExt cx="5330" cy="961"/>
          </a:xfrm>
        </p:grpSpPr>
        <p:sp>
          <p:nvSpPr>
            <p:cNvPr id="16" name="AutoShape 3"/>
            <p:cNvSpPr>
              <a:spLocks noChangeAspect="1" noChangeArrowheads="1" noTextEdit="1"/>
            </p:cNvSpPr>
            <p:nvPr/>
          </p:nvSpPr>
          <p:spPr bwMode="auto">
            <a:xfrm>
              <a:off x="288" y="1632"/>
              <a:ext cx="5328"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p:nvSpPr>
          <p:spPr bwMode="auto">
            <a:xfrm>
              <a:off x="287" y="1631"/>
              <a:ext cx="1200" cy="949"/>
            </a:xfrm>
            <a:custGeom>
              <a:avLst/>
              <a:gdLst>
                <a:gd name="T0" fmla="*/ 0 w 1200"/>
                <a:gd name="T1" fmla="*/ 0 h 949"/>
                <a:gd name="T2" fmla="*/ 953 w 1200"/>
                <a:gd name="T3" fmla="*/ 0 h 949"/>
                <a:gd name="T4" fmla="*/ 1200 w 1200"/>
                <a:gd name="T5" fmla="*/ 474 h 949"/>
                <a:gd name="T6" fmla="*/ 953 w 1200"/>
                <a:gd name="T7" fmla="*/ 949 h 949"/>
                <a:gd name="T8" fmla="*/ 0 w 1200"/>
                <a:gd name="T9" fmla="*/ 949 h 949"/>
                <a:gd name="T10" fmla="*/ 247 w 1200"/>
                <a:gd name="T11" fmla="*/ 474 h 949"/>
                <a:gd name="T12" fmla="*/ 0 w 1200"/>
                <a:gd name="T13" fmla="*/ 0 h 949"/>
              </a:gdLst>
              <a:ahLst/>
              <a:cxnLst>
                <a:cxn ang="0">
                  <a:pos x="T0" y="T1"/>
                </a:cxn>
                <a:cxn ang="0">
                  <a:pos x="T2" y="T3"/>
                </a:cxn>
                <a:cxn ang="0">
                  <a:pos x="T4" y="T5"/>
                </a:cxn>
                <a:cxn ang="0">
                  <a:pos x="T6" y="T7"/>
                </a:cxn>
                <a:cxn ang="0">
                  <a:pos x="T8" y="T9"/>
                </a:cxn>
                <a:cxn ang="0">
                  <a:pos x="T10" y="T11"/>
                </a:cxn>
                <a:cxn ang="0">
                  <a:pos x="T12" y="T13"/>
                </a:cxn>
              </a:cxnLst>
              <a:rect l="0" t="0" r="r" b="b"/>
              <a:pathLst>
                <a:path w="1200" h="949">
                  <a:moveTo>
                    <a:pt x="0" y="0"/>
                  </a:moveTo>
                  <a:lnTo>
                    <a:pt x="953" y="0"/>
                  </a:lnTo>
                  <a:lnTo>
                    <a:pt x="1200" y="474"/>
                  </a:lnTo>
                  <a:lnTo>
                    <a:pt x="953" y="949"/>
                  </a:lnTo>
                  <a:lnTo>
                    <a:pt x="0" y="949"/>
                  </a:lnTo>
                  <a:lnTo>
                    <a:pt x="247" y="474"/>
                  </a:lnTo>
                  <a:lnTo>
                    <a:pt x="0" y="0"/>
                  </a:lnTo>
                  <a:close/>
                </a:path>
              </a:pathLst>
            </a:custGeom>
            <a:solidFill>
              <a:srgbClr val="A9C4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6"/>
            <p:cNvSpPr>
              <a:spLocks noChangeArrowheads="1"/>
            </p:cNvSpPr>
            <p:nvPr/>
          </p:nvSpPr>
          <p:spPr bwMode="auto">
            <a:xfrm>
              <a:off x="651" y="1858"/>
              <a:ext cx="68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Arial" pitchFamily="34" charset="0"/>
                  <a:cs typeface="Arial" pitchFamily="34" charset="0"/>
                </a:rPr>
                <a:t>Business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7"/>
            <p:cNvSpPr>
              <a:spLocks noChangeArrowheads="1"/>
            </p:cNvSpPr>
            <p:nvPr/>
          </p:nvSpPr>
          <p:spPr bwMode="auto">
            <a:xfrm>
              <a:off x="585" y="1993"/>
              <a:ext cx="89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Arial" pitchFamily="34" charset="0"/>
                  <a:cs typeface="Arial" pitchFamily="34" charset="0"/>
                </a:rPr>
                <a:t>Productivity</a:t>
              </a:r>
              <a:r>
                <a:rPr kumimoji="0" lang="en-US" sz="2500" b="1" i="0" u="none" strike="noStrike" cap="none" normalizeH="0" baseline="0" dirty="0" smtClean="0">
                  <a:ln>
                    <a:noFill/>
                  </a:ln>
                  <a:solidFill>
                    <a:srgbClr val="FFFFFF"/>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8"/>
            <p:cNvSpPr>
              <a:spLocks noChangeArrowheads="1"/>
            </p:cNvSpPr>
            <p:nvPr/>
          </p:nvSpPr>
          <p:spPr bwMode="auto">
            <a:xfrm>
              <a:off x="613" y="2237"/>
              <a:ext cx="75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Arial" pitchFamily="34" charset="0"/>
                  <a:cs typeface="Arial" pitchFamily="34" charset="0"/>
                </a:rPr>
                <a:t>Committee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Freeform 9"/>
            <p:cNvSpPr>
              <a:spLocks/>
            </p:cNvSpPr>
            <p:nvPr/>
          </p:nvSpPr>
          <p:spPr bwMode="auto">
            <a:xfrm>
              <a:off x="1276" y="1631"/>
              <a:ext cx="1200" cy="949"/>
            </a:xfrm>
            <a:custGeom>
              <a:avLst/>
              <a:gdLst>
                <a:gd name="T0" fmla="*/ 0 w 1200"/>
                <a:gd name="T1" fmla="*/ 0 h 949"/>
                <a:gd name="T2" fmla="*/ 952 w 1200"/>
                <a:gd name="T3" fmla="*/ 0 h 949"/>
                <a:gd name="T4" fmla="*/ 1200 w 1200"/>
                <a:gd name="T5" fmla="*/ 474 h 949"/>
                <a:gd name="T6" fmla="*/ 952 w 1200"/>
                <a:gd name="T7" fmla="*/ 949 h 949"/>
                <a:gd name="T8" fmla="*/ 0 w 1200"/>
                <a:gd name="T9" fmla="*/ 949 h 949"/>
                <a:gd name="T10" fmla="*/ 247 w 1200"/>
                <a:gd name="T11" fmla="*/ 474 h 949"/>
                <a:gd name="T12" fmla="*/ 0 w 1200"/>
                <a:gd name="T13" fmla="*/ 0 h 949"/>
              </a:gdLst>
              <a:ahLst/>
              <a:cxnLst>
                <a:cxn ang="0">
                  <a:pos x="T0" y="T1"/>
                </a:cxn>
                <a:cxn ang="0">
                  <a:pos x="T2" y="T3"/>
                </a:cxn>
                <a:cxn ang="0">
                  <a:pos x="T4" y="T5"/>
                </a:cxn>
                <a:cxn ang="0">
                  <a:pos x="T6" y="T7"/>
                </a:cxn>
                <a:cxn ang="0">
                  <a:pos x="T8" y="T9"/>
                </a:cxn>
                <a:cxn ang="0">
                  <a:pos x="T10" y="T11"/>
                </a:cxn>
                <a:cxn ang="0">
                  <a:pos x="T12" y="T13"/>
                </a:cxn>
              </a:cxnLst>
              <a:rect l="0" t="0" r="r" b="b"/>
              <a:pathLst>
                <a:path w="1200" h="949">
                  <a:moveTo>
                    <a:pt x="0" y="0"/>
                  </a:moveTo>
                  <a:lnTo>
                    <a:pt x="952" y="0"/>
                  </a:lnTo>
                  <a:lnTo>
                    <a:pt x="1200" y="474"/>
                  </a:lnTo>
                  <a:lnTo>
                    <a:pt x="952" y="949"/>
                  </a:lnTo>
                  <a:lnTo>
                    <a:pt x="0" y="949"/>
                  </a:lnTo>
                  <a:lnTo>
                    <a:pt x="247" y="474"/>
                  </a:lnTo>
                  <a:lnTo>
                    <a:pt x="0" y="0"/>
                  </a:lnTo>
                  <a:close/>
                </a:path>
              </a:pathLst>
            </a:custGeom>
            <a:solidFill>
              <a:srgbClr val="115E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0"/>
            <p:cNvSpPr>
              <a:spLocks noChangeArrowheads="1"/>
            </p:cNvSpPr>
            <p:nvPr/>
          </p:nvSpPr>
          <p:spPr bwMode="auto">
            <a:xfrm>
              <a:off x="1696" y="1824"/>
              <a:ext cx="54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Arial" pitchFamily="34" charset="0"/>
                  <a:cs typeface="Arial" pitchFamily="34" charset="0"/>
                </a:rPr>
                <a:t>Shared</a:t>
              </a:r>
              <a:r>
                <a:rPr kumimoji="0" lang="en-US" sz="2500" b="1" i="0" u="none" strike="noStrike" cap="none" normalizeH="0" baseline="0" dirty="0" smtClean="0">
                  <a:ln>
                    <a:noFill/>
                  </a:ln>
                  <a:solidFill>
                    <a:srgbClr val="FFFFFF"/>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11"/>
            <p:cNvSpPr>
              <a:spLocks noChangeArrowheads="1"/>
            </p:cNvSpPr>
            <p:nvPr/>
          </p:nvSpPr>
          <p:spPr bwMode="auto">
            <a:xfrm>
              <a:off x="1658" y="1993"/>
              <a:ext cx="65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Arial" pitchFamily="34" charset="0"/>
                  <a:cs typeface="Arial" pitchFamily="34" charset="0"/>
                </a:rPr>
                <a:t>Services</a:t>
              </a:r>
              <a:r>
                <a:rPr kumimoji="0" lang="en-US" sz="2500" b="1" i="0" u="none" strike="noStrike" cap="none" normalizeH="0" baseline="0" dirty="0" smtClean="0">
                  <a:ln>
                    <a:noFill/>
                  </a:ln>
                  <a:solidFill>
                    <a:srgbClr val="FFFFFF"/>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12"/>
            <p:cNvSpPr>
              <a:spLocks noChangeArrowheads="1"/>
            </p:cNvSpPr>
            <p:nvPr/>
          </p:nvSpPr>
          <p:spPr bwMode="auto">
            <a:xfrm>
              <a:off x="1652" y="2237"/>
              <a:ext cx="6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Arial" pitchFamily="34" charset="0"/>
                  <a:cs typeface="Arial" pitchFamily="34" charset="0"/>
                </a:rPr>
                <a:t>Planning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Freeform 13"/>
            <p:cNvSpPr>
              <a:spLocks/>
            </p:cNvSpPr>
            <p:nvPr/>
          </p:nvSpPr>
          <p:spPr bwMode="auto">
            <a:xfrm>
              <a:off x="2264" y="1631"/>
              <a:ext cx="1300" cy="949"/>
            </a:xfrm>
            <a:custGeom>
              <a:avLst/>
              <a:gdLst>
                <a:gd name="T0" fmla="*/ 0 w 1300"/>
                <a:gd name="T1" fmla="*/ 0 h 949"/>
                <a:gd name="T2" fmla="*/ 1053 w 1300"/>
                <a:gd name="T3" fmla="*/ 0 h 949"/>
                <a:gd name="T4" fmla="*/ 1300 w 1300"/>
                <a:gd name="T5" fmla="*/ 474 h 949"/>
                <a:gd name="T6" fmla="*/ 1053 w 1300"/>
                <a:gd name="T7" fmla="*/ 949 h 949"/>
                <a:gd name="T8" fmla="*/ 0 w 1300"/>
                <a:gd name="T9" fmla="*/ 949 h 949"/>
                <a:gd name="T10" fmla="*/ 247 w 1300"/>
                <a:gd name="T11" fmla="*/ 474 h 949"/>
                <a:gd name="T12" fmla="*/ 0 w 1300"/>
                <a:gd name="T13" fmla="*/ 0 h 949"/>
              </a:gdLst>
              <a:ahLst/>
              <a:cxnLst>
                <a:cxn ang="0">
                  <a:pos x="T0" y="T1"/>
                </a:cxn>
                <a:cxn ang="0">
                  <a:pos x="T2" y="T3"/>
                </a:cxn>
                <a:cxn ang="0">
                  <a:pos x="T4" y="T5"/>
                </a:cxn>
                <a:cxn ang="0">
                  <a:pos x="T6" y="T7"/>
                </a:cxn>
                <a:cxn ang="0">
                  <a:pos x="T8" y="T9"/>
                </a:cxn>
                <a:cxn ang="0">
                  <a:pos x="T10" y="T11"/>
                </a:cxn>
                <a:cxn ang="0">
                  <a:pos x="T12" y="T13"/>
                </a:cxn>
              </a:cxnLst>
              <a:rect l="0" t="0" r="r" b="b"/>
              <a:pathLst>
                <a:path w="1300" h="949">
                  <a:moveTo>
                    <a:pt x="0" y="0"/>
                  </a:moveTo>
                  <a:lnTo>
                    <a:pt x="1053" y="0"/>
                  </a:lnTo>
                  <a:lnTo>
                    <a:pt x="1300" y="474"/>
                  </a:lnTo>
                  <a:lnTo>
                    <a:pt x="1053" y="949"/>
                  </a:lnTo>
                  <a:lnTo>
                    <a:pt x="0" y="949"/>
                  </a:lnTo>
                  <a:lnTo>
                    <a:pt x="247" y="474"/>
                  </a:lnTo>
                  <a:lnTo>
                    <a:pt x="0" y="0"/>
                  </a:lnTo>
                  <a:close/>
                </a:path>
              </a:pathLst>
            </a:custGeom>
            <a:solidFill>
              <a:srgbClr val="115E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4"/>
            <p:cNvSpPr>
              <a:spLocks noChangeArrowheads="1"/>
            </p:cNvSpPr>
            <p:nvPr/>
          </p:nvSpPr>
          <p:spPr bwMode="auto">
            <a:xfrm>
              <a:off x="2712" y="1782"/>
              <a:ext cx="54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Arial" pitchFamily="34" charset="0"/>
                  <a:cs typeface="Arial" pitchFamily="34" charset="0"/>
                </a:rPr>
                <a:t>Shared</a:t>
              </a:r>
              <a:r>
                <a:rPr kumimoji="0" lang="en-US" sz="2500" b="1" i="0" u="none" strike="noStrike" cap="none" normalizeH="0" baseline="0" dirty="0" smtClean="0">
                  <a:ln>
                    <a:noFill/>
                  </a:ln>
                  <a:solidFill>
                    <a:srgbClr val="FFFFFF"/>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15"/>
            <p:cNvSpPr>
              <a:spLocks noChangeArrowheads="1"/>
            </p:cNvSpPr>
            <p:nvPr/>
          </p:nvSpPr>
          <p:spPr bwMode="auto">
            <a:xfrm>
              <a:off x="2529" y="1958"/>
              <a:ext cx="101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Arial" pitchFamily="34" charset="0"/>
                  <a:cs typeface="Arial" pitchFamily="34" charset="0"/>
                </a:rPr>
                <a:t>Services</a:t>
              </a:r>
              <a:r>
                <a:rPr kumimoji="0" lang="en-US" sz="2500" b="1" i="0" u="none" strike="noStrike" cap="none" normalizeH="0" baseline="0" dirty="0" smtClean="0">
                  <a:ln>
                    <a:noFill/>
                  </a:ln>
                  <a:solidFill>
                    <a:srgbClr val="FFFFFF"/>
                  </a:solidFill>
                  <a:effectLst/>
                  <a:latin typeface="Arial" pitchFamily="34" charset="0"/>
                  <a:cs typeface="Arial" pitchFamily="34" charset="0"/>
                </a:rPr>
                <a:t> </a:t>
              </a:r>
              <a:r>
                <a:rPr kumimoji="0" lang="en-US" b="1" i="0" u="none" strike="noStrike" cap="none" normalizeH="0" baseline="0" dirty="0" smtClean="0">
                  <a:ln>
                    <a:noFill/>
                  </a:ln>
                  <a:solidFill>
                    <a:srgbClr val="FFFFFF"/>
                  </a:solidFill>
                  <a:effectLst/>
                  <a:latin typeface="Arial" pitchFamily="34" charset="0"/>
                  <a:cs typeface="Arial" pitchFamily="34" charset="0"/>
                </a:rPr>
                <a:t>Plan</a:t>
              </a:r>
              <a:r>
                <a:rPr kumimoji="0" lang="en-US" sz="2500" b="1" i="0" u="none" strike="noStrike" cap="none" normalizeH="0" baseline="0" dirty="0" smtClean="0">
                  <a:ln>
                    <a:noFill/>
                  </a:ln>
                  <a:solidFill>
                    <a:srgbClr val="FFFFFF"/>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16"/>
            <p:cNvSpPr>
              <a:spLocks noChangeArrowheads="1"/>
            </p:cNvSpPr>
            <p:nvPr/>
          </p:nvSpPr>
          <p:spPr bwMode="auto">
            <a:xfrm>
              <a:off x="2607" y="2235"/>
              <a:ext cx="6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Arial" pitchFamily="34" charset="0"/>
                  <a:cs typeface="Arial" pitchFamily="34" charset="0"/>
                </a:rPr>
                <a:t>Dialogue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Freeform 17"/>
            <p:cNvSpPr>
              <a:spLocks/>
            </p:cNvSpPr>
            <p:nvPr/>
          </p:nvSpPr>
          <p:spPr bwMode="auto">
            <a:xfrm>
              <a:off x="3352" y="1631"/>
              <a:ext cx="1312" cy="949"/>
            </a:xfrm>
            <a:custGeom>
              <a:avLst/>
              <a:gdLst>
                <a:gd name="T0" fmla="*/ 0 w 1312"/>
                <a:gd name="T1" fmla="*/ 0 h 949"/>
                <a:gd name="T2" fmla="*/ 1065 w 1312"/>
                <a:gd name="T3" fmla="*/ 0 h 949"/>
                <a:gd name="T4" fmla="*/ 1312 w 1312"/>
                <a:gd name="T5" fmla="*/ 474 h 949"/>
                <a:gd name="T6" fmla="*/ 1065 w 1312"/>
                <a:gd name="T7" fmla="*/ 949 h 949"/>
                <a:gd name="T8" fmla="*/ 0 w 1312"/>
                <a:gd name="T9" fmla="*/ 949 h 949"/>
                <a:gd name="T10" fmla="*/ 247 w 1312"/>
                <a:gd name="T11" fmla="*/ 474 h 949"/>
                <a:gd name="T12" fmla="*/ 0 w 1312"/>
                <a:gd name="T13" fmla="*/ 0 h 949"/>
              </a:gdLst>
              <a:ahLst/>
              <a:cxnLst>
                <a:cxn ang="0">
                  <a:pos x="T0" y="T1"/>
                </a:cxn>
                <a:cxn ang="0">
                  <a:pos x="T2" y="T3"/>
                </a:cxn>
                <a:cxn ang="0">
                  <a:pos x="T4" y="T5"/>
                </a:cxn>
                <a:cxn ang="0">
                  <a:pos x="T6" y="T7"/>
                </a:cxn>
                <a:cxn ang="0">
                  <a:pos x="T8" y="T9"/>
                </a:cxn>
                <a:cxn ang="0">
                  <a:pos x="T10" y="T11"/>
                </a:cxn>
                <a:cxn ang="0">
                  <a:pos x="T12" y="T13"/>
                </a:cxn>
              </a:cxnLst>
              <a:rect l="0" t="0" r="r" b="b"/>
              <a:pathLst>
                <a:path w="1312" h="949">
                  <a:moveTo>
                    <a:pt x="0" y="0"/>
                  </a:moveTo>
                  <a:lnTo>
                    <a:pt x="1065" y="0"/>
                  </a:lnTo>
                  <a:lnTo>
                    <a:pt x="1312" y="474"/>
                  </a:lnTo>
                  <a:lnTo>
                    <a:pt x="1065" y="949"/>
                  </a:lnTo>
                  <a:lnTo>
                    <a:pt x="0" y="949"/>
                  </a:lnTo>
                  <a:lnTo>
                    <a:pt x="247" y="474"/>
                  </a:lnTo>
                  <a:lnTo>
                    <a:pt x="0" y="0"/>
                  </a:lnTo>
                  <a:close/>
                </a:path>
              </a:pathLst>
            </a:custGeom>
            <a:solidFill>
              <a:srgbClr val="A9C4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8"/>
            <p:cNvSpPr>
              <a:spLocks noChangeArrowheads="1"/>
            </p:cNvSpPr>
            <p:nvPr/>
          </p:nvSpPr>
          <p:spPr bwMode="auto">
            <a:xfrm>
              <a:off x="3869" y="1824"/>
              <a:ext cx="54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Arial" pitchFamily="34" charset="0"/>
                  <a:cs typeface="Arial" pitchFamily="34" charset="0"/>
                </a:rPr>
                <a:t>Shared</a:t>
              </a:r>
              <a:r>
                <a:rPr kumimoji="0" lang="en-US" sz="2500" b="1" i="0" u="none" strike="noStrike" cap="none" normalizeH="0" baseline="0" dirty="0" smtClean="0">
                  <a:ln>
                    <a:noFill/>
                  </a:ln>
                  <a:solidFill>
                    <a:srgbClr val="FFFFFF"/>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19"/>
            <p:cNvSpPr>
              <a:spLocks noChangeArrowheads="1"/>
            </p:cNvSpPr>
            <p:nvPr/>
          </p:nvSpPr>
          <p:spPr bwMode="auto">
            <a:xfrm>
              <a:off x="3791" y="1993"/>
              <a:ext cx="65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Arial" pitchFamily="34" charset="0"/>
                  <a:cs typeface="Arial" pitchFamily="34" charset="0"/>
                </a:rPr>
                <a:t>Services</a:t>
              </a:r>
              <a:r>
                <a:rPr kumimoji="0" lang="en-US" sz="2500" b="1" i="0" u="none" strike="noStrike" cap="none" normalizeH="0" baseline="0" dirty="0" smtClean="0">
                  <a:ln>
                    <a:noFill/>
                  </a:ln>
                  <a:solidFill>
                    <a:srgbClr val="FFFFFF"/>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Rectangle 20"/>
            <p:cNvSpPr>
              <a:spLocks noChangeArrowheads="1"/>
            </p:cNvSpPr>
            <p:nvPr/>
          </p:nvSpPr>
          <p:spPr bwMode="auto">
            <a:xfrm>
              <a:off x="3519" y="2235"/>
              <a:ext cx="10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Arial" pitchFamily="34" charset="0"/>
                  <a:cs typeface="Arial" pitchFamily="34" charset="0"/>
                </a:rPr>
                <a:t>Implementation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Freeform 21"/>
            <p:cNvSpPr>
              <a:spLocks/>
            </p:cNvSpPr>
            <p:nvPr/>
          </p:nvSpPr>
          <p:spPr bwMode="auto">
            <a:xfrm>
              <a:off x="4452" y="1631"/>
              <a:ext cx="1165" cy="949"/>
            </a:xfrm>
            <a:custGeom>
              <a:avLst/>
              <a:gdLst>
                <a:gd name="T0" fmla="*/ 0 w 1165"/>
                <a:gd name="T1" fmla="*/ 0 h 949"/>
                <a:gd name="T2" fmla="*/ 918 w 1165"/>
                <a:gd name="T3" fmla="*/ 0 h 949"/>
                <a:gd name="T4" fmla="*/ 1165 w 1165"/>
                <a:gd name="T5" fmla="*/ 474 h 949"/>
                <a:gd name="T6" fmla="*/ 918 w 1165"/>
                <a:gd name="T7" fmla="*/ 949 h 949"/>
                <a:gd name="T8" fmla="*/ 0 w 1165"/>
                <a:gd name="T9" fmla="*/ 949 h 949"/>
                <a:gd name="T10" fmla="*/ 247 w 1165"/>
                <a:gd name="T11" fmla="*/ 474 h 949"/>
                <a:gd name="T12" fmla="*/ 0 w 1165"/>
                <a:gd name="T13" fmla="*/ 0 h 949"/>
              </a:gdLst>
              <a:ahLst/>
              <a:cxnLst>
                <a:cxn ang="0">
                  <a:pos x="T0" y="T1"/>
                </a:cxn>
                <a:cxn ang="0">
                  <a:pos x="T2" y="T3"/>
                </a:cxn>
                <a:cxn ang="0">
                  <a:pos x="T4" y="T5"/>
                </a:cxn>
                <a:cxn ang="0">
                  <a:pos x="T6" y="T7"/>
                </a:cxn>
                <a:cxn ang="0">
                  <a:pos x="T8" y="T9"/>
                </a:cxn>
                <a:cxn ang="0">
                  <a:pos x="T10" y="T11"/>
                </a:cxn>
                <a:cxn ang="0">
                  <a:pos x="T12" y="T13"/>
                </a:cxn>
              </a:cxnLst>
              <a:rect l="0" t="0" r="r" b="b"/>
              <a:pathLst>
                <a:path w="1165" h="949">
                  <a:moveTo>
                    <a:pt x="0" y="0"/>
                  </a:moveTo>
                  <a:lnTo>
                    <a:pt x="918" y="0"/>
                  </a:lnTo>
                  <a:lnTo>
                    <a:pt x="1165" y="474"/>
                  </a:lnTo>
                  <a:lnTo>
                    <a:pt x="918" y="949"/>
                  </a:lnTo>
                  <a:lnTo>
                    <a:pt x="0" y="949"/>
                  </a:lnTo>
                  <a:lnTo>
                    <a:pt x="247" y="474"/>
                  </a:lnTo>
                  <a:lnTo>
                    <a:pt x="0" y="0"/>
                  </a:lnTo>
                  <a:close/>
                </a:path>
              </a:pathLst>
            </a:custGeom>
            <a:solidFill>
              <a:srgbClr val="A9C4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2"/>
            <p:cNvSpPr>
              <a:spLocks noChangeArrowheads="1"/>
            </p:cNvSpPr>
            <p:nvPr/>
          </p:nvSpPr>
          <p:spPr bwMode="auto">
            <a:xfrm>
              <a:off x="4811" y="1790"/>
              <a:ext cx="54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Arial" pitchFamily="34" charset="0"/>
                  <a:cs typeface="Arial" pitchFamily="34" charset="0"/>
                </a:rPr>
                <a:t>Shared</a:t>
              </a:r>
              <a:r>
                <a:rPr kumimoji="0" lang="en-US" sz="2500" b="1" i="0" u="none" strike="noStrike" cap="none" normalizeH="0" baseline="0" dirty="0" smtClean="0">
                  <a:ln>
                    <a:noFill/>
                  </a:ln>
                  <a:solidFill>
                    <a:srgbClr val="FFFFFF"/>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23"/>
            <p:cNvSpPr>
              <a:spLocks noChangeArrowheads="1"/>
            </p:cNvSpPr>
            <p:nvPr/>
          </p:nvSpPr>
          <p:spPr bwMode="auto">
            <a:xfrm>
              <a:off x="4759" y="1995"/>
              <a:ext cx="65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Arial" pitchFamily="34" charset="0"/>
                  <a:cs typeface="Arial" pitchFamily="34" charset="0"/>
                </a:rPr>
                <a:t>Services</a:t>
              </a:r>
              <a:r>
                <a:rPr kumimoji="0" lang="en-US" sz="2500" b="1" i="0" u="none" strike="noStrike" cap="none" normalizeH="0" baseline="0" dirty="0" smtClean="0">
                  <a:ln>
                    <a:noFill/>
                  </a:ln>
                  <a:solidFill>
                    <a:srgbClr val="FFFFFF"/>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24"/>
            <p:cNvSpPr>
              <a:spLocks noChangeArrowheads="1"/>
            </p:cNvSpPr>
            <p:nvPr/>
          </p:nvSpPr>
          <p:spPr bwMode="auto">
            <a:xfrm>
              <a:off x="4664" y="2235"/>
              <a:ext cx="76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Arial" pitchFamily="34" charset="0"/>
                  <a:cs typeface="Arial" pitchFamily="34" charset="0"/>
                </a:rPr>
                <a:t>Operations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7" name="Rectangle 36"/>
          <p:cNvSpPr/>
          <p:nvPr/>
        </p:nvSpPr>
        <p:spPr>
          <a:xfrm>
            <a:off x="3603162" y="4343674"/>
            <a:ext cx="1597489" cy="369332"/>
          </a:xfrm>
          <a:prstGeom prst="rect">
            <a:avLst/>
          </a:prstGeom>
        </p:spPr>
        <p:txBody>
          <a:bodyPr wrap="none">
            <a:spAutoFit/>
          </a:bodyPr>
          <a:lstStyle/>
          <a:p>
            <a:r>
              <a:rPr lang="en-US" i="1" dirty="0"/>
              <a:t>Sept.-Dec.2013</a:t>
            </a:r>
            <a:endParaRPr lang="en-US" dirty="0"/>
          </a:p>
        </p:txBody>
      </p:sp>
      <p:sp>
        <p:nvSpPr>
          <p:cNvPr id="14" name="Slide Number Placeholder 13"/>
          <p:cNvSpPr>
            <a:spLocks noGrp="1"/>
          </p:cNvSpPr>
          <p:nvPr>
            <p:ph type="sldNum" sz="quarter" idx="12"/>
          </p:nvPr>
        </p:nvSpPr>
        <p:spPr/>
        <p:txBody>
          <a:bodyPr/>
          <a:lstStyle/>
          <a:p>
            <a:fld id="{962C9CCB-9A9B-4EE4-958E-17012CC3B881}" type="slidenum">
              <a:rPr lang="en-US" smtClean="0"/>
              <a:t>17</a:t>
            </a:fld>
            <a:endParaRPr lang="en-US" dirty="0"/>
          </a:p>
        </p:txBody>
      </p:sp>
    </p:spTree>
    <p:extLst>
      <p:ext uri="{BB962C8B-B14F-4D97-AF65-F5344CB8AC3E}">
        <p14:creationId xmlns:p14="http://schemas.microsoft.com/office/powerpoint/2010/main" val="2356300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latin typeface="+mn-lt"/>
              </a:rPr>
              <a:t>Shared </a:t>
            </a:r>
            <a:r>
              <a:rPr lang="en-US" dirty="0">
                <a:solidFill>
                  <a:schemeClr val="tx2"/>
                </a:solidFill>
                <a:latin typeface="+mn-lt"/>
              </a:rPr>
              <a:t>S</a:t>
            </a:r>
            <a:r>
              <a:rPr lang="en-US" dirty="0" smtClean="0">
                <a:solidFill>
                  <a:schemeClr val="tx2"/>
                </a:solidFill>
                <a:latin typeface="+mn-lt"/>
              </a:rPr>
              <a:t>ervices: Finance, Procurement, HR, Payroll</a:t>
            </a:r>
            <a:endParaRPr lang="en-US" dirty="0">
              <a:solidFill>
                <a:schemeClr val="tx2"/>
              </a:solidFill>
              <a:latin typeface="+mn-lt"/>
            </a:endParaRPr>
          </a:p>
        </p:txBody>
      </p:sp>
      <p:sp>
        <p:nvSpPr>
          <p:cNvPr id="3" name="Content Placeholder 2"/>
          <p:cNvSpPr>
            <a:spLocks noGrp="1"/>
          </p:cNvSpPr>
          <p:nvPr>
            <p:ph idx="1"/>
          </p:nvPr>
        </p:nvSpPr>
        <p:spPr/>
        <p:txBody>
          <a:bodyPr>
            <a:normAutofit fontScale="77500" lnSpcReduction="20000"/>
          </a:bodyPr>
          <a:lstStyle/>
          <a:p>
            <a:endParaRPr lang="en-US" dirty="0" smtClean="0">
              <a:solidFill>
                <a:schemeClr val="tx2"/>
              </a:solidFill>
            </a:endParaRPr>
          </a:p>
          <a:p>
            <a:r>
              <a:rPr lang="en-US" dirty="0" smtClean="0">
                <a:solidFill>
                  <a:schemeClr val="tx2"/>
                </a:solidFill>
              </a:rPr>
              <a:t>Timeline – May to September</a:t>
            </a:r>
          </a:p>
          <a:p>
            <a:endParaRPr lang="en-US" dirty="0" smtClean="0">
              <a:solidFill>
                <a:schemeClr val="tx2"/>
              </a:solidFill>
            </a:endParaRPr>
          </a:p>
          <a:p>
            <a:r>
              <a:rPr lang="en-US" dirty="0" smtClean="0">
                <a:solidFill>
                  <a:schemeClr val="tx2"/>
                </a:solidFill>
              </a:rPr>
              <a:t>Functions in scope: Financial transactions, reconciliations, travel and entertainment, collections, procurement, requisition, accounts receivable, HR functions</a:t>
            </a:r>
          </a:p>
          <a:p>
            <a:endParaRPr lang="en-US" dirty="0" smtClean="0">
              <a:solidFill>
                <a:schemeClr val="tx2"/>
              </a:solidFill>
            </a:endParaRPr>
          </a:p>
          <a:p>
            <a:r>
              <a:rPr lang="en-US" dirty="0" smtClean="0">
                <a:solidFill>
                  <a:schemeClr val="tx2"/>
                </a:solidFill>
              </a:rPr>
              <a:t>Key activities</a:t>
            </a:r>
          </a:p>
          <a:p>
            <a:pPr lvl="1"/>
            <a:r>
              <a:rPr lang="en-US" b="1" i="1" dirty="0" smtClean="0">
                <a:solidFill>
                  <a:schemeClr val="tx2"/>
                </a:solidFill>
              </a:rPr>
              <a:t>Current Activity: </a:t>
            </a:r>
            <a:r>
              <a:rPr lang="en-US" dirty="0" smtClean="0">
                <a:solidFill>
                  <a:schemeClr val="tx2"/>
                </a:solidFill>
              </a:rPr>
              <a:t>Information gathering and identification of services to include in the shared services model</a:t>
            </a:r>
          </a:p>
          <a:p>
            <a:pPr lvl="1"/>
            <a:r>
              <a:rPr lang="en-US" dirty="0" smtClean="0">
                <a:solidFill>
                  <a:schemeClr val="tx2"/>
                </a:solidFill>
              </a:rPr>
              <a:t>Identify specific processes to include</a:t>
            </a:r>
          </a:p>
          <a:p>
            <a:pPr lvl="1"/>
            <a:r>
              <a:rPr lang="en-US" dirty="0" smtClean="0">
                <a:solidFill>
                  <a:schemeClr val="tx2"/>
                </a:solidFill>
              </a:rPr>
              <a:t>Specify how the shared service organization will be structured</a:t>
            </a:r>
          </a:p>
          <a:p>
            <a:pPr lvl="1"/>
            <a:r>
              <a:rPr lang="en-US" dirty="0" smtClean="0">
                <a:solidFill>
                  <a:schemeClr val="tx2"/>
                </a:solidFill>
              </a:rPr>
              <a:t>Define service level agreements and other measurements</a:t>
            </a:r>
          </a:p>
          <a:p>
            <a:pPr lvl="1"/>
            <a:endParaRPr lang="en-US" dirty="0" smtClean="0"/>
          </a:p>
          <a:p>
            <a:pPr lvl="1"/>
            <a:endParaRPr lang="en-US" dirty="0"/>
          </a:p>
        </p:txBody>
      </p:sp>
      <p:sp>
        <p:nvSpPr>
          <p:cNvPr id="10" name="Slide Number Placeholder 9"/>
          <p:cNvSpPr>
            <a:spLocks noGrp="1"/>
          </p:cNvSpPr>
          <p:nvPr>
            <p:ph type="sldNum" sz="quarter" idx="12"/>
          </p:nvPr>
        </p:nvSpPr>
        <p:spPr/>
        <p:txBody>
          <a:bodyPr/>
          <a:lstStyle/>
          <a:p>
            <a:fld id="{962C9CCB-9A9B-4EE4-958E-17012CC3B881}" type="slidenum">
              <a:rPr lang="en-US" smtClean="0"/>
              <a:t>18</a:t>
            </a:fld>
            <a:endParaRPr lang="en-US" dirty="0"/>
          </a:p>
        </p:txBody>
      </p:sp>
    </p:spTree>
    <p:extLst>
      <p:ext uri="{BB962C8B-B14F-4D97-AF65-F5344CB8AC3E}">
        <p14:creationId xmlns:p14="http://schemas.microsoft.com/office/powerpoint/2010/main" val="1870480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mn-lt"/>
              </a:rPr>
              <a:t>Shared Services: IT Workstream</a:t>
            </a:r>
            <a:endParaRPr lang="en-US" dirty="0">
              <a:solidFill>
                <a:schemeClr val="tx2"/>
              </a:solidFill>
              <a:latin typeface="+mn-lt"/>
            </a:endParaRPr>
          </a:p>
        </p:txBody>
      </p:sp>
      <p:sp>
        <p:nvSpPr>
          <p:cNvPr id="3" name="Content Placeholder 2"/>
          <p:cNvSpPr>
            <a:spLocks noGrp="1"/>
          </p:cNvSpPr>
          <p:nvPr>
            <p:ph idx="1"/>
          </p:nvPr>
        </p:nvSpPr>
        <p:spPr>
          <a:xfrm>
            <a:off x="533400" y="1219200"/>
            <a:ext cx="8229600" cy="4525963"/>
          </a:xfrm>
        </p:spPr>
        <p:txBody>
          <a:bodyPr>
            <a:normAutofit fontScale="85000" lnSpcReduction="20000"/>
          </a:bodyPr>
          <a:lstStyle/>
          <a:p>
            <a:endParaRPr lang="en-US" sz="2900" dirty="0" smtClean="0">
              <a:solidFill>
                <a:schemeClr val="tx2"/>
              </a:solidFill>
            </a:endParaRPr>
          </a:p>
          <a:p>
            <a:r>
              <a:rPr lang="en-US" sz="2900" dirty="0" smtClean="0">
                <a:solidFill>
                  <a:schemeClr val="tx2"/>
                </a:solidFill>
              </a:rPr>
              <a:t>Timeline – May to September</a:t>
            </a:r>
          </a:p>
          <a:p>
            <a:endParaRPr lang="en-US" sz="2900" dirty="0" smtClean="0">
              <a:solidFill>
                <a:schemeClr val="tx2"/>
              </a:solidFill>
            </a:endParaRPr>
          </a:p>
          <a:p>
            <a:r>
              <a:rPr lang="en-US" sz="2900" dirty="0" smtClean="0">
                <a:solidFill>
                  <a:schemeClr val="tx2"/>
                </a:solidFill>
              </a:rPr>
              <a:t>Functions in scope: End user support, application maintenance, application development, infrastructure maintenance, infrastructure development</a:t>
            </a:r>
          </a:p>
          <a:p>
            <a:endParaRPr lang="en-US" sz="2900" dirty="0" smtClean="0">
              <a:solidFill>
                <a:schemeClr val="tx2"/>
              </a:solidFill>
            </a:endParaRPr>
          </a:p>
          <a:p>
            <a:r>
              <a:rPr lang="en-US" sz="2900" dirty="0" smtClean="0">
                <a:solidFill>
                  <a:schemeClr val="tx2"/>
                </a:solidFill>
              </a:rPr>
              <a:t>Key activities</a:t>
            </a:r>
          </a:p>
          <a:p>
            <a:pPr lvl="1"/>
            <a:r>
              <a:rPr lang="en-US" b="1" i="1" dirty="0" smtClean="0">
                <a:solidFill>
                  <a:schemeClr val="tx2"/>
                </a:solidFill>
              </a:rPr>
              <a:t>Current Activity: </a:t>
            </a:r>
            <a:r>
              <a:rPr lang="en-US" dirty="0" smtClean="0">
                <a:solidFill>
                  <a:schemeClr val="tx2"/>
                </a:solidFill>
              </a:rPr>
              <a:t>Information gathering and identification of services to include in the shared services model</a:t>
            </a:r>
          </a:p>
          <a:p>
            <a:pPr lvl="1"/>
            <a:r>
              <a:rPr lang="en-US" dirty="0" smtClean="0">
                <a:solidFill>
                  <a:schemeClr val="tx2"/>
                </a:solidFill>
              </a:rPr>
              <a:t>Identify specific processes to include</a:t>
            </a:r>
          </a:p>
          <a:p>
            <a:pPr lvl="1"/>
            <a:r>
              <a:rPr lang="en-US" dirty="0" smtClean="0">
                <a:solidFill>
                  <a:schemeClr val="tx2"/>
                </a:solidFill>
              </a:rPr>
              <a:t>Specify how the shared service organization will be structured</a:t>
            </a:r>
          </a:p>
          <a:p>
            <a:pPr lvl="1"/>
            <a:r>
              <a:rPr lang="en-US" dirty="0" smtClean="0">
                <a:solidFill>
                  <a:schemeClr val="tx2"/>
                </a:solidFill>
              </a:rPr>
              <a:t>Define service level agreements and other measurements</a:t>
            </a:r>
          </a:p>
          <a:p>
            <a:pPr lvl="1"/>
            <a:endParaRPr lang="en-US" dirty="0" smtClean="0"/>
          </a:p>
          <a:p>
            <a:pPr lvl="1"/>
            <a:endParaRPr lang="en-US" dirty="0"/>
          </a:p>
        </p:txBody>
      </p:sp>
      <p:sp>
        <p:nvSpPr>
          <p:cNvPr id="10" name="Slide Number Placeholder 9"/>
          <p:cNvSpPr>
            <a:spLocks noGrp="1"/>
          </p:cNvSpPr>
          <p:nvPr>
            <p:ph type="sldNum" sz="quarter" idx="12"/>
          </p:nvPr>
        </p:nvSpPr>
        <p:spPr/>
        <p:txBody>
          <a:bodyPr/>
          <a:lstStyle/>
          <a:p>
            <a:fld id="{962C9CCB-9A9B-4EE4-958E-17012CC3B881}" type="slidenum">
              <a:rPr lang="en-US" smtClean="0"/>
              <a:t>19</a:t>
            </a:fld>
            <a:endParaRPr lang="en-US" dirty="0"/>
          </a:p>
        </p:txBody>
      </p:sp>
    </p:spTree>
    <p:extLst>
      <p:ext uri="{BB962C8B-B14F-4D97-AF65-F5344CB8AC3E}">
        <p14:creationId xmlns:p14="http://schemas.microsoft.com/office/powerpoint/2010/main" val="3545195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0"/>
            <a:ext cx="8610600" cy="1143000"/>
          </a:xfrm>
        </p:spPr>
        <p:txBody>
          <a:bodyPr>
            <a:noAutofit/>
          </a:bodyPr>
          <a:lstStyle/>
          <a:p>
            <a:r>
              <a:rPr lang="en-US" sz="3700" b="1" dirty="0" smtClean="0">
                <a:solidFill>
                  <a:schemeClr val="tx1"/>
                </a:solidFill>
                <a:latin typeface="Times New Roman" pitchFamily="18" charset="0"/>
                <a:cs typeface="Times New Roman" pitchFamily="18" charset="0"/>
              </a:rPr>
              <a:t>What is Process Redesign (</a:t>
            </a:r>
            <a:r>
              <a:rPr lang="en-US" sz="3700" b="1" dirty="0">
                <a:latin typeface="Times New Roman" pitchFamily="18" charset="0"/>
                <a:cs typeface="Times New Roman" pitchFamily="18" charset="0"/>
              </a:rPr>
              <a:t>Lean)?</a:t>
            </a:r>
          </a:p>
        </p:txBody>
      </p:sp>
      <p:sp>
        <p:nvSpPr>
          <p:cNvPr id="3" name="Content Placeholder 2"/>
          <p:cNvSpPr>
            <a:spLocks noGrp="1"/>
          </p:cNvSpPr>
          <p:nvPr>
            <p:ph idx="1"/>
          </p:nvPr>
        </p:nvSpPr>
        <p:spPr>
          <a:xfrm>
            <a:off x="381000" y="1676400"/>
            <a:ext cx="7924800" cy="4800600"/>
          </a:xfrm>
        </p:spPr>
        <p:txBody>
          <a:bodyPr>
            <a:normAutofit fontScale="77500" lnSpcReduction="20000"/>
          </a:bodyPr>
          <a:lstStyle/>
          <a:p>
            <a:pPr marL="628650" indent="-514350">
              <a:lnSpc>
                <a:spcPct val="150000"/>
              </a:lnSpc>
              <a:buAutoNum type="arabicPeriod"/>
            </a:pPr>
            <a:r>
              <a:rPr lang="en-US" sz="3100" dirty="0" smtClean="0"/>
              <a:t>Lean is </a:t>
            </a:r>
            <a:r>
              <a:rPr lang="en-US" sz="3100" b="1" u="sng" dirty="0" smtClean="0"/>
              <a:t>NOT</a:t>
            </a:r>
            <a:r>
              <a:rPr lang="en-US" sz="3100" dirty="0" smtClean="0"/>
              <a:t> a method to eliminate positions</a:t>
            </a:r>
          </a:p>
          <a:p>
            <a:pPr marL="628650" indent="-514350">
              <a:lnSpc>
                <a:spcPct val="150000"/>
              </a:lnSpc>
              <a:buAutoNum type="arabicPeriod"/>
            </a:pPr>
            <a:r>
              <a:rPr lang="en-US" sz="3100" dirty="0" smtClean="0"/>
              <a:t>Lean IS a method to streamline processes where employees can work more efficiently and produce quality results.</a:t>
            </a:r>
          </a:p>
          <a:p>
            <a:pPr marL="628650" indent="-514350">
              <a:lnSpc>
                <a:spcPct val="150000"/>
              </a:lnSpc>
              <a:buAutoNum type="arabicPeriod"/>
            </a:pPr>
            <a:r>
              <a:rPr lang="en-US" sz="3100" dirty="0" smtClean="0"/>
              <a:t>Lean is about </a:t>
            </a:r>
            <a:r>
              <a:rPr lang="en-US" sz="3100" b="1" dirty="0" smtClean="0"/>
              <a:t>CULTURE!</a:t>
            </a:r>
          </a:p>
          <a:p>
            <a:pPr marL="114300" indent="0">
              <a:lnSpc>
                <a:spcPct val="150000"/>
              </a:lnSpc>
              <a:buNone/>
            </a:pPr>
            <a:endParaRPr lang="en-US" sz="1300" dirty="0" smtClean="0"/>
          </a:p>
          <a:p>
            <a:pPr marL="365760" indent="-256032" fontAlgn="auto">
              <a:lnSpc>
                <a:spcPct val="150000"/>
              </a:lnSpc>
              <a:spcAft>
                <a:spcPts val="0"/>
              </a:spcAft>
              <a:buFontTx/>
              <a:buNone/>
              <a:defRPr/>
            </a:pPr>
            <a:r>
              <a:rPr lang="en-US" sz="2600" dirty="0" smtClean="0"/>
              <a:t>	A </a:t>
            </a:r>
            <a:r>
              <a:rPr lang="en-US" sz="2600" dirty="0"/>
              <a:t>systematic approach to </a:t>
            </a:r>
            <a:r>
              <a:rPr lang="en-US" sz="2600" b="1" i="1" dirty="0"/>
              <a:t>identifying</a:t>
            </a:r>
            <a:r>
              <a:rPr lang="en-US" sz="2600" dirty="0"/>
              <a:t> and </a:t>
            </a:r>
            <a:r>
              <a:rPr lang="en-US" sz="2600" b="1" i="1" dirty="0"/>
              <a:t>eliminating</a:t>
            </a:r>
            <a:r>
              <a:rPr lang="en-US" sz="2600" dirty="0"/>
              <a:t> </a:t>
            </a:r>
            <a:r>
              <a:rPr lang="en-US" sz="2600" dirty="0" smtClean="0"/>
              <a:t>waste (non-value </a:t>
            </a:r>
            <a:r>
              <a:rPr lang="en-US" sz="2600" dirty="0"/>
              <a:t>added activities) through continuous improvement by flowing the product at the pull of the customer in pursuit of perfection.</a:t>
            </a:r>
          </a:p>
          <a:p>
            <a:pPr marL="365760" indent="-256032" algn="r" fontAlgn="auto">
              <a:lnSpc>
                <a:spcPct val="150000"/>
              </a:lnSpc>
              <a:spcAft>
                <a:spcPts val="0"/>
              </a:spcAft>
              <a:buFontTx/>
              <a:buNone/>
              <a:defRPr/>
            </a:pPr>
            <a:r>
              <a:rPr lang="en-US" sz="2600" dirty="0"/>
              <a:t>	National Institute of Standard Technology (NIST)</a:t>
            </a:r>
          </a:p>
          <a:p>
            <a:pPr marL="114300" indent="0">
              <a:lnSpc>
                <a:spcPct val="150000"/>
              </a:lnSpc>
              <a:buNone/>
            </a:pPr>
            <a:endParaRPr lang="en-US" sz="3200" dirty="0"/>
          </a:p>
        </p:txBody>
      </p:sp>
    </p:spTree>
    <p:extLst>
      <p:ext uri="{BB962C8B-B14F-4D97-AF65-F5344CB8AC3E}">
        <p14:creationId xmlns:p14="http://schemas.microsoft.com/office/powerpoint/2010/main" val="3724955073"/>
      </p:ext>
    </p:extLst>
  </p:cSld>
  <p:clrMapOvr>
    <a:masterClrMapping/>
  </p:clrMapOvr>
  <p:transition spd="slow">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057400"/>
            <a:ext cx="7772400" cy="1912065"/>
          </a:xfrm>
        </p:spPr>
        <p:txBody>
          <a:bodyPr>
            <a:normAutofit/>
          </a:bodyPr>
          <a:lstStyle/>
          <a:p>
            <a:pPr marL="514350" lvl="0" indent="-514350"/>
            <a:r>
              <a:rPr lang="en-US" sz="2700" dirty="0" smtClean="0">
                <a:solidFill>
                  <a:schemeClr val="tx1"/>
                </a:solidFill>
              </a:rPr>
              <a:t>	</a:t>
            </a:r>
            <a:endParaRPr lang="en-US" sz="2700" dirty="0" smtClean="0">
              <a:solidFill>
                <a:schemeClr val="tx1"/>
              </a:solidFill>
              <a:latin typeface="Gill Sans MT" pitchFamily="34" charset="0"/>
            </a:endParaRPr>
          </a:p>
        </p:txBody>
      </p:sp>
      <p:sp>
        <p:nvSpPr>
          <p:cNvPr id="5" name="Rectangle 4"/>
          <p:cNvSpPr/>
          <p:nvPr/>
        </p:nvSpPr>
        <p:spPr>
          <a:xfrm>
            <a:off x="138077" y="152400"/>
            <a:ext cx="8486843" cy="707886"/>
          </a:xfrm>
          <a:prstGeom prst="rect">
            <a:avLst/>
          </a:prstGeom>
        </p:spPr>
        <p:txBody>
          <a:bodyPr wrap="square">
            <a:spAutoFit/>
          </a:bodyPr>
          <a:lstStyle/>
          <a:p>
            <a:pPr algn="ctr"/>
            <a:r>
              <a:rPr lang="en-US" sz="4000" dirty="0" smtClean="0">
                <a:solidFill>
                  <a:schemeClr val="tx2"/>
                </a:solidFill>
              </a:rPr>
              <a:t>Shared Services Steering Committee</a:t>
            </a:r>
            <a:endParaRPr lang="en-US" sz="4000" dirty="0">
              <a:solidFill>
                <a:schemeClr val="tx2"/>
              </a:solidFill>
            </a:endParaRPr>
          </a:p>
        </p:txBody>
      </p:sp>
      <p:sp>
        <p:nvSpPr>
          <p:cNvPr id="4" name="Rectangle 3"/>
          <p:cNvSpPr/>
          <p:nvPr/>
        </p:nvSpPr>
        <p:spPr>
          <a:xfrm>
            <a:off x="505326" y="990600"/>
            <a:ext cx="8091520" cy="5262979"/>
          </a:xfrm>
          <a:prstGeom prst="rect">
            <a:avLst/>
          </a:prstGeom>
        </p:spPr>
        <p:txBody>
          <a:bodyPr wrap="square">
            <a:spAutoFit/>
          </a:bodyPr>
          <a:lstStyle/>
          <a:p>
            <a:r>
              <a:rPr lang="en-US" sz="2400" dirty="0">
                <a:solidFill>
                  <a:schemeClr val="tx2"/>
                </a:solidFill>
              </a:rPr>
              <a:t>The Shared Services Steering Committee includes </a:t>
            </a:r>
            <a:r>
              <a:rPr lang="en-US" sz="2400" dirty="0" smtClean="0">
                <a:solidFill>
                  <a:schemeClr val="tx2"/>
                </a:solidFill>
              </a:rPr>
              <a:t>representatives </a:t>
            </a:r>
            <a:r>
              <a:rPr lang="en-US" sz="2400" dirty="0">
                <a:solidFill>
                  <a:schemeClr val="tx2"/>
                </a:solidFill>
              </a:rPr>
              <a:t>from the </a:t>
            </a:r>
            <a:r>
              <a:rPr lang="en-US" sz="2400" dirty="0" smtClean="0">
                <a:solidFill>
                  <a:schemeClr val="tx2"/>
                </a:solidFill>
              </a:rPr>
              <a:t>Deans, Faculty, Staff Council, Administration, College Business Officers, and UT System .</a:t>
            </a:r>
          </a:p>
          <a:p>
            <a:endParaRPr lang="en-US" sz="2400" dirty="0">
              <a:solidFill>
                <a:schemeClr val="tx2"/>
              </a:solidFill>
            </a:endParaRPr>
          </a:p>
          <a:p>
            <a:r>
              <a:rPr lang="en-US" sz="2400" dirty="0">
                <a:solidFill>
                  <a:schemeClr val="tx2"/>
                </a:solidFill>
              </a:rPr>
              <a:t>The committee charge is as follows: </a:t>
            </a:r>
          </a:p>
          <a:p>
            <a:r>
              <a:rPr lang="en-US" sz="2400" dirty="0">
                <a:solidFill>
                  <a:schemeClr val="tx2"/>
                </a:solidFill>
              </a:rPr>
              <a:t>Provide advisement, directional guidance and feedback to the project team throughout the planning process for the build and implementation of the shared services operating model</a:t>
            </a:r>
            <a:r>
              <a:rPr lang="en-US" sz="2400" dirty="0" smtClean="0">
                <a:solidFill>
                  <a:schemeClr val="tx2"/>
                </a:solidFill>
              </a:rPr>
              <a:t>;</a:t>
            </a:r>
          </a:p>
          <a:p>
            <a:endParaRPr lang="en-US" sz="2400" dirty="0">
              <a:solidFill>
                <a:schemeClr val="tx2"/>
              </a:solidFill>
            </a:endParaRPr>
          </a:p>
          <a:p>
            <a:r>
              <a:rPr lang="en-US" sz="2400" dirty="0">
                <a:solidFill>
                  <a:schemeClr val="tx2"/>
                </a:solidFill>
              </a:rPr>
              <a:t>Represent the interests and concerns of your college, school or unit faculty, staff, students and peers; </a:t>
            </a:r>
            <a:r>
              <a:rPr lang="en-US" sz="2400" dirty="0" smtClean="0">
                <a:solidFill>
                  <a:schemeClr val="tx2"/>
                </a:solidFill>
              </a:rPr>
              <a:t>and</a:t>
            </a:r>
          </a:p>
          <a:p>
            <a:endParaRPr lang="en-US" sz="2400" dirty="0">
              <a:solidFill>
                <a:schemeClr val="tx2"/>
              </a:solidFill>
            </a:endParaRPr>
          </a:p>
          <a:p>
            <a:r>
              <a:rPr lang="en-US" sz="2400" dirty="0">
                <a:solidFill>
                  <a:schemeClr val="tx2"/>
                </a:solidFill>
              </a:rPr>
              <a:t>Represent the project team to the larger University of Texas at Austin community.</a:t>
            </a:r>
          </a:p>
        </p:txBody>
      </p:sp>
      <p:sp>
        <p:nvSpPr>
          <p:cNvPr id="8" name="Slide Number Placeholder 7"/>
          <p:cNvSpPr>
            <a:spLocks noGrp="1"/>
          </p:cNvSpPr>
          <p:nvPr>
            <p:ph type="sldNum" sz="quarter" idx="12"/>
          </p:nvPr>
        </p:nvSpPr>
        <p:spPr/>
        <p:txBody>
          <a:bodyPr/>
          <a:lstStyle/>
          <a:p>
            <a:fld id="{962C9CCB-9A9B-4EE4-958E-17012CC3B881}" type="slidenum">
              <a:rPr lang="en-US" smtClean="0"/>
              <a:t>20</a:t>
            </a:fld>
            <a:endParaRPr lang="en-US" dirty="0"/>
          </a:p>
        </p:txBody>
      </p:sp>
    </p:spTree>
    <p:extLst>
      <p:ext uri="{BB962C8B-B14F-4D97-AF65-F5344CB8AC3E}">
        <p14:creationId xmlns:p14="http://schemas.microsoft.com/office/powerpoint/2010/main" val="3887909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057400"/>
            <a:ext cx="7772400" cy="1912065"/>
          </a:xfrm>
        </p:spPr>
        <p:txBody>
          <a:bodyPr>
            <a:normAutofit/>
          </a:bodyPr>
          <a:lstStyle/>
          <a:p>
            <a:pPr marL="514350" lvl="0" indent="-514350"/>
            <a:r>
              <a:rPr lang="en-US" sz="2700" dirty="0" smtClean="0">
                <a:solidFill>
                  <a:schemeClr val="tx1"/>
                </a:solidFill>
              </a:rPr>
              <a:t>	</a:t>
            </a:r>
            <a:endParaRPr lang="en-US" sz="2700" dirty="0" smtClean="0">
              <a:solidFill>
                <a:schemeClr val="tx1"/>
              </a:solidFill>
              <a:latin typeface="Gill Sans MT" pitchFamily="34" charset="0"/>
            </a:endParaRPr>
          </a:p>
        </p:txBody>
      </p:sp>
      <p:sp>
        <p:nvSpPr>
          <p:cNvPr id="5" name="Rectangle 4"/>
          <p:cNvSpPr/>
          <p:nvPr/>
        </p:nvSpPr>
        <p:spPr>
          <a:xfrm>
            <a:off x="138077" y="304800"/>
            <a:ext cx="8486843" cy="707886"/>
          </a:xfrm>
          <a:prstGeom prst="rect">
            <a:avLst/>
          </a:prstGeom>
        </p:spPr>
        <p:txBody>
          <a:bodyPr wrap="square">
            <a:spAutoFit/>
          </a:bodyPr>
          <a:lstStyle/>
          <a:p>
            <a:pPr algn="ctr"/>
            <a:r>
              <a:rPr lang="en-US" sz="4000" dirty="0" smtClean="0">
                <a:solidFill>
                  <a:schemeClr val="tx2"/>
                </a:solidFill>
              </a:rPr>
              <a:t>Shared Services Subcommittees</a:t>
            </a:r>
            <a:endParaRPr lang="en-US" sz="4000" dirty="0">
              <a:solidFill>
                <a:schemeClr val="tx2"/>
              </a:solidFill>
            </a:endParaRPr>
          </a:p>
        </p:txBody>
      </p:sp>
      <p:sp>
        <p:nvSpPr>
          <p:cNvPr id="4" name="Rectangle 3"/>
          <p:cNvSpPr/>
          <p:nvPr/>
        </p:nvSpPr>
        <p:spPr>
          <a:xfrm>
            <a:off x="609600" y="1305342"/>
            <a:ext cx="8015320" cy="4893647"/>
          </a:xfrm>
          <a:prstGeom prst="rect">
            <a:avLst/>
          </a:prstGeom>
        </p:spPr>
        <p:txBody>
          <a:bodyPr wrap="square">
            <a:spAutoFit/>
          </a:bodyPr>
          <a:lstStyle/>
          <a:p>
            <a:r>
              <a:rPr lang="en-US" sz="2400" dirty="0">
                <a:solidFill>
                  <a:schemeClr val="tx2"/>
                </a:solidFill>
              </a:rPr>
              <a:t>The Shared Services subcommittees will be made up of representatives from each of the areas affected in the transformation: Human Resource Services, Payroll, Finance, Procurement and Information Technology Services (ITS). Preliminary plans are to establish four subcommittees related to the three shared service functions identified by the Business Productivity Committee. Customer Service will be a primary focus</a:t>
            </a:r>
            <a:r>
              <a:rPr lang="en-US" sz="2400" dirty="0" smtClean="0">
                <a:solidFill>
                  <a:schemeClr val="tx2"/>
                </a:solidFill>
              </a:rPr>
              <a:t>.</a:t>
            </a:r>
          </a:p>
          <a:p>
            <a:endParaRPr lang="en-US" sz="2400" dirty="0">
              <a:solidFill>
                <a:schemeClr val="tx2"/>
              </a:solidFill>
            </a:endParaRPr>
          </a:p>
          <a:p>
            <a:pPr marL="342900" indent="-342900">
              <a:buFont typeface="Arial" pitchFamily="34" charset="0"/>
              <a:buChar char="•"/>
            </a:pPr>
            <a:r>
              <a:rPr lang="en-US" sz="2400" dirty="0">
                <a:solidFill>
                  <a:schemeClr val="tx2"/>
                </a:solidFill>
              </a:rPr>
              <a:t>Human Resources/Payroll</a:t>
            </a:r>
          </a:p>
          <a:p>
            <a:pPr marL="342900" indent="-342900">
              <a:buFont typeface="Arial" pitchFamily="34" charset="0"/>
              <a:buChar char="•"/>
            </a:pPr>
            <a:r>
              <a:rPr lang="en-US" sz="2400" dirty="0">
                <a:solidFill>
                  <a:schemeClr val="tx2"/>
                </a:solidFill>
              </a:rPr>
              <a:t>Finance/Procurement</a:t>
            </a:r>
          </a:p>
          <a:p>
            <a:pPr marL="342900" indent="-342900">
              <a:buFont typeface="Arial" pitchFamily="34" charset="0"/>
              <a:buChar char="•"/>
            </a:pPr>
            <a:r>
              <a:rPr lang="en-US" sz="2400" dirty="0">
                <a:solidFill>
                  <a:schemeClr val="tx2"/>
                </a:solidFill>
              </a:rPr>
              <a:t>Information Technology (IT)</a:t>
            </a:r>
          </a:p>
          <a:p>
            <a:pPr marL="342900" indent="-342900">
              <a:buFont typeface="Arial" pitchFamily="34" charset="0"/>
              <a:buChar char="•"/>
            </a:pPr>
            <a:r>
              <a:rPr lang="en-US" sz="2400" dirty="0">
                <a:solidFill>
                  <a:schemeClr val="tx2"/>
                </a:solidFill>
              </a:rPr>
              <a:t>Customer Services, including Service Level Agreements</a:t>
            </a:r>
          </a:p>
        </p:txBody>
      </p:sp>
      <p:sp>
        <p:nvSpPr>
          <p:cNvPr id="9" name="Slide Number Placeholder 8"/>
          <p:cNvSpPr>
            <a:spLocks noGrp="1"/>
          </p:cNvSpPr>
          <p:nvPr>
            <p:ph type="sldNum" sz="quarter" idx="12"/>
          </p:nvPr>
        </p:nvSpPr>
        <p:spPr/>
        <p:txBody>
          <a:bodyPr/>
          <a:lstStyle/>
          <a:p>
            <a:fld id="{962C9CCB-9A9B-4EE4-958E-17012CC3B881}" type="slidenum">
              <a:rPr lang="en-US" smtClean="0"/>
              <a:t>21</a:t>
            </a:fld>
            <a:endParaRPr lang="en-US" dirty="0"/>
          </a:p>
        </p:txBody>
      </p:sp>
    </p:spTree>
    <p:extLst>
      <p:ext uri="{BB962C8B-B14F-4D97-AF65-F5344CB8AC3E}">
        <p14:creationId xmlns:p14="http://schemas.microsoft.com/office/powerpoint/2010/main" val="412332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8483" y="533400"/>
            <a:ext cx="8486843" cy="1692771"/>
          </a:xfrm>
          <a:prstGeom prst="rect">
            <a:avLst/>
          </a:prstGeom>
        </p:spPr>
        <p:txBody>
          <a:bodyPr wrap="square">
            <a:spAutoFit/>
          </a:bodyPr>
          <a:lstStyle/>
          <a:p>
            <a:pPr algn="ctr"/>
            <a:r>
              <a:rPr lang="en-US" sz="3600" dirty="0" smtClean="0">
                <a:solidFill>
                  <a:schemeClr val="tx2"/>
                </a:solidFill>
              </a:rPr>
              <a:t>Administrative Systems/Technology Improvements  </a:t>
            </a:r>
          </a:p>
          <a:p>
            <a:pPr algn="ctr"/>
            <a:r>
              <a:rPr lang="en-US" sz="3200" dirty="0" smtClean="0">
                <a:solidFill>
                  <a:schemeClr val="tx2"/>
                </a:solidFill>
              </a:rPr>
              <a:t>(Concurrent Project with Shared Services)</a:t>
            </a:r>
            <a:endParaRPr lang="en-US" sz="3200" dirty="0">
              <a:solidFill>
                <a:schemeClr val="tx2"/>
              </a:solidFill>
            </a:endParaRPr>
          </a:p>
        </p:txBody>
      </p:sp>
      <p:sp>
        <p:nvSpPr>
          <p:cNvPr id="9" name="TextBox 8"/>
          <p:cNvSpPr txBox="1"/>
          <p:nvPr/>
        </p:nvSpPr>
        <p:spPr>
          <a:xfrm>
            <a:off x="170581" y="2362200"/>
            <a:ext cx="8524240" cy="3708708"/>
          </a:xfrm>
          <a:prstGeom prst="rect">
            <a:avLst/>
          </a:prstGeom>
          <a:noFill/>
        </p:spPr>
        <p:txBody>
          <a:bodyPr wrap="square" rtlCol="0">
            <a:spAutoFit/>
          </a:bodyPr>
          <a:lstStyle/>
          <a:p>
            <a:endParaRPr lang="en-US" sz="2400" dirty="0" smtClean="0"/>
          </a:p>
          <a:p>
            <a:pPr lvl="1">
              <a:spcAft>
                <a:spcPts val="600"/>
              </a:spcAft>
            </a:pPr>
            <a:r>
              <a:rPr lang="en-US" sz="2800" b="1" dirty="0" smtClean="0">
                <a:solidFill>
                  <a:schemeClr val="tx2"/>
                </a:solidFill>
              </a:rPr>
              <a:t>Initiatives</a:t>
            </a:r>
          </a:p>
          <a:p>
            <a:pPr marL="1257300" lvl="2" indent="-342900">
              <a:buFont typeface="Arial" pitchFamily="34" charset="0"/>
              <a:buChar char="•"/>
            </a:pPr>
            <a:r>
              <a:rPr lang="en-US" sz="2800" dirty="0" smtClean="0">
                <a:solidFill>
                  <a:schemeClr val="tx2"/>
                </a:solidFill>
              </a:rPr>
              <a:t>Improve </a:t>
            </a:r>
            <a:r>
              <a:rPr lang="en-US" sz="2800" dirty="0">
                <a:solidFill>
                  <a:schemeClr val="tx2"/>
                </a:solidFill>
              </a:rPr>
              <a:t>Design &amp;</a:t>
            </a:r>
            <a:r>
              <a:rPr lang="en-US" sz="2800" dirty="0" smtClean="0">
                <a:solidFill>
                  <a:schemeClr val="tx2"/>
                </a:solidFill>
              </a:rPr>
              <a:t> </a:t>
            </a:r>
            <a:r>
              <a:rPr lang="en-US" sz="2800" dirty="0">
                <a:solidFill>
                  <a:schemeClr val="tx2"/>
                </a:solidFill>
              </a:rPr>
              <a:t>Management of </a:t>
            </a:r>
            <a:r>
              <a:rPr lang="en-US" sz="2800" dirty="0" smtClean="0">
                <a:solidFill>
                  <a:schemeClr val="tx2"/>
                </a:solidFill>
              </a:rPr>
              <a:t>Data</a:t>
            </a:r>
            <a:endParaRPr lang="en-US" sz="2800" dirty="0">
              <a:solidFill>
                <a:schemeClr val="tx2"/>
              </a:solidFill>
            </a:endParaRPr>
          </a:p>
          <a:p>
            <a:pPr marL="1257300" lvl="2" indent="-342900">
              <a:buFont typeface="Arial" pitchFamily="34" charset="0"/>
              <a:buChar char="•"/>
            </a:pPr>
            <a:r>
              <a:rPr lang="en-US" sz="2800" dirty="0" smtClean="0">
                <a:solidFill>
                  <a:schemeClr val="tx2"/>
                </a:solidFill>
              </a:rPr>
              <a:t>Design </a:t>
            </a:r>
            <a:r>
              <a:rPr lang="en-US" sz="2800" dirty="0">
                <a:solidFill>
                  <a:schemeClr val="tx2"/>
                </a:solidFill>
              </a:rPr>
              <a:t>&amp;</a:t>
            </a:r>
            <a:r>
              <a:rPr lang="en-US" sz="2800" dirty="0" smtClean="0">
                <a:solidFill>
                  <a:schemeClr val="tx2"/>
                </a:solidFill>
              </a:rPr>
              <a:t> </a:t>
            </a:r>
            <a:r>
              <a:rPr lang="en-US" sz="2800" dirty="0">
                <a:solidFill>
                  <a:schemeClr val="tx2"/>
                </a:solidFill>
              </a:rPr>
              <a:t>Build an Open Systems </a:t>
            </a:r>
            <a:r>
              <a:rPr lang="en-US" sz="2800" dirty="0" smtClean="0">
                <a:solidFill>
                  <a:schemeClr val="tx2"/>
                </a:solidFill>
              </a:rPr>
              <a:t>Tech Environment</a:t>
            </a:r>
          </a:p>
          <a:p>
            <a:pPr marL="1257300" lvl="2" indent="-342900">
              <a:spcAft>
                <a:spcPts val="1200"/>
              </a:spcAft>
              <a:buFont typeface="Arial" pitchFamily="34" charset="0"/>
              <a:buChar char="•"/>
            </a:pPr>
            <a:r>
              <a:rPr lang="en-US" sz="2800" dirty="0" smtClean="0">
                <a:solidFill>
                  <a:schemeClr val="tx2"/>
                </a:solidFill>
              </a:rPr>
              <a:t>Adopt Common Software Development Methodology</a:t>
            </a:r>
          </a:p>
          <a:p>
            <a:pPr marL="1257300" lvl="2" indent="-342900">
              <a:spcAft>
                <a:spcPts val="1200"/>
              </a:spcAft>
              <a:buFont typeface="Arial" pitchFamily="34" charset="0"/>
              <a:buChar char="•"/>
            </a:pPr>
            <a:r>
              <a:rPr lang="en-US" sz="2800" dirty="0">
                <a:solidFill>
                  <a:schemeClr val="tx2"/>
                </a:solidFill>
              </a:rPr>
              <a:t>Administrative Systems </a:t>
            </a:r>
            <a:r>
              <a:rPr lang="en-US" sz="2800" dirty="0" smtClean="0">
                <a:solidFill>
                  <a:schemeClr val="tx2"/>
                </a:solidFill>
              </a:rPr>
              <a:t>Replacement</a:t>
            </a:r>
            <a:endParaRPr lang="en-US" sz="2800" dirty="0">
              <a:solidFill>
                <a:schemeClr val="tx2"/>
              </a:solidFill>
            </a:endParaRPr>
          </a:p>
        </p:txBody>
      </p:sp>
      <p:sp>
        <p:nvSpPr>
          <p:cNvPr id="4" name="Slide Number Placeholder 3"/>
          <p:cNvSpPr>
            <a:spLocks noGrp="1"/>
          </p:cNvSpPr>
          <p:nvPr>
            <p:ph type="sldNum" sz="quarter" idx="12"/>
          </p:nvPr>
        </p:nvSpPr>
        <p:spPr/>
        <p:txBody>
          <a:bodyPr/>
          <a:lstStyle/>
          <a:p>
            <a:fld id="{962C9CCB-9A9B-4EE4-958E-17012CC3B881}" type="slidenum">
              <a:rPr lang="en-US" smtClean="0"/>
              <a:t>22</a:t>
            </a:fld>
            <a:endParaRPr lang="en-US" dirty="0"/>
          </a:p>
        </p:txBody>
      </p:sp>
    </p:spTree>
    <p:extLst>
      <p:ext uri="{BB962C8B-B14F-4D97-AF65-F5344CB8AC3E}">
        <p14:creationId xmlns:p14="http://schemas.microsoft.com/office/powerpoint/2010/main" val="12894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64345"/>
            <a:ext cx="7772400" cy="1912065"/>
          </a:xfrm>
        </p:spPr>
        <p:txBody>
          <a:bodyPr>
            <a:normAutofit fontScale="90000"/>
          </a:bodyPr>
          <a:lstStyle/>
          <a:p>
            <a:pPr marL="514350" lvl="0" indent="-514350"/>
            <a:r>
              <a:rPr lang="en-US" sz="3600" i="1" dirty="0" smtClean="0">
                <a:solidFill>
                  <a:schemeClr val="tx2"/>
                </a:solidFill>
                <a:latin typeface="+mn-lt"/>
              </a:rPr>
              <a:t>Transforming UT: Business Productivity Initiative:</a:t>
            </a:r>
            <a:r>
              <a:rPr lang="en-US" sz="2700" i="1" dirty="0" smtClean="0">
                <a:solidFill>
                  <a:schemeClr val="tx1"/>
                </a:solidFill>
                <a:latin typeface="+mn-lt"/>
              </a:rPr>
              <a:t/>
            </a:r>
            <a:br>
              <a:rPr lang="en-US" sz="2700" i="1" dirty="0" smtClean="0">
                <a:solidFill>
                  <a:schemeClr val="tx1"/>
                </a:solidFill>
                <a:latin typeface="+mn-lt"/>
              </a:rPr>
            </a:br>
            <a:r>
              <a:rPr lang="en-US" sz="2700" dirty="0" smtClean="0">
                <a:solidFill>
                  <a:schemeClr val="tx1"/>
                </a:solidFill>
                <a:hlinkClick r:id="rId2"/>
              </a:rPr>
              <a:t>http</a:t>
            </a:r>
            <a:r>
              <a:rPr lang="en-US" sz="2700" dirty="0">
                <a:solidFill>
                  <a:schemeClr val="tx1"/>
                </a:solidFill>
                <a:hlinkClick r:id="rId2"/>
              </a:rPr>
              <a:t>://</a:t>
            </a:r>
            <a:r>
              <a:rPr lang="en-US" sz="2700" dirty="0" smtClean="0">
                <a:solidFill>
                  <a:schemeClr val="tx1"/>
                </a:solidFill>
                <a:hlinkClick r:id="rId2"/>
              </a:rPr>
              <a:t>www.utexas.edu/transforming-ut</a:t>
            </a:r>
            <a:r>
              <a:rPr lang="en-US" sz="2700" dirty="0" smtClean="0">
                <a:solidFill>
                  <a:schemeClr val="tx1"/>
                </a:solidFill>
              </a:rPr>
              <a:t/>
            </a:r>
            <a:br>
              <a:rPr lang="en-US" sz="2700" dirty="0" smtClean="0">
                <a:solidFill>
                  <a:schemeClr val="tx1"/>
                </a:solidFill>
              </a:rPr>
            </a:br>
            <a:r>
              <a:rPr lang="en-US" sz="2700" dirty="0" smtClean="0">
                <a:solidFill>
                  <a:schemeClr val="tx1"/>
                </a:solidFill>
              </a:rPr>
              <a:t>	</a:t>
            </a:r>
            <a:endParaRPr lang="en-US" sz="2700" dirty="0" smtClean="0">
              <a:solidFill>
                <a:schemeClr val="tx1"/>
              </a:solidFill>
              <a:latin typeface="Gill Sans MT" pitchFamily="34" charset="0"/>
            </a:endParaRPr>
          </a:p>
        </p:txBody>
      </p:sp>
      <p:sp>
        <p:nvSpPr>
          <p:cNvPr id="5" name="Rectangle 4"/>
          <p:cNvSpPr/>
          <p:nvPr/>
        </p:nvSpPr>
        <p:spPr>
          <a:xfrm>
            <a:off x="304800" y="1219200"/>
            <a:ext cx="8486843" cy="707886"/>
          </a:xfrm>
          <a:prstGeom prst="rect">
            <a:avLst/>
          </a:prstGeom>
        </p:spPr>
        <p:txBody>
          <a:bodyPr wrap="square">
            <a:spAutoFit/>
          </a:bodyPr>
          <a:lstStyle/>
          <a:p>
            <a:pPr algn="ctr"/>
            <a:r>
              <a:rPr lang="en-US" sz="4000" dirty="0" smtClean="0">
                <a:solidFill>
                  <a:schemeClr val="tx2"/>
                </a:solidFill>
              </a:rPr>
              <a:t>UT Austin Website</a:t>
            </a:r>
          </a:p>
        </p:txBody>
      </p:sp>
      <p:sp>
        <p:nvSpPr>
          <p:cNvPr id="6" name="Rectangle 5"/>
          <p:cNvSpPr/>
          <p:nvPr/>
        </p:nvSpPr>
        <p:spPr>
          <a:xfrm>
            <a:off x="1322522" y="4114800"/>
            <a:ext cx="6705600" cy="523220"/>
          </a:xfrm>
          <a:prstGeom prst="rect">
            <a:avLst/>
          </a:prstGeom>
        </p:spPr>
        <p:txBody>
          <a:bodyPr wrap="square">
            <a:spAutoFit/>
          </a:bodyPr>
          <a:lstStyle/>
          <a:p>
            <a:r>
              <a:rPr lang="en-US" sz="1400" dirty="0"/>
              <a:t/>
            </a:r>
            <a:br>
              <a:rPr lang="en-US" sz="1400" dirty="0"/>
            </a:br>
            <a:r>
              <a:rPr lang="en-US" sz="1400" dirty="0"/>
              <a:t>	</a:t>
            </a:r>
            <a:endParaRPr lang="en-US" dirty="0"/>
          </a:p>
        </p:txBody>
      </p:sp>
      <p:sp>
        <p:nvSpPr>
          <p:cNvPr id="7" name="Slide Number Placeholder 6"/>
          <p:cNvSpPr>
            <a:spLocks noGrp="1"/>
          </p:cNvSpPr>
          <p:nvPr>
            <p:ph type="sldNum" sz="quarter" idx="12"/>
          </p:nvPr>
        </p:nvSpPr>
        <p:spPr/>
        <p:txBody>
          <a:bodyPr/>
          <a:lstStyle/>
          <a:p>
            <a:fld id="{962C9CCB-9A9B-4EE4-958E-17012CC3B881}" type="slidenum">
              <a:rPr lang="en-US" smtClean="0"/>
              <a:t>23</a:t>
            </a:fld>
            <a:endParaRPr lang="en-US" dirty="0"/>
          </a:p>
        </p:txBody>
      </p:sp>
    </p:spTree>
    <p:extLst>
      <p:ext uri="{BB962C8B-B14F-4D97-AF65-F5344CB8AC3E}">
        <p14:creationId xmlns:p14="http://schemas.microsoft.com/office/powerpoint/2010/main" val="26295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782" y="304800"/>
            <a:ext cx="7772400" cy="2438400"/>
          </a:xfrm>
        </p:spPr>
        <p:txBody>
          <a:bodyPr>
            <a:normAutofit/>
          </a:bodyPr>
          <a:lstStyle/>
          <a:p>
            <a:r>
              <a:rPr lang="en-US" sz="4000" b="1" dirty="0">
                <a:solidFill>
                  <a:schemeClr val="tx2"/>
                </a:solidFill>
                <a:latin typeface="+mn-lt"/>
              </a:rPr>
              <a:t>TASSCUBO</a:t>
            </a:r>
            <a:br>
              <a:rPr lang="en-US" sz="4000" b="1" dirty="0">
                <a:solidFill>
                  <a:schemeClr val="tx2"/>
                </a:solidFill>
                <a:latin typeface="+mn-lt"/>
              </a:rPr>
            </a:br>
            <a:r>
              <a:rPr lang="en-US" sz="4000" b="1" dirty="0">
                <a:solidFill>
                  <a:schemeClr val="tx2"/>
                </a:solidFill>
                <a:latin typeface="+mn-lt"/>
              </a:rPr>
              <a:t>Process Redesign at Universities – Panel Discussion</a:t>
            </a:r>
            <a:endParaRPr lang="en-US" sz="4000" dirty="0">
              <a:latin typeface="+mn-lt"/>
            </a:endParaRPr>
          </a:p>
        </p:txBody>
      </p:sp>
      <p:sp>
        <p:nvSpPr>
          <p:cNvPr id="3" name="Subtitle 2"/>
          <p:cNvSpPr>
            <a:spLocks noGrp="1"/>
          </p:cNvSpPr>
          <p:nvPr>
            <p:ph type="subTitle" idx="1"/>
          </p:nvPr>
        </p:nvSpPr>
        <p:spPr>
          <a:xfrm>
            <a:off x="1295400" y="3886200"/>
            <a:ext cx="6858000" cy="1981200"/>
          </a:xfrm>
        </p:spPr>
        <p:txBody>
          <a:bodyPr>
            <a:normAutofit fontScale="70000" lnSpcReduction="20000"/>
          </a:bodyPr>
          <a:lstStyle/>
          <a:p>
            <a:r>
              <a:rPr lang="en-US" sz="4000" dirty="0" smtClean="0">
                <a:solidFill>
                  <a:schemeClr val="tx2"/>
                </a:solidFill>
              </a:rPr>
              <a:t>Julie Grant</a:t>
            </a:r>
          </a:p>
          <a:p>
            <a:r>
              <a:rPr lang="en-US" sz="4000" dirty="0" smtClean="0">
                <a:solidFill>
                  <a:schemeClr val="tx2"/>
                </a:solidFill>
              </a:rPr>
              <a:t>Assistant Vice President, Business Operations</a:t>
            </a:r>
          </a:p>
          <a:p>
            <a:r>
              <a:rPr lang="en-US" sz="4000" dirty="0" smtClean="0">
                <a:solidFill>
                  <a:schemeClr val="tx2"/>
                </a:solidFill>
              </a:rPr>
              <a:t>Yale University</a:t>
            </a:r>
          </a:p>
          <a:p>
            <a:r>
              <a:rPr lang="en-US" sz="4000" dirty="0" smtClean="0"/>
              <a:t>July </a:t>
            </a:r>
            <a:r>
              <a:rPr lang="en-US" sz="4000" dirty="0"/>
              <a:t>22, 2013</a:t>
            </a:r>
          </a:p>
          <a:p>
            <a:endParaRPr lang="en-US" dirty="0">
              <a:solidFill>
                <a:schemeClr val="tx2"/>
              </a:solidFill>
            </a:endParaRPr>
          </a:p>
        </p:txBody>
      </p:sp>
      <p:sp>
        <p:nvSpPr>
          <p:cNvPr id="4" name="TextBox 3"/>
          <p:cNvSpPr txBox="1"/>
          <p:nvPr/>
        </p:nvSpPr>
        <p:spPr>
          <a:xfrm>
            <a:off x="2133600" y="2819400"/>
            <a:ext cx="5285934" cy="861774"/>
          </a:xfrm>
          <a:prstGeom prst="rect">
            <a:avLst/>
          </a:prstGeom>
          <a:noFill/>
        </p:spPr>
        <p:txBody>
          <a:bodyPr wrap="none" rtlCol="0">
            <a:spAutoFit/>
          </a:bodyPr>
          <a:lstStyle/>
          <a:p>
            <a:r>
              <a:rPr lang="en-US" sz="3200" dirty="0">
                <a:solidFill>
                  <a:schemeClr val="tx2"/>
                </a:solidFill>
              </a:rPr>
              <a:t>Yale Business Services Delivery</a:t>
            </a:r>
          </a:p>
          <a:p>
            <a:endParaRPr lang="en-US" dirty="0"/>
          </a:p>
        </p:txBody>
      </p:sp>
      <p:sp>
        <p:nvSpPr>
          <p:cNvPr id="5" name="Slide Number Placeholder 4"/>
          <p:cNvSpPr>
            <a:spLocks noGrp="1"/>
          </p:cNvSpPr>
          <p:nvPr>
            <p:ph type="sldNum" sz="quarter" idx="12"/>
          </p:nvPr>
        </p:nvSpPr>
        <p:spPr/>
        <p:txBody>
          <a:bodyPr/>
          <a:lstStyle/>
          <a:p>
            <a:fld id="{962C9CCB-9A9B-4EE4-958E-17012CC3B881}" type="slidenum">
              <a:rPr lang="en-US" smtClean="0"/>
              <a:t>24</a:t>
            </a:fld>
            <a:endParaRPr lang="en-US" dirty="0"/>
          </a:p>
        </p:txBody>
      </p:sp>
    </p:spTree>
    <p:extLst>
      <p:ext uri="{BB962C8B-B14F-4D97-AF65-F5344CB8AC3E}">
        <p14:creationId xmlns:p14="http://schemas.microsoft.com/office/powerpoint/2010/main" val="3267650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15" name="Group 155"/>
          <p:cNvGrpSpPr>
            <a:grpSpLocks/>
          </p:cNvGrpSpPr>
          <p:nvPr/>
        </p:nvGrpSpPr>
        <p:grpSpPr bwMode="auto">
          <a:xfrm>
            <a:off x="151279" y="841015"/>
            <a:ext cx="8890000" cy="3924733"/>
            <a:chOff x="90" y="937"/>
            <a:chExt cx="6544" cy="2514"/>
          </a:xfrm>
        </p:grpSpPr>
        <p:pic>
          <p:nvPicPr>
            <p:cNvPr id="15516" name="Picture 156"/>
            <p:cNvPicPr>
              <a:picLocks noChangeAspect="1" noChangeArrowheads="1"/>
            </p:cNvPicPr>
            <p:nvPr/>
          </p:nvPicPr>
          <p:blipFill>
            <a:blip r:embed="rId4" cstate="print">
              <a:extLst>
                <a:ext uri="{28A0092B-C50C-407E-A947-70E740481C1C}">
                  <a14:useLocalDpi xmlns:a14="http://schemas.microsoft.com/office/drawing/2010/main" val="0"/>
                </a:ext>
              </a:extLst>
            </a:blip>
            <a:srcRect l="10381" t="12190" r="5008" b="7430"/>
            <a:stretch>
              <a:fillRect/>
            </a:stretch>
          </p:blipFill>
          <p:spPr bwMode="auto">
            <a:xfrm rot="5400000">
              <a:off x="2705" y="1449"/>
              <a:ext cx="2509" cy="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517" name="Picture 157"/>
            <p:cNvPicPr>
              <a:picLocks noChangeAspect="1" noChangeArrowheads="1"/>
            </p:cNvPicPr>
            <p:nvPr/>
          </p:nvPicPr>
          <p:blipFill>
            <a:blip r:embed="rId5" cstate="print">
              <a:extLst>
                <a:ext uri="{28A0092B-C50C-407E-A947-70E740481C1C}">
                  <a14:useLocalDpi xmlns:a14="http://schemas.microsoft.com/office/drawing/2010/main" val="0"/>
                </a:ext>
              </a:extLst>
            </a:blip>
            <a:srcRect l="10278" t="12190" r="4973" b="8572"/>
            <a:stretch>
              <a:fillRect/>
            </a:stretch>
          </p:blipFill>
          <p:spPr bwMode="auto">
            <a:xfrm rot="5400000">
              <a:off x="3329" y="1460"/>
              <a:ext cx="2513" cy="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518" name="Picture 158"/>
            <p:cNvPicPr>
              <a:picLocks noChangeAspect="1" noChangeArrowheads="1"/>
            </p:cNvPicPr>
            <p:nvPr/>
          </p:nvPicPr>
          <p:blipFill>
            <a:blip r:embed="rId6" cstate="print">
              <a:extLst>
                <a:ext uri="{28A0092B-C50C-407E-A947-70E740481C1C}">
                  <a14:useLocalDpi xmlns:a14="http://schemas.microsoft.com/office/drawing/2010/main" val="0"/>
                </a:ext>
              </a:extLst>
            </a:blip>
            <a:srcRect l="10312" t="17525" r="4939" b="7333"/>
            <a:stretch>
              <a:fillRect/>
            </a:stretch>
          </p:blipFill>
          <p:spPr bwMode="auto">
            <a:xfrm rot="5400000">
              <a:off x="4681" y="1499"/>
              <a:ext cx="2513" cy="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519" name="Picture 159"/>
            <p:cNvPicPr>
              <a:picLocks noChangeAspect="1" noChangeArrowheads="1"/>
            </p:cNvPicPr>
            <p:nvPr/>
          </p:nvPicPr>
          <p:blipFill>
            <a:blip r:embed="rId7" cstate="print">
              <a:extLst>
                <a:ext uri="{28A0092B-C50C-407E-A947-70E740481C1C}">
                  <a14:useLocalDpi xmlns:a14="http://schemas.microsoft.com/office/drawing/2010/main" val="0"/>
                </a:ext>
              </a:extLst>
            </a:blip>
            <a:srcRect l="9981" t="18285" r="5374" b="14000"/>
            <a:stretch>
              <a:fillRect/>
            </a:stretch>
          </p:blipFill>
          <p:spPr bwMode="auto">
            <a:xfrm rot="5400000">
              <a:off x="1478" y="1566"/>
              <a:ext cx="2510" cy="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520" name="Picture 160"/>
            <p:cNvPicPr>
              <a:picLocks noChangeAspect="1" noChangeArrowheads="1"/>
            </p:cNvPicPr>
            <p:nvPr/>
          </p:nvPicPr>
          <p:blipFill>
            <a:blip r:embed="rId8" cstate="print">
              <a:extLst>
                <a:ext uri="{28A0092B-C50C-407E-A947-70E740481C1C}">
                  <a14:useLocalDpi xmlns:a14="http://schemas.microsoft.com/office/drawing/2010/main" val="0"/>
                </a:ext>
              </a:extLst>
            </a:blip>
            <a:srcRect l="10303" t="11714" r="5060" b="12914"/>
            <a:stretch>
              <a:fillRect/>
            </a:stretch>
          </p:blipFill>
          <p:spPr bwMode="auto">
            <a:xfrm rot="5400000">
              <a:off x="-467" y="1495"/>
              <a:ext cx="2510" cy="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521" name="Picture 161"/>
            <p:cNvPicPr>
              <a:picLocks noChangeAspect="1" noChangeArrowheads="1"/>
            </p:cNvPicPr>
            <p:nvPr/>
          </p:nvPicPr>
          <p:blipFill>
            <a:blip r:embed="rId9" cstate="print">
              <a:extLst>
                <a:ext uri="{28A0092B-C50C-407E-A947-70E740481C1C}">
                  <a14:useLocalDpi xmlns:a14="http://schemas.microsoft.com/office/drawing/2010/main" val="0"/>
                </a:ext>
              </a:extLst>
            </a:blip>
            <a:srcRect l="10371" t="12143" r="5057" b="7715"/>
            <a:stretch>
              <a:fillRect/>
            </a:stretch>
          </p:blipFill>
          <p:spPr bwMode="auto">
            <a:xfrm rot="5400000">
              <a:off x="385" y="1451"/>
              <a:ext cx="2508" cy="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15366" name="Text Box 6"/>
          <p:cNvSpPr txBox="1">
            <a:spLocks noChangeArrowheads="1"/>
          </p:cNvSpPr>
          <p:nvPr/>
        </p:nvSpPr>
        <p:spPr bwMode="auto">
          <a:xfrm>
            <a:off x="3213809" y="74685"/>
            <a:ext cx="2822838"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spAutoFit/>
          </a:bodyPr>
          <a:lstStyle/>
          <a:p>
            <a:pPr algn="ctr"/>
            <a:r>
              <a:rPr lang="en-US" b="1">
                <a:latin typeface="Times New Roman" charset="0"/>
              </a:rPr>
              <a:t>Yale University</a:t>
            </a:r>
          </a:p>
          <a:p>
            <a:pPr algn="ctr"/>
            <a:r>
              <a:rPr lang="en-US" i="1">
                <a:latin typeface="Times New Roman" charset="0"/>
              </a:rPr>
              <a:t>Business Manager Positions</a:t>
            </a:r>
          </a:p>
        </p:txBody>
      </p:sp>
      <p:sp>
        <p:nvSpPr>
          <p:cNvPr id="15367" name="AutoShape 7"/>
          <p:cNvSpPr>
            <a:spLocks noChangeArrowheads="1"/>
          </p:cNvSpPr>
          <p:nvPr/>
        </p:nvSpPr>
        <p:spPr bwMode="auto">
          <a:xfrm>
            <a:off x="8357721" y="1726407"/>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26</a:t>
            </a:r>
          </a:p>
          <a:p>
            <a:pPr algn="ctr"/>
            <a:r>
              <a:rPr lang="en-US" sz="400" b="1"/>
              <a:t>YDS</a:t>
            </a:r>
          </a:p>
          <a:p>
            <a:pPr algn="ctr"/>
            <a:r>
              <a:rPr lang="en-US" sz="400" b="1"/>
              <a:t>BDS</a:t>
            </a:r>
          </a:p>
        </p:txBody>
      </p:sp>
      <p:sp>
        <p:nvSpPr>
          <p:cNvPr id="15368" name="AutoShape 8"/>
          <p:cNvSpPr>
            <a:spLocks noChangeArrowheads="1"/>
          </p:cNvSpPr>
          <p:nvPr/>
        </p:nvSpPr>
        <p:spPr bwMode="auto">
          <a:xfrm>
            <a:off x="8256868" y="1513177"/>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24</a:t>
            </a:r>
          </a:p>
          <a:p>
            <a:pPr algn="ctr"/>
            <a:r>
              <a:rPr lang="en-US" sz="500" b="1"/>
              <a:t>ISM</a:t>
            </a:r>
          </a:p>
        </p:txBody>
      </p:sp>
      <p:sp>
        <p:nvSpPr>
          <p:cNvPr id="15369" name="AutoShape 9"/>
          <p:cNvSpPr>
            <a:spLocks noChangeArrowheads="1"/>
          </p:cNvSpPr>
          <p:nvPr/>
        </p:nvSpPr>
        <p:spPr bwMode="auto">
          <a:xfrm>
            <a:off x="4953001" y="4045961"/>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MU</a:t>
            </a:r>
          </a:p>
          <a:p>
            <a:pPr algn="ctr"/>
            <a:r>
              <a:rPr lang="en-US" sz="400" b="1"/>
              <a:t>Invest</a:t>
            </a:r>
          </a:p>
        </p:txBody>
      </p:sp>
      <p:sp>
        <p:nvSpPr>
          <p:cNvPr id="15370" name="AutoShape 10"/>
          <p:cNvSpPr>
            <a:spLocks noChangeArrowheads="1"/>
          </p:cNvSpPr>
          <p:nvPr/>
        </p:nvSpPr>
        <p:spPr bwMode="auto">
          <a:xfrm>
            <a:off x="4075206" y="2805546"/>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MI</a:t>
            </a:r>
          </a:p>
          <a:p>
            <a:pPr algn="ctr"/>
            <a:r>
              <a:rPr lang="en-US" sz="500" b="1"/>
              <a:t>Pres</a:t>
            </a:r>
          </a:p>
        </p:txBody>
      </p:sp>
      <p:sp>
        <p:nvSpPr>
          <p:cNvPr id="15371" name="AutoShape 11"/>
          <p:cNvSpPr>
            <a:spLocks noChangeArrowheads="1"/>
          </p:cNvSpPr>
          <p:nvPr/>
        </p:nvSpPr>
        <p:spPr bwMode="auto">
          <a:xfrm>
            <a:off x="5907368" y="2682154"/>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500" b="1"/>
              <a:t>SOM</a:t>
            </a:r>
          </a:p>
        </p:txBody>
      </p:sp>
      <p:sp>
        <p:nvSpPr>
          <p:cNvPr id="15372" name="AutoShape 12"/>
          <p:cNvSpPr>
            <a:spLocks noChangeArrowheads="1"/>
          </p:cNvSpPr>
          <p:nvPr/>
        </p:nvSpPr>
        <p:spPr bwMode="auto">
          <a:xfrm>
            <a:off x="4327339" y="3143251"/>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22</a:t>
            </a:r>
          </a:p>
          <a:p>
            <a:pPr algn="ctr"/>
            <a:r>
              <a:rPr lang="en-US" sz="500" b="1"/>
              <a:t>MST</a:t>
            </a:r>
          </a:p>
        </p:txBody>
      </p:sp>
      <p:sp>
        <p:nvSpPr>
          <p:cNvPr id="15373" name="AutoShape 13"/>
          <p:cNvSpPr>
            <a:spLocks noChangeArrowheads="1"/>
          </p:cNvSpPr>
          <p:nvPr/>
        </p:nvSpPr>
        <p:spPr bwMode="auto">
          <a:xfrm>
            <a:off x="3890309" y="3338080"/>
            <a:ext cx="177426" cy="205653"/>
          </a:xfrm>
          <a:prstGeom prst="octagon">
            <a:avLst>
              <a:gd name="adj" fmla="val 2928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E</a:t>
            </a:r>
          </a:p>
          <a:p>
            <a:pPr algn="ctr"/>
            <a:r>
              <a:rPr lang="en-US" sz="500" b="1"/>
              <a:t>FRN</a:t>
            </a:r>
          </a:p>
        </p:txBody>
      </p:sp>
      <p:sp>
        <p:nvSpPr>
          <p:cNvPr id="15374" name="AutoShape 14"/>
          <p:cNvSpPr>
            <a:spLocks noChangeArrowheads="1"/>
          </p:cNvSpPr>
          <p:nvPr/>
        </p:nvSpPr>
        <p:spPr bwMode="auto">
          <a:xfrm>
            <a:off x="6165103" y="2779569"/>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24</a:t>
            </a:r>
          </a:p>
          <a:p>
            <a:pPr algn="ctr"/>
            <a:r>
              <a:rPr lang="en-US" sz="500" b="1"/>
              <a:t>EEB</a:t>
            </a:r>
          </a:p>
        </p:txBody>
      </p:sp>
      <p:sp>
        <p:nvSpPr>
          <p:cNvPr id="15375" name="AutoShape 15"/>
          <p:cNvSpPr>
            <a:spLocks noChangeArrowheads="1"/>
          </p:cNvSpPr>
          <p:nvPr/>
        </p:nvSpPr>
        <p:spPr bwMode="auto">
          <a:xfrm>
            <a:off x="6607736" y="2980893"/>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400" b="1"/>
              <a:t>SSSB</a:t>
            </a:r>
          </a:p>
        </p:txBody>
      </p:sp>
      <p:sp>
        <p:nvSpPr>
          <p:cNvPr id="15376" name="AutoShape 16"/>
          <p:cNvSpPr>
            <a:spLocks noChangeArrowheads="1"/>
          </p:cNvSpPr>
          <p:nvPr/>
        </p:nvSpPr>
        <p:spPr bwMode="auto">
          <a:xfrm>
            <a:off x="5302251" y="3169228"/>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24</a:t>
            </a:r>
          </a:p>
          <a:p>
            <a:pPr algn="ctr"/>
            <a:r>
              <a:rPr lang="en-US" sz="500" b="1"/>
              <a:t>ECO</a:t>
            </a:r>
          </a:p>
        </p:txBody>
      </p:sp>
      <p:sp>
        <p:nvSpPr>
          <p:cNvPr id="15377" name="AutoShape 17"/>
          <p:cNvSpPr>
            <a:spLocks noChangeArrowheads="1"/>
          </p:cNvSpPr>
          <p:nvPr/>
        </p:nvSpPr>
        <p:spPr bwMode="auto">
          <a:xfrm>
            <a:off x="6473265" y="2422381"/>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MU</a:t>
            </a:r>
          </a:p>
          <a:p>
            <a:pPr algn="ctr"/>
            <a:r>
              <a:rPr lang="en-US" sz="500" b="1"/>
              <a:t>FES</a:t>
            </a:r>
          </a:p>
        </p:txBody>
      </p:sp>
      <p:sp>
        <p:nvSpPr>
          <p:cNvPr id="15378" name="AutoShape 18"/>
          <p:cNvSpPr>
            <a:spLocks noChangeArrowheads="1"/>
          </p:cNvSpPr>
          <p:nvPr/>
        </p:nvSpPr>
        <p:spPr bwMode="auto">
          <a:xfrm>
            <a:off x="4954868" y="2954915"/>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400" b="1"/>
              <a:t>CSI</a:t>
            </a:r>
          </a:p>
          <a:p>
            <a:pPr algn="ctr"/>
            <a:r>
              <a:rPr lang="en-US" sz="400" b="1"/>
              <a:t>LNG</a:t>
            </a:r>
          </a:p>
        </p:txBody>
      </p:sp>
      <p:sp>
        <p:nvSpPr>
          <p:cNvPr id="15379" name="AutoShape 19"/>
          <p:cNvSpPr>
            <a:spLocks noChangeArrowheads="1"/>
          </p:cNvSpPr>
          <p:nvPr/>
        </p:nvSpPr>
        <p:spPr bwMode="auto">
          <a:xfrm>
            <a:off x="6697383" y="909205"/>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28</a:t>
            </a:r>
          </a:p>
          <a:p>
            <a:pPr algn="ctr"/>
            <a:r>
              <a:rPr lang="en-US" sz="500" b="1"/>
              <a:t>SBC</a:t>
            </a:r>
          </a:p>
        </p:txBody>
      </p:sp>
      <p:sp>
        <p:nvSpPr>
          <p:cNvPr id="15380" name="AutoShape 20"/>
          <p:cNvSpPr>
            <a:spLocks noChangeArrowheads="1"/>
          </p:cNvSpPr>
          <p:nvPr/>
        </p:nvSpPr>
        <p:spPr bwMode="auto">
          <a:xfrm>
            <a:off x="6960721" y="2506807"/>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28</a:t>
            </a:r>
          </a:p>
          <a:p>
            <a:pPr algn="ctr"/>
            <a:r>
              <a:rPr lang="en-US" sz="500" b="1"/>
              <a:t>CHM</a:t>
            </a:r>
          </a:p>
        </p:txBody>
      </p:sp>
      <p:sp>
        <p:nvSpPr>
          <p:cNvPr id="15381" name="AutoShape 21"/>
          <p:cNvSpPr>
            <a:spLocks noChangeArrowheads="1"/>
          </p:cNvSpPr>
          <p:nvPr/>
        </p:nvSpPr>
        <p:spPr bwMode="auto">
          <a:xfrm>
            <a:off x="3100295" y="1896341"/>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26</a:t>
            </a:r>
            <a:endParaRPr lang="en-US" sz="400" b="1"/>
          </a:p>
          <a:p>
            <a:pPr algn="ctr"/>
            <a:r>
              <a:rPr lang="en-US" sz="400" b="1"/>
              <a:t>Drama</a:t>
            </a:r>
          </a:p>
        </p:txBody>
      </p:sp>
      <p:sp>
        <p:nvSpPr>
          <p:cNvPr id="15382" name="AutoShape 22"/>
          <p:cNvSpPr>
            <a:spLocks noChangeArrowheads="1"/>
          </p:cNvSpPr>
          <p:nvPr/>
        </p:nvSpPr>
        <p:spPr bwMode="auto">
          <a:xfrm>
            <a:off x="6624545" y="3279631"/>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24</a:t>
            </a:r>
          </a:p>
          <a:p>
            <a:pPr algn="ctr"/>
            <a:r>
              <a:rPr lang="en-US" sz="500" b="1"/>
              <a:t>GG</a:t>
            </a:r>
          </a:p>
        </p:txBody>
      </p:sp>
      <p:sp>
        <p:nvSpPr>
          <p:cNvPr id="15383" name="AutoShape 23"/>
          <p:cNvSpPr>
            <a:spLocks noChangeArrowheads="1"/>
          </p:cNvSpPr>
          <p:nvPr/>
        </p:nvSpPr>
        <p:spPr bwMode="auto">
          <a:xfrm>
            <a:off x="3867898" y="2156114"/>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MU</a:t>
            </a:r>
          </a:p>
          <a:p>
            <a:pPr algn="ctr"/>
            <a:r>
              <a:rPr lang="en-US" sz="500" b="1"/>
              <a:t>Lib</a:t>
            </a:r>
          </a:p>
        </p:txBody>
      </p:sp>
      <p:sp>
        <p:nvSpPr>
          <p:cNvPr id="15384" name="AutoShape 24"/>
          <p:cNvSpPr>
            <a:spLocks noChangeArrowheads="1"/>
          </p:cNvSpPr>
          <p:nvPr/>
        </p:nvSpPr>
        <p:spPr bwMode="auto">
          <a:xfrm>
            <a:off x="4372162" y="4299239"/>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23</a:t>
            </a:r>
          </a:p>
          <a:p>
            <a:pPr algn="ctr"/>
            <a:r>
              <a:rPr lang="en-US" sz="500" b="1"/>
              <a:t>IR</a:t>
            </a:r>
          </a:p>
        </p:txBody>
      </p:sp>
      <p:sp>
        <p:nvSpPr>
          <p:cNvPr id="15385" name="AutoShape 25"/>
          <p:cNvSpPr>
            <a:spLocks noChangeArrowheads="1"/>
          </p:cNvSpPr>
          <p:nvPr/>
        </p:nvSpPr>
        <p:spPr bwMode="auto">
          <a:xfrm>
            <a:off x="3808133" y="3940970"/>
            <a:ext cx="177426" cy="205653"/>
          </a:xfrm>
          <a:prstGeom prst="octagon">
            <a:avLst>
              <a:gd name="adj" fmla="val 2928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E</a:t>
            </a:r>
          </a:p>
          <a:p>
            <a:pPr algn="ctr"/>
            <a:r>
              <a:rPr lang="en-US" sz="400" b="1"/>
              <a:t>REN</a:t>
            </a:r>
          </a:p>
          <a:p>
            <a:pPr algn="ctr"/>
            <a:r>
              <a:rPr lang="en-US" sz="400" b="1"/>
              <a:t>MDS</a:t>
            </a:r>
          </a:p>
        </p:txBody>
      </p:sp>
      <p:sp>
        <p:nvSpPr>
          <p:cNvPr id="15386" name="AutoShape 26"/>
          <p:cNvSpPr>
            <a:spLocks noChangeArrowheads="1"/>
          </p:cNvSpPr>
          <p:nvPr/>
        </p:nvSpPr>
        <p:spPr bwMode="auto">
          <a:xfrm>
            <a:off x="2889251" y="1914742"/>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ME</a:t>
            </a:r>
          </a:p>
          <a:p>
            <a:pPr algn="ctr"/>
            <a:r>
              <a:rPr lang="en-US" sz="500" b="1"/>
              <a:t>HAR</a:t>
            </a:r>
          </a:p>
        </p:txBody>
      </p:sp>
      <p:sp>
        <p:nvSpPr>
          <p:cNvPr id="15387" name="AutoShape 27"/>
          <p:cNvSpPr>
            <a:spLocks noChangeArrowheads="1"/>
          </p:cNvSpPr>
          <p:nvPr/>
        </p:nvSpPr>
        <p:spPr bwMode="auto">
          <a:xfrm>
            <a:off x="5746751" y="2427794"/>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22</a:t>
            </a:r>
          </a:p>
          <a:p>
            <a:pPr algn="ctr"/>
            <a:r>
              <a:rPr lang="en-US" sz="500" b="1"/>
              <a:t>SOC</a:t>
            </a:r>
          </a:p>
        </p:txBody>
      </p:sp>
      <p:sp>
        <p:nvSpPr>
          <p:cNvPr id="15388" name="AutoShape 28"/>
          <p:cNvSpPr>
            <a:spLocks noChangeArrowheads="1"/>
          </p:cNvSpPr>
          <p:nvPr/>
        </p:nvSpPr>
        <p:spPr bwMode="auto">
          <a:xfrm>
            <a:off x="5494618" y="3304526"/>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22</a:t>
            </a:r>
          </a:p>
          <a:p>
            <a:pPr algn="ctr"/>
            <a:r>
              <a:rPr lang="en-US" sz="500" b="1"/>
              <a:t>ISS</a:t>
            </a:r>
          </a:p>
        </p:txBody>
      </p:sp>
      <p:sp>
        <p:nvSpPr>
          <p:cNvPr id="15389" name="AutoShape 29"/>
          <p:cNvSpPr>
            <a:spLocks noChangeArrowheads="1"/>
          </p:cNvSpPr>
          <p:nvPr/>
        </p:nvSpPr>
        <p:spPr bwMode="auto">
          <a:xfrm>
            <a:off x="3208618" y="2960328"/>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20</a:t>
            </a:r>
          </a:p>
          <a:p>
            <a:pPr algn="ctr"/>
            <a:r>
              <a:rPr lang="en-US" sz="500" b="1"/>
              <a:t>CLS</a:t>
            </a:r>
          </a:p>
        </p:txBody>
      </p:sp>
      <p:sp>
        <p:nvSpPr>
          <p:cNvPr id="15390" name="AutoShape 30"/>
          <p:cNvSpPr>
            <a:spLocks noChangeArrowheads="1"/>
          </p:cNvSpPr>
          <p:nvPr/>
        </p:nvSpPr>
        <p:spPr bwMode="auto">
          <a:xfrm>
            <a:off x="6654427" y="2505725"/>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500" b="1"/>
              <a:t>PHY</a:t>
            </a:r>
          </a:p>
        </p:txBody>
      </p:sp>
      <p:sp>
        <p:nvSpPr>
          <p:cNvPr id="15391" name="AutoShape 31"/>
          <p:cNvSpPr>
            <a:spLocks noChangeArrowheads="1"/>
          </p:cNvSpPr>
          <p:nvPr/>
        </p:nvSpPr>
        <p:spPr bwMode="auto">
          <a:xfrm>
            <a:off x="3785721" y="3129180"/>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21</a:t>
            </a:r>
          </a:p>
          <a:p>
            <a:pPr algn="ctr"/>
            <a:r>
              <a:rPr lang="en-US" sz="500" b="1"/>
              <a:t>REL</a:t>
            </a:r>
          </a:p>
        </p:txBody>
      </p:sp>
      <p:sp>
        <p:nvSpPr>
          <p:cNvPr id="15392" name="AutoShape 32"/>
          <p:cNvSpPr>
            <a:spLocks noChangeArrowheads="1"/>
          </p:cNvSpPr>
          <p:nvPr/>
        </p:nvSpPr>
        <p:spPr bwMode="auto">
          <a:xfrm>
            <a:off x="7203515" y="1830316"/>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22</a:t>
            </a:r>
          </a:p>
          <a:p>
            <a:pPr algn="ctr"/>
            <a:r>
              <a:rPr lang="en-US" sz="500" b="1"/>
              <a:t>YR</a:t>
            </a:r>
          </a:p>
        </p:txBody>
      </p:sp>
      <p:sp>
        <p:nvSpPr>
          <p:cNvPr id="15393" name="AutoShape 33"/>
          <p:cNvSpPr>
            <a:spLocks noChangeArrowheads="1"/>
          </p:cNvSpPr>
          <p:nvPr/>
        </p:nvSpPr>
        <p:spPr bwMode="auto">
          <a:xfrm>
            <a:off x="384736" y="4285169"/>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MI</a:t>
            </a:r>
          </a:p>
          <a:p>
            <a:pPr algn="ctr"/>
            <a:r>
              <a:rPr lang="en-US" sz="500" b="1"/>
              <a:t>YSN</a:t>
            </a:r>
          </a:p>
        </p:txBody>
      </p:sp>
      <p:sp>
        <p:nvSpPr>
          <p:cNvPr id="15394" name="AutoShape 34"/>
          <p:cNvSpPr>
            <a:spLocks noChangeArrowheads="1"/>
          </p:cNvSpPr>
          <p:nvPr/>
        </p:nvSpPr>
        <p:spPr bwMode="auto">
          <a:xfrm>
            <a:off x="4037853" y="3317515"/>
            <a:ext cx="177426" cy="205653"/>
          </a:xfrm>
          <a:prstGeom prst="octagon">
            <a:avLst>
              <a:gd name="adj" fmla="val 2928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E</a:t>
            </a:r>
          </a:p>
          <a:p>
            <a:pPr algn="ctr"/>
            <a:r>
              <a:rPr lang="en-US" sz="500" b="1"/>
              <a:t>ITL</a:t>
            </a:r>
          </a:p>
        </p:txBody>
      </p:sp>
      <p:sp>
        <p:nvSpPr>
          <p:cNvPr id="15395" name="AutoShape 35"/>
          <p:cNvSpPr>
            <a:spLocks noChangeArrowheads="1"/>
          </p:cNvSpPr>
          <p:nvPr/>
        </p:nvSpPr>
        <p:spPr bwMode="auto">
          <a:xfrm>
            <a:off x="2261721" y="1784856"/>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28</a:t>
            </a:r>
          </a:p>
          <a:p>
            <a:pPr algn="ctr"/>
            <a:r>
              <a:rPr lang="en-US" sz="500" b="1"/>
              <a:t>YAG</a:t>
            </a:r>
          </a:p>
        </p:txBody>
      </p:sp>
      <p:sp>
        <p:nvSpPr>
          <p:cNvPr id="15396" name="AutoShape 36"/>
          <p:cNvSpPr>
            <a:spLocks noChangeArrowheads="1"/>
          </p:cNvSpPr>
          <p:nvPr/>
        </p:nvSpPr>
        <p:spPr bwMode="auto">
          <a:xfrm>
            <a:off x="8004736" y="1856293"/>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22</a:t>
            </a:r>
          </a:p>
          <a:p>
            <a:pPr algn="ctr"/>
            <a:r>
              <a:rPr lang="en-US" sz="500" b="1"/>
              <a:t>WOR</a:t>
            </a:r>
          </a:p>
        </p:txBody>
      </p:sp>
      <p:sp>
        <p:nvSpPr>
          <p:cNvPr id="15397" name="AutoShape 37"/>
          <p:cNvSpPr>
            <a:spLocks noChangeArrowheads="1"/>
          </p:cNvSpPr>
          <p:nvPr/>
        </p:nvSpPr>
        <p:spPr bwMode="auto">
          <a:xfrm>
            <a:off x="3976221" y="3882521"/>
            <a:ext cx="177426" cy="205653"/>
          </a:xfrm>
          <a:prstGeom prst="octagon">
            <a:avLst>
              <a:gd name="adj" fmla="val 2928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E</a:t>
            </a:r>
          </a:p>
          <a:p>
            <a:pPr algn="ctr"/>
            <a:r>
              <a:rPr lang="en-US" sz="500" b="1"/>
              <a:t>FMS</a:t>
            </a:r>
          </a:p>
        </p:txBody>
      </p:sp>
      <p:sp>
        <p:nvSpPr>
          <p:cNvPr id="15398" name="AutoShape 38"/>
          <p:cNvSpPr>
            <a:spLocks noChangeArrowheads="1"/>
          </p:cNvSpPr>
          <p:nvPr/>
        </p:nvSpPr>
        <p:spPr bwMode="auto">
          <a:xfrm>
            <a:off x="5096809" y="3129180"/>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22</a:t>
            </a:r>
          </a:p>
          <a:p>
            <a:pPr algn="ctr"/>
            <a:r>
              <a:rPr lang="en-US" sz="500" b="1"/>
              <a:t>STA</a:t>
            </a:r>
          </a:p>
        </p:txBody>
      </p:sp>
      <p:sp>
        <p:nvSpPr>
          <p:cNvPr id="15399" name="AutoShape 39"/>
          <p:cNvSpPr>
            <a:spLocks noChangeArrowheads="1"/>
          </p:cNvSpPr>
          <p:nvPr/>
        </p:nvSpPr>
        <p:spPr bwMode="auto">
          <a:xfrm>
            <a:off x="3572809" y="3408436"/>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22</a:t>
            </a:r>
          </a:p>
          <a:p>
            <a:pPr algn="ctr"/>
            <a:r>
              <a:rPr lang="en-US" sz="500" b="1"/>
              <a:t>HKC</a:t>
            </a:r>
          </a:p>
        </p:txBody>
      </p:sp>
      <p:sp>
        <p:nvSpPr>
          <p:cNvPr id="15400" name="AutoShape 40"/>
          <p:cNvSpPr>
            <a:spLocks noChangeArrowheads="1"/>
          </p:cNvSpPr>
          <p:nvPr/>
        </p:nvSpPr>
        <p:spPr bwMode="auto">
          <a:xfrm>
            <a:off x="6082927" y="3772117"/>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30</a:t>
            </a:r>
          </a:p>
          <a:p>
            <a:pPr algn="ctr"/>
            <a:r>
              <a:rPr lang="en-US" sz="500" b="1"/>
              <a:t>HR</a:t>
            </a:r>
          </a:p>
        </p:txBody>
      </p:sp>
      <p:sp>
        <p:nvSpPr>
          <p:cNvPr id="15401" name="AutoShape 41"/>
          <p:cNvSpPr>
            <a:spLocks noChangeArrowheads="1"/>
          </p:cNvSpPr>
          <p:nvPr/>
        </p:nvSpPr>
        <p:spPr bwMode="auto">
          <a:xfrm>
            <a:off x="5926045" y="2875901"/>
            <a:ext cx="177426" cy="205653"/>
          </a:xfrm>
          <a:prstGeom prst="octagon">
            <a:avLst>
              <a:gd name="adj" fmla="val 29287"/>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solidFill>
                  <a:schemeClr val="bg1"/>
                </a:solidFill>
              </a:rPr>
              <a:t>MU</a:t>
            </a:r>
          </a:p>
          <a:p>
            <a:pPr algn="ctr"/>
            <a:r>
              <a:rPr lang="en-US" sz="500" b="1">
                <a:solidFill>
                  <a:schemeClr val="bg1"/>
                </a:solidFill>
              </a:rPr>
              <a:t>SOM</a:t>
            </a:r>
          </a:p>
        </p:txBody>
      </p:sp>
      <p:sp>
        <p:nvSpPr>
          <p:cNvPr id="15402" name="AutoShape 42"/>
          <p:cNvSpPr>
            <a:spLocks noChangeArrowheads="1"/>
          </p:cNvSpPr>
          <p:nvPr/>
        </p:nvSpPr>
        <p:spPr bwMode="auto">
          <a:xfrm>
            <a:off x="6368677" y="3700680"/>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23</a:t>
            </a:r>
          </a:p>
          <a:p>
            <a:pPr algn="ctr"/>
            <a:r>
              <a:rPr lang="en-US" sz="500" b="1"/>
              <a:t>AMT</a:t>
            </a:r>
          </a:p>
        </p:txBody>
      </p:sp>
      <p:sp>
        <p:nvSpPr>
          <p:cNvPr id="15403" name="AutoShape 43"/>
          <p:cNvSpPr>
            <a:spLocks noChangeArrowheads="1"/>
          </p:cNvSpPr>
          <p:nvPr/>
        </p:nvSpPr>
        <p:spPr bwMode="auto">
          <a:xfrm>
            <a:off x="2497045" y="1661464"/>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25</a:t>
            </a:r>
          </a:p>
          <a:p>
            <a:pPr algn="ctr"/>
            <a:r>
              <a:rPr lang="en-US" sz="400" b="1"/>
              <a:t>Art</a:t>
            </a:r>
          </a:p>
          <a:p>
            <a:pPr algn="ctr"/>
            <a:r>
              <a:rPr lang="en-US" sz="400" b="1"/>
              <a:t>MCA</a:t>
            </a:r>
          </a:p>
        </p:txBody>
      </p:sp>
      <p:sp>
        <p:nvSpPr>
          <p:cNvPr id="15404" name="AutoShape 44"/>
          <p:cNvSpPr>
            <a:spLocks noChangeArrowheads="1"/>
          </p:cNvSpPr>
          <p:nvPr/>
        </p:nvSpPr>
        <p:spPr bwMode="auto">
          <a:xfrm>
            <a:off x="4592545" y="2992799"/>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24</a:t>
            </a:r>
          </a:p>
          <a:p>
            <a:pPr algn="ctr"/>
            <a:r>
              <a:rPr lang="en-US" sz="400" b="1"/>
              <a:t>EPE</a:t>
            </a:r>
          </a:p>
          <a:p>
            <a:pPr algn="ctr"/>
            <a:r>
              <a:rPr lang="en-US" sz="400" b="1"/>
              <a:t>ISP</a:t>
            </a:r>
          </a:p>
        </p:txBody>
      </p:sp>
      <p:sp>
        <p:nvSpPr>
          <p:cNvPr id="15405" name="AutoShape 45"/>
          <p:cNvSpPr>
            <a:spLocks noChangeArrowheads="1"/>
          </p:cNvSpPr>
          <p:nvPr/>
        </p:nvSpPr>
        <p:spPr bwMode="auto">
          <a:xfrm>
            <a:off x="4155515" y="1713419"/>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24</a:t>
            </a:r>
          </a:p>
          <a:p>
            <a:pPr algn="ctr"/>
            <a:r>
              <a:rPr lang="en-US" sz="500" b="1"/>
              <a:t>HST</a:t>
            </a:r>
          </a:p>
        </p:txBody>
      </p:sp>
      <p:sp>
        <p:nvSpPr>
          <p:cNvPr id="15406" name="AutoShape 46"/>
          <p:cNvSpPr>
            <a:spLocks noChangeArrowheads="1"/>
          </p:cNvSpPr>
          <p:nvPr/>
        </p:nvSpPr>
        <p:spPr bwMode="auto">
          <a:xfrm>
            <a:off x="4306795" y="1862788"/>
            <a:ext cx="177426" cy="205653"/>
          </a:xfrm>
          <a:prstGeom prst="octagon">
            <a:avLst>
              <a:gd name="adj" fmla="val 2928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E</a:t>
            </a:r>
          </a:p>
          <a:p>
            <a:pPr algn="ctr"/>
            <a:r>
              <a:rPr lang="en-US" sz="500" b="1"/>
              <a:t>NEL</a:t>
            </a:r>
          </a:p>
        </p:txBody>
      </p:sp>
      <p:sp>
        <p:nvSpPr>
          <p:cNvPr id="15410" name="AutoShape 50"/>
          <p:cNvSpPr>
            <a:spLocks noChangeArrowheads="1"/>
          </p:cNvSpPr>
          <p:nvPr/>
        </p:nvSpPr>
        <p:spPr bwMode="auto">
          <a:xfrm>
            <a:off x="4306795" y="1661464"/>
            <a:ext cx="177426" cy="205653"/>
          </a:xfrm>
          <a:prstGeom prst="octagon">
            <a:avLst>
              <a:gd name="adj" fmla="val 2928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E</a:t>
            </a:r>
          </a:p>
          <a:p>
            <a:pPr algn="ctr"/>
            <a:r>
              <a:rPr lang="en-US" sz="500" b="1"/>
              <a:t>EAL</a:t>
            </a:r>
          </a:p>
        </p:txBody>
      </p:sp>
      <p:sp>
        <p:nvSpPr>
          <p:cNvPr id="15411" name="AutoShape 51"/>
          <p:cNvSpPr>
            <a:spLocks noChangeArrowheads="1"/>
          </p:cNvSpPr>
          <p:nvPr/>
        </p:nvSpPr>
        <p:spPr bwMode="auto">
          <a:xfrm>
            <a:off x="3146986" y="4311146"/>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MU</a:t>
            </a:r>
          </a:p>
          <a:p>
            <a:pPr algn="ctr"/>
            <a:r>
              <a:rPr lang="en-US" sz="500" b="1"/>
              <a:t>Dev</a:t>
            </a:r>
          </a:p>
        </p:txBody>
      </p:sp>
      <p:sp>
        <p:nvSpPr>
          <p:cNvPr id="15412" name="AutoShape 52"/>
          <p:cNvSpPr>
            <a:spLocks noChangeArrowheads="1"/>
          </p:cNvSpPr>
          <p:nvPr/>
        </p:nvSpPr>
        <p:spPr bwMode="auto">
          <a:xfrm>
            <a:off x="4514103" y="3434413"/>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PU</a:t>
            </a:r>
          </a:p>
          <a:p>
            <a:pPr algn="ctr"/>
            <a:r>
              <a:rPr lang="en-US" sz="500" b="1"/>
              <a:t>FCT</a:t>
            </a:r>
          </a:p>
        </p:txBody>
      </p:sp>
      <p:sp>
        <p:nvSpPr>
          <p:cNvPr id="15413" name="AutoShape 53"/>
          <p:cNvSpPr>
            <a:spLocks noChangeArrowheads="1"/>
          </p:cNvSpPr>
          <p:nvPr/>
        </p:nvSpPr>
        <p:spPr bwMode="auto">
          <a:xfrm>
            <a:off x="1763059" y="2778487"/>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30</a:t>
            </a:r>
          </a:p>
          <a:p>
            <a:pPr algn="ctr"/>
            <a:r>
              <a:rPr lang="en-US" sz="400" b="1"/>
              <a:t>MCLIN</a:t>
            </a:r>
          </a:p>
        </p:txBody>
      </p:sp>
      <p:sp>
        <p:nvSpPr>
          <p:cNvPr id="15414" name="AutoShape 54"/>
          <p:cNvSpPr>
            <a:spLocks noChangeArrowheads="1"/>
          </p:cNvSpPr>
          <p:nvPr/>
        </p:nvSpPr>
        <p:spPr bwMode="auto">
          <a:xfrm>
            <a:off x="2984501" y="2973316"/>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500" b="1"/>
              <a:t>SP</a:t>
            </a:r>
          </a:p>
        </p:txBody>
      </p:sp>
      <p:sp>
        <p:nvSpPr>
          <p:cNvPr id="15415" name="AutoShape 55"/>
          <p:cNvSpPr>
            <a:spLocks noChangeArrowheads="1"/>
          </p:cNvSpPr>
          <p:nvPr/>
        </p:nvSpPr>
        <p:spPr bwMode="auto">
          <a:xfrm>
            <a:off x="2709956" y="1856293"/>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MU</a:t>
            </a:r>
          </a:p>
          <a:p>
            <a:pPr algn="ctr"/>
            <a:r>
              <a:rPr lang="en-US" sz="500" b="1"/>
              <a:t>Arch</a:t>
            </a:r>
          </a:p>
        </p:txBody>
      </p:sp>
      <p:sp>
        <p:nvSpPr>
          <p:cNvPr id="15416" name="AutoShape 56"/>
          <p:cNvSpPr>
            <a:spLocks noChangeArrowheads="1"/>
          </p:cNvSpPr>
          <p:nvPr/>
        </p:nvSpPr>
        <p:spPr bwMode="auto">
          <a:xfrm>
            <a:off x="3998633" y="2148538"/>
            <a:ext cx="177426" cy="205653"/>
          </a:xfrm>
          <a:prstGeom prst="octagon">
            <a:avLst>
              <a:gd name="adj" fmla="val 2928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C</a:t>
            </a:r>
          </a:p>
          <a:p>
            <a:pPr algn="ctr"/>
            <a:r>
              <a:rPr lang="en-US" sz="400" b="1"/>
              <a:t>BOS</a:t>
            </a:r>
          </a:p>
          <a:p>
            <a:pPr algn="ctr"/>
            <a:r>
              <a:rPr lang="en-US" sz="400" b="1"/>
              <a:t>Eliz</a:t>
            </a:r>
          </a:p>
        </p:txBody>
      </p:sp>
      <p:sp>
        <p:nvSpPr>
          <p:cNvPr id="15417" name="AutoShape 57"/>
          <p:cNvSpPr>
            <a:spLocks noChangeArrowheads="1"/>
          </p:cNvSpPr>
          <p:nvPr/>
        </p:nvSpPr>
        <p:spPr bwMode="auto">
          <a:xfrm>
            <a:off x="6525559" y="2739521"/>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28</a:t>
            </a:r>
          </a:p>
          <a:p>
            <a:pPr algn="ctr"/>
            <a:r>
              <a:rPr lang="en-US" sz="400" b="1"/>
              <a:t>MCDB</a:t>
            </a:r>
          </a:p>
        </p:txBody>
      </p:sp>
      <p:sp>
        <p:nvSpPr>
          <p:cNvPr id="15419" name="AutoShape 59"/>
          <p:cNvSpPr>
            <a:spLocks noChangeArrowheads="1"/>
          </p:cNvSpPr>
          <p:nvPr/>
        </p:nvSpPr>
        <p:spPr bwMode="auto">
          <a:xfrm>
            <a:off x="2978898" y="1739396"/>
            <a:ext cx="177426" cy="205653"/>
          </a:xfrm>
          <a:prstGeom prst="octagon">
            <a:avLst>
              <a:gd name="adj" fmla="val 2928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E</a:t>
            </a:r>
          </a:p>
          <a:p>
            <a:pPr algn="ctr"/>
            <a:r>
              <a:rPr lang="en-US" sz="500" b="1"/>
              <a:t>THS</a:t>
            </a:r>
          </a:p>
        </p:txBody>
      </p:sp>
      <p:sp>
        <p:nvSpPr>
          <p:cNvPr id="15421" name="AutoShape 61"/>
          <p:cNvSpPr>
            <a:spLocks noChangeArrowheads="1"/>
          </p:cNvSpPr>
          <p:nvPr/>
        </p:nvSpPr>
        <p:spPr bwMode="auto">
          <a:xfrm>
            <a:off x="6744074" y="2947339"/>
            <a:ext cx="177426" cy="205653"/>
          </a:xfrm>
          <a:prstGeom prst="octagon">
            <a:avLst>
              <a:gd name="adj" fmla="val 29287"/>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solidFill>
                  <a:schemeClr val="bg1"/>
                </a:solidFill>
              </a:rPr>
              <a:t>MU</a:t>
            </a:r>
          </a:p>
          <a:p>
            <a:pPr algn="ctr"/>
            <a:r>
              <a:rPr lang="en-US" sz="500" b="1">
                <a:solidFill>
                  <a:schemeClr val="bg1"/>
                </a:solidFill>
              </a:rPr>
              <a:t>S&amp;T</a:t>
            </a:r>
          </a:p>
        </p:txBody>
      </p:sp>
      <p:sp>
        <p:nvSpPr>
          <p:cNvPr id="15422" name="AutoShape 62"/>
          <p:cNvSpPr>
            <a:spLocks noChangeArrowheads="1"/>
          </p:cNvSpPr>
          <p:nvPr/>
        </p:nvSpPr>
        <p:spPr bwMode="auto">
          <a:xfrm>
            <a:off x="1029074" y="3083720"/>
            <a:ext cx="177426" cy="205653"/>
          </a:xfrm>
          <a:prstGeom prst="octagon">
            <a:avLst>
              <a:gd name="adj" fmla="val 29287"/>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solidFill>
                  <a:schemeClr val="bg1"/>
                </a:solidFill>
              </a:rPr>
              <a:t>MI</a:t>
            </a:r>
          </a:p>
          <a:p>
            <a:pPr algn="ctr"/>
            <a:r>
              <a:rPr lang="en-US" sz="400" b="1">
                <a:solidFill>
                  <a:schemeClr val="bg1"/>
                </a:solidFill>
              </a:rPr>
              <a:t>MYSM</a:t>
            </a:r>
          </a:p>
        </p:txBody>
      </p:sp>
      <p:sp>
        <p:nvSpPr>
          <p:cNvPr id="15423" name="AutoShape 63"/>
          <p:cNvSpPr>
            <a:spLocks noChangeArrowheads="1"/>
          </p:cNvSpPr>
          <p:nvPr/>
        </p:nvSpPr>
        <p:spPr bwMode="auto">
          <a:xfrm>
            <a:off x="4368427" y="3531828"/>
            <a:ext cx="177426" cy="205653"/>
          </a:xfrm>
          <a:prstGeom prst="octagon">
            <a:avLst>
              <a:gd name="adj" fmla="val 29287"/>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solidFill>
                  <a:schemeClr val="bg1"/>
                </a:solidFill>
              </a:rPr>
              <a:t>MU</a:t>
            </a:r>
          </a:p>
          <a:p>
            <a:pPr algn="ctr"/>
            <a:r>
              <a:rPr lang="en-US" sz="500" b="1">
                <a:solidFill>
                  <a:schemeClr val="bg1"/>
                </a:solidFill>
              </a:rPr>
              <a:t>OAS</a:t>
            </a:r>
          </a:p>
        </p:txBody>
      </p:sp>
      <p:sp>
        <p:nvSpPr>
          <p:cNvPr id="15424" name="AutoShape 64"/>
          <p:cNvSpPr>
            <a:spLocks noChangeArrowheads="1"/>
          </p:cNvSpPr>
          <p:nvPr/>
        </p:nvSpPr>
        <p:spPr bwMode="auto">
          <a:xfrm>
            <a:off x="5029574" y="4246203"/>
            <a:ext cx="177426" cy="205653"/>
          </a:xfrm>
          <a:prstGeom prst="octagon">
            <a:avLst>
              <a:gd name="adj" fmla="val 29287"/>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solidFill>
                  <a:schemeClr val="bg1"/>
                </a:solidFill>
              </a:rPr>
              <a:t>MU</a:t>
            </a:r>
          </a:p>
          <a:p>
            <a:pPr algn="ctr"/>
            <a:r>
              <a:rPr lang="en-US" sz="500" b="1">
                <a:solidFill>
                  <a:schemeClr val="bg1"/>
                </a:solidFill>
              </a:rPr>
              <a:t>FAS</a:t>
            </a:r>
          </a:p>
        </p:txBody>
      </p:sp>
      <p:sp>
        <p:nvSpPr>
          <p:cNvPr id="15425" name="AutoShape 65"/>
          <p:cNvSpPr>
            <a:spLocks noChangeArrowheads="1"/>
          </p:cNvSpPr>
          <p:nvPr/>
        </p:nvSpPr>
        <p:spPr bwMode="auto">
          <a:xfrm>
            <a:off x="4278780" y="2330379"/>
            <a:ext cx="177426" cy="205653"/>
          </a:xfrm>
          <a:prstGeom prst="octagon">
            <a:avLst>
              <a:gd name="adj" fmla="val 29287"/>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solidFill>
                  <a:schemeClr val="bg1"/>
                </a:solidFill>
              </a:rPr>
              <a:t>MU</a:t>
            </a:r>
          </a:p>
          <a:p>
            <a:pPr algn="ctr"/>
            <a:r>
              <a:rPr lang="en-US" sz="500" b="1">
                <a:solidFill>
                  <a:schemeClr val="bg1"/>
                </a:solidFill>
              </a:rPr>
              <a:t>YLS</a:t>
            </a:r>
          </a:p>
        </p:txBody>
      </p:sp>
      <p:sp>
        <p:nvSpPr>
          <p:cNvPr id="15426" name="AutoShape 66"/>
          <p:cNvSpPr>
            <a:spLocks noChangeArrowheads="1"/>
          </p:cNvSpPr>
          <p:nvPr/>
        </p:nvSpPr>
        <p:spPr bwMode="auto">
          <a:xfrm>
            <a:off x="4211545" y="2148538"/>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500" b="1"/>
              <a:t>YLS</a:t>
            </a:r>
          </a:p>
        </p:txBody>
      </p:sp>
      <p:sp>
        <p:nvSpPr>
          <p:cNvPr id="15427" name="AutoShape 67"/>
          <p:cNvSpPr>
            <a:spLocks noChangeArrowheads="1"/>
          </p:cNvSpPr>
          <p:nvPr/>
        </p:nvSpPr>
        <p:spPr bwMode="auto">
          <a:xfrm>
            <a:off x="1337236" y="3057742"/>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400" b="1"/>
              <a:t>MFDO</a:t>
            </a:r>
          </a:p>
        </p:txBody>
      </p:sp>
      <p:sp>
        <p:nvSpPr>
          <p:cNvPr id="15428" name="AutoShape 68"/>
          <p:cNvSpPr>
            <a:spLocks noChangeArrowheads="1"/>
          </p:cNvSpPr>
          <p:nvPr/>
        </p:nvSpPr>
        <p:spPr bwMode="auto">
          <a:xfrm>
            <a:off x="5309721" y="3681197"/>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28</a:t>
            </a:r>
          </a:p>
          <a:p>
            <a:pPr algn="ctr"/>
            <a:r>
              <a:rPr lang="en-US" sz="500" b="1"/>
              <a:t>CR</a:t>
            </a:r>
          </a:p>
        </p:txBody>
      </p:sp>
      <p:sp>
        <p:nvSpPr>
          <p:cNvPr id="15429" name="AutoShape 69"/>
          <p:cNvSpPr>
            <a:spLocks noChangeArrowheads="1"/>
          </p:cNvSpPr>
          <p:nvPr/>
        </p:nvSpPr>
        <p:spPr bwMode="auto">
          <a:xfrm>
            <a:off x="5444192" y="2843430"/>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400" b="1"/>
              <a:t>Mac</a:t>
            </a:r>
          </a:p>
          <a:p>
            <a:pPr algn="ctr"/>
            <a:r>
              <a:rPr lang="en-US" sz="400" b="1"/>
              <a:t>ERM</a:t>
            </a:r>
          </a:p>
        </p:txBody>
      </p:sp>
      <p:sp>
        <p:nvSpPr>
          <p:cNvPr id="15430" name="AutoShape 70"/>
          <p:cNvSpPr>
            <a:spLocks noChangeArrowheads="1"/>
          </p:cNvSpPr>
          <p:nvPr/>
        </p:nvSpPr>
        <p:spPr bwMode="auto">
          <a:xfrm>
            <a:off x="5315324" y="3382458"/>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23</a:t>
            </a:r>
          </a:p>
          <a:p>
            <a:pPr algn="ctr"/>
            <a:r>
              <a:rPr lang="en-US" sz="400" b="1"/>
              <a:t>Growth</a:t>
            </a:r>
          </a:p>
        </p:txBody>
      </p:sp>
      <p:sp>
        <p:nvSpPr>
          <p:cNvPr id="15431" name="AutoShape 71"/>
          <p:cNvSpPr>
            <a:spLocks noChangeArrowheads="1"/>
          </p:cNvSpPr>
          <p:nvPr/>
        </p:nvSpPr>
        <p:spPr bwMode="auto">
          <a:xfrm>
            <a:off x="6228603" y="3798095"/>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26</a:t>
            </a:r>
          </a:p>
          <a:p>
            <a:pPr algn="ctr"/>
            <a:r>
              <a:rPr lang="en-US" sz="500" b="1"/>
              <a:t>PPS</a:t>
            </a:r>
          </a:p>
        </p:txBody>
      </p:sp>
      <p:sp>
        <p:nvSpPr>
          <p:cNvPr id="15432" name="AutoShape 72"/>
          <p:cNvSpPr>
            <a:spLocks noChangeArrowheads="1"/>
          </p:cNvSpPr>
          <p:nvPr/>
        </p:nvSpPr>
        <p:spPr bwMode="auto">
          <a:xfrm>
            <a:off x="4715809" y="4005913"/>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MU</a:t>
            </a:r>
          </a:p>
          <a:p>
            <a:pPr algn="ctr"/>
            <a:r>
              <a:rPr lang="en-US" sz="400" b="1"/>
              <a:t>GenCl</a:t>
            </a:r>
          </a:p>
        </p:txBody>
      </p:sp>
      <p:sp>
        <p:nvSpPr>
          <p:cNvPr id="15433" name="AutoShape 73"/>
          <p:cNvSpPr>
            <a:spLocks noChangeArrowheads="1"/>
          </p:cNvSpPr>
          <p:nvPr/>
        </p:nvSpPr>
        <p:spPr bwMode="auto">
          <a:xfrm>
            <a:off x="5040780" y="3382458"/>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30</a:t>
            </a:r>
          </a:p>
          <a:p>
            <a:pPr algn="ctr"/>
            <a:r>
              <a:rPr lang="en-US" sz="500" b="1"/>
              <a:t>HSC</a:t>
            </a:r>
          </a:p>
        </p:txBody>
      </p:sp>
      <p:sp>
        <p:nvSpPr>
          <p:cNvPr id="15434" name="AutoShape 74"/>
          <p:cNvSpPr>
            <a:spLocks noChangeArrowheads="1"/>
          </p:cNvSpPr>
          <p:nvPr/>
        </p:nvSpPr>
        <p:spPr bwMode="auto">
          <a:xfrm>
            <a:off x="4093883" y="1031515"/>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28</a:t>
            </a:r>
          </a:p>
          <a:p>
            <a:pPr algn="ctr"/>
            <a:r>
              <a:rPr lang="en-US" sz="500" b="1"/>
              <a:t>Ath</a:t>
            </a:r>
          </a:p>
        </p:txBody>
      </p:sp>
      <p:sp>
        <p:nvSpPr>
          <p:cNvPr id="15435" name="AutoShape 75"/>
          <p:cNvSpPr>
            <a:spLocks noChangeArrowheads="1"/>
          </p:cNvSpPr>
          <p:nvPr/>
        </p:nvSpPr>
        <p:spPr bwMode="auto">
          <a:xfrm>
            <a:off x="4614956" y="3596771"/>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23</a:t>
            </a:r>
          </a:p>
          <a:p>
            <a:pPr algn="ctr"/>
            <a:r>
              <a:rPr lang="en-US" sz="500" b="1"/>
              <a:t>CLS</a:t>
            </a:r>
          </a:p>
        </p:txBody>
      </p:sp>
      <p:sp>
        <p:nvSpPr>
          <p:cNvPr id="15436" name="AutoShape 76"/>
          <p:cNvSpPr>
            <a:spLocks noChangeArrowheads="1"/>
          </p:cNvSpPr>
          <p:nvPr/>
        </p:nvSpPr>
        <p:spPr bwMode="auto">
          <a:xfrm>
            <a:off x="5113618" y="4057867"/>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30</a:t>
            </a:r>
          </a:p>
          <a:p>
            <a:pPr algn="ctr"/>
            <a:r>
              <a:rPr lang="en-US" sz="400" b="1"/>
              <a:t>College</a:t>
            </a:r>
          </a:p>
        </p:txBody>
      </p:sp>
      <p:sp>
        <p:nvSpPr>
          <p:cNvPr id="15437" name="AutoShape 77"/>
          <p:cNvSpPr>
            <a:spLocks noChangeArrowheads="1"/>
          </p:cNvSpPr>
          <p:nvPr/>
        </p:nvSpPr>
        <p:spPr bwMode="auto">
          <a:xfrm>
            <a:off x="3993030" y="3096708"/>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21</a:t>
            </a:r>
          </a:p>
          <a:p>
            <a:pPr algn="ctr"/>
            <a:r>
              <a:rPr lang="en-US" sz="500" b="1"/>
              <a:t>MUS</a:t>
            </a:r>
          </a:p>
        </p:txBody>
      </p:sp>
      <p:sp>
        <p:nvSpPr>
          <p:cNvPr id="15438" name="AutoShape 78"/>
          <p:cNvSpPr>
            <a:spLocks noChangeArrowheads="1"/>
          </p:cNvSpPr>
          <p:nvPr/>
        </p:nvSpPr>
        <p:spPr bwMode="auto">
          <a:xfrm>
            <a:off x="552824" y="1141919"/>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28</a:t>
            </a:r>
          </a:p>
          <a:p>
            <a:pPr algn="ctr"/>
            <a:r>
              <a:rPr lang="en-US" sz="400" b="1"/>
              <a:t>W Cmp</a:t>
            </a:r>
          </a:p>
        </p:txBody>
      </p:sp>
      <p:sp>
        <p:nvSpPr>
          <p:cNvPr id="15440" name="AutoShape 80"/>
          <p:cNvSpPr>
            <a:spLocks noChangeArrowheads="1"/>
          </p:cNvSpPr>
          <p:nvPr/>
        </p:nvSpPr>
        <p:spPr bwMode="auto">
          <a:xfrm>
            <a:off x="4766236" y="3291538"/>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28</a:t>
            </a:r>
          </a:p>
          <a:p>
            <a:pPr algn="ctr"/>
            <a:r>
              <a:rPr lang="en-US" sz="500" b="1"/>
              <a:t>EAS</a:t>
            </a:r>
          </a:p>
        </p:txBody>
      </p:sp>
      <p:sp>
        <p:nvSpPr>
          <p:cNvPr id="15441" name="AutoShape 81"/>
          <p:cNvSpPr>
            <a:spLocks noChangeArrowheads="1"/>
          </p:cNvSpPr>
          <p:nvPr/>
        </p:nvSpPr>
        <p:spPr bwMode="auto">
          <a:xfrm>
            <a:off x="4228353" y="3343492"/>
            <a:ext cx="177426" cy="205653"/>
          </a:xfrm>
          <a:prstGeom prst="octagon">
            <a:avLst>
              <a:gd name="adj" fmla="val 2928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E</a:t>
            </a:r>
          </a:p>
          <a:p>
            <a:pPr algn="ctr"/>
            <a:r>
              <a:rPr lang="en-US" sz="500" b="1"/>
              <a:t>AAS</a:t>
            </a:r>
          </a:p>
        </p:txBody>
      </p:sp>
      <p:sp>
        <p:nvSpPr>
          <p:cNvPr id="15442" name="AutoShape 82"/>
          <p:cNvSpPr>
            <a:spLocks noChangeArrowheads="1"/>
          </p:cNvSpPr>
          <p:nvPr/>
        </p:nvSpPr>
        <p:spPr bwMode="auto">
          <a:xfrm>
            <a:off x="2620309" y="2356356"/>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500" b="1"/>
              <a:t>CBA</a:t>
            </a:r>
          </a:p>
        </p:txBody>
      </p:sp>
      <p:sp>
        <p:nvSpPr>
          <p:cNvPr id="15443" name="AutoShape 83"/>
          <p:cNvSpPr>
            <a:spLocks noChangeArrowheads="1"/>
          </p:cNvSpPr>
          <p:nvPr/>
        </p:nvSpPr>
        <p:spPr bwMode="auto">
          <a:xfrm>
            <a:off x="3270251" y="1940720"/>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22</a:t>
            </a:r>
          </a:p>
          <a:p>
            <a:pPr algn="ctr"/>
            <a:r>
              <a:rPr lang="en-US" sz="500" b="1"/>
              <a:t>AYA</a:t>
            </a:r>
          </a:p>
        </p:txBody>
      </p:sp>
      <p:sp>
        <p:nvSpPr>
          <p:cNvPr id="15444" name="AutoShape 84"/>
          <p:cNvSpPr>
            <a:spLocks noChangeArrowheads="1"/>
          </p:cNvSpPr>
          <p:nvPr/>
        </p:nvSpPr>
        <p:spPr bwMode="auto">
          <a:xfrm>
            <a:off x="4228353" y="2797970"/>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MU</a:t>
            </a:r>
          </a:p>
          <a:p>
            <a:pPr algn="ctr"/>
            <a:r>
              <a:rPr lang="en-US" sz="500" b="1"/>
              <a:t>Sec</a:t>
            </a:r>
          </a:p>
        </p:txBody>
      </p:sp>
      <p:sp>
        <p:nvSpPr>
          <p:cNvPr id="15445" name="AutoShape 85"/>
          <p:cNvSpPr>
            <a:spLocks noChangeArrowheads="1"/>
          </p:cNvSpPr>
          <p:nvPr/>
        </p:nvSpPr>
        <p:spPr bwMode="auto">
          <a:xfrm>
            <a:off x="1606177" y="2817453"/>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31</a:t>
            </a:r>
          </a:p>
          <a:p>
            <a:pPr algn="ctr"/>
            <a:r>
              <a:rPr lang="en-US" sz="400" b="1"/>
              <a:t>MPSY</a:t>
            </a:r>
          </a:p>
          <a:p>
            <a:pPr algn="ctr"/>
            <a:r>
              <a:rPr lang="en-US" sz="400" b="1"/>
              <a:t>MYBH</a:t>
            </a:r>
          </a:p>
        </p:txBody>
      </p:sp>
      <p:sp>
        <p:nvSpPr>
          <p:cNvPr id="15446" name="AutoShape 86"/>
          <p:cNvSpPr>
            <a:spLocks noChangeArrowheads="1"/>
          </p:cNvSpPr>
          <p:nvPr/>
        </p:nvSpPr>
        <p:spPr bwMode="auto">
          <a:xfrm>
            <a:off x="5455398" y="1369220"/>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25</a:t>
            </a:r>
          </a:p>
          <a:p>
            <a:pPr algn="ctr"/>
            <a:r>
              <a:rPr lang="en-US" sz="500" b="1"/>
              <a:t>POL</a:t>
            </a:r>
          </a:p>
        </p:txBody>
      </p:sp>
      <p:sp>
        <p:nvSpPr>
          <p:cNvPr id="15447" name="AutoShape 87"/>
          <p:cNvSpPr>
            <a:spLocks noChangeArrowheads="1"/>
          </p:cNvSpPr>
          <p:nvPr/>
        </p:nvSpPr>
        <p:spPr bwMode="auto">
          <a:xfrm>
            <a:off x="4430059" y="1603015"/>
            <a:ext cx="177426" cy="205653"/>
          </a:xfrm>
          <a:prstGeom prst="octagon">
            <a:avLst>
              <a:gd name="adj" fmla="val 2928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E</a:t>
            </a:r>
          </a:p>
          <a:p>
            <a:pPr algn="ctr"/>
            <a:r>
              <a:rPr lang="en-US" sz="500" b="1"/>
              <a:t>SLL</a:t>
            </a:r>
          </a:p>
        </p:txBody>
      </p:sp>
      <p:sp>
        <p:nvSpPr>
          <p:cNvPr id="15448" name="AutoShape 88"/>
          <p:cNvSpPr>
            <a:spLocks noChangeArrowheads="1"/>
          </p:cNvSpPr>
          <p:nvPr/>
        </p:nvSpPr>
        <p:spPr bwMode="auto">
          <a:xfrm>
            <a:off x="4133103" y="1895259"/>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28</a:t>
            </a:r>
          </a:p>
          <a:p>
            <a:pPr algn="ctr"/>
            <a:r>
              <a:rPr lang="en-US" sz="400" b="1"/>
              <a:t>Grad</a:t>
            </a:r>
          </a:p>
          <a:p>
            <a:pPr algn="ctr"/>
            <a:r>
              <a:rPr lang="en-US" sz="400" b="1"/>
              <a:t>FEL</a:t>
            </a:r>
          </a:p>
        </p:txBody>
      </p:sp>
      <p:sp>
        <p:nvSpPr>
          <p:cNvPr id="15449" name="AutoShape 89"/>
          <p:cNvSpPr>
            <a:spLocks noChangeArrowheads="1"/>
          </p:cNvSpPr>
          <p:nvPr/>
        </p:nvSpPr>
        <p:spPr bwMode="auto">
          <a:xfrm>
            <a:off x="5589868" y="2466759"/>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22</a:t>
            </a:r>
          </a:p>
          <a:p>
            <a:pPr algn="ctr"/>
            <a:r>
              <a:rPr lang="en-US" sz="500" b="1"/>
              <a:t>PSI</a:t>
            </a:r>
          </a:p>
        </p:txBody>
      </p:sp>
      <p:sp>
        <p:nvSpPr>
          <p:cNvPr id="15450" name="AutoShape 90"/>
          <p:cNvSpPr>
            <a:spLocks noChangeArrowheads="1"/>
          </p:cNvSpPr>
          <p:nvPr/>
        </p:nvSpPr>
        <p:spPr bwMode="auto">
          <a:xfrm>
            <a:off x="6032501" y="3408436"/>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24</a:t>
            </a:r>
          </a:p>
          <a:p>
            <a:pPr algn="ctr"/>
            <a:r>
              <a:rPr lang="en-US" sz="400" b="1"/>
              <a:t>ATH</a:t>
            </a:r>
          </a:p>
          <a:p>
            <a:pPr algn="ctr"/>
            <a:r>
              <a:rPr lang="en-US" sz="400" b="1"/>
              <a:t>ARC</a:t>
            </a:r>
          </a:p>
        </p:txBody>
      </p:sp>
      <p:sp>
        <p:nvSpPr>
          <p:cNvPr id="15451" name="AutoShape 91"/>
          <p:cNvSpPr>
            <a:spLocks noChangeArrowheads="1"/>
          </p:cNvSpPr>
          <p:nvPr/>
        </p:nvSpPr>
        <p:spPr bwMode="auto">
          <a:xfrm>
            <a:off x="3645648" y="3064237"/>
            <a:ext cx="177426" cy="205653"/>
          </a:xfrm>
          <a:prstGeom prst="octagon">
            <a:avLst>
              <a:gd name="adj" fmla="val 2928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D</a:t>
            </a:r>
          </a:p>
          <a:p>
            <a:pPr algn="ctr"/>
            <a:r>
              <a:rPr lang="en-US" sz="500" b="1"/>
              <a:t>JUD</a:t>
            </a:r>
          </a:p>
        </p:txBody>
      </p:sp>
      <p:sp>
        <p:nvSpPr>
          <p:cNvPr id="15452" name="AutoShape 92"/>
          <p:cNvSpPr>
            <a:spLocks noChangeArrowheads="1"/>
          </p:cNvSpPr>
          <p:nvPr/>
        </p:nvSpPr>
        <p:spPr bwMode="auto">
          <a:xfrm>
            <a:off x="6928971" y="2869407"/>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MI</a:t>
            </a:r>
          </a:p>
          <a:p>
            <a:pPr algn="ctr"/>
            <a:r>
              <a:rPr lang="en-US" sz="500" b="1"/>
              <a:t>AST</a:t>
            </a:r>
          </a:p>
        </p:txBody>
      </p:sp>
      <p:sp>
        <p:nvSpPr>
          <p:cNvPr id="15453" name="AutoShape 93"/>
          <p:cNvSpPr>
            <a:spLocks noChangeArrowheads="1"/>
          </p:cNvSpPr>
          <p:nvPr/>
        </p:nvSpPr>
        <p:spPr bwMode="auto">
          <a:xfrm>
            <a:off x="1947956" y="3116191"/>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26</a:t>
            </a:r>
          </a:p>
          <a:p>
            <a:pPr algn="ctr"/>
            <a:r>
              <a:rPr lang="en-US" sz="500" b="1"/>
              <a:t>EHS</a:t>
            </a:r>
          </a:p>
        </p:txBody>
      </p:sp>
      <p:sp>
        <p:nvSpPr>
          <p:cNvPr id="15454" name="AutoShape 94"/>
          <p:cNvSpPr>
            <a:spLocks noChangeArrowheads="1"/>
          </p:cNvSpPr>
          <p:nvPr/>
        </p:nvSpPr>
        <p:spPr bwMode="auto">
          <a:xfrm>
            <a:off x="2950883" y="2590151"/>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22</a:t>
            </a:r>
          </a:p>
          <a:p>
            <a:pPr algn="ctr"/>
            <a:r>
              <a:rPr lang="en-US" sz="500" b="1"/>
              <a:t>ENG</a:t>
            </a:r>
          </a:p>
        </p:txBody>
      </p:sp>
      <p:sp>
        <p:nvSpPr>
          <p:cNvPr id="15455" name="AutoShape 95"/>
          <p:cNvSpPr>
            <a:spLocks noChangeArrowheads="1"/>
          </p:cNvSpPr>
          <p:nvPr/>
        </p:nvSpPr>
        <p:spPr bwMode="auto">
          <a:xfrm>
            <a:off x="3074148" y="2791475"/>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20</a:t>
            </a:r>
          </a:p>
          <a:p>
            <a:pPr algn="ctr"/>
            <a:r>
              <a:rPr lang="en-US" sz="500" b="1"/>
              <a:t>PHL</a:t>
            </a:r>
          </a:p>
        </p:txBody>
      </p:sp>
      <p:sp>
        <p:nvSpPr>
          <p:cNvPr id="15456" name="AutoShape 96"/>
          <p:cNvSpPr>
            <a:spLocks noChangeArrowheads="1"/>
          </p:cNvSpPr>
          <p:nvPr/>
        </p:nvSpPr>
        <p:spPr bwMode="auto">
          <a:xfrm>
            <a:off x="3880971" y="2908373"/>
            <a:ext cx="177426" cy="205653"/>
          </a:xfrm>
          <a:prstGeom prst="octagon">
            <a:avLst>
              <a:gd name="adj" fmla="val 2928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D</a:t>
            </a:r>
          </a:p>
          <a:p>
            <a:pPr algn="ctr"/>
            <a:r>
              <a:rPr lang="en-US" sz="500" b="1"/>
              <a:t>GRM</a:t>
            </a:r>
          </a:p>
        </p:txBody>
      </p:sp>
      <p:sp>
        <p:nvSpPr>
          <p:cNvPr id="15457" name="AutoShape 97"/>
          <p:cNvSpPr>
            <a:spLocks noChangeArrowheads="1"/>
          </p:cNvSpPr>
          <p:nvPr/>
        </p:nvSpPr>
        <p:spPr bwMode="auto">
          <a:xfrm>
            <a:off x="4228353" y="2570669"/>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500" b="1"/>
              <a:t>Bein</a:t>
            </a:r>
          </a:p>
        </p:txBody>
      </p:sp>
      <p:sp>
        <p:nvSpPr>
          <p:cNvPr id="15458" name="AutoShape 98"/>
          <p:cNvSpPr>
            <a:spLocks noChangeArrowheads="1"/>
          </p:cNvSpPr>
          <p:nvPr/>
        </p:nvSpPr>
        <p:spPr bwMode="auto">
          <a:xfrm>
            <a:off x="6234206" y="3122686"/>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23</a:t>
            </a:r>
          </a:p>
          <a:p>
            <a:pPr algn="ctr"/>
            <a:r>
              <a:rPr lang="en-US" sz="500" b="1"/>
              <a:t>IBS</a:t>
            </a:r>
          </a:p>
        </p:txBody>
      </p:sp>
      <p:sp>
        <p:nvSpPr>
          <p:cNvPr id="15459" name="AutoShape 99"/>
          <p:cNvSpPr>
            <a:spLocks noChangeArrowheads="1"/>
          </p:cNvSpPr>
          <p:nvPr/>
        </p:nvSpPr>
        <p:spPr bwMode="auto">
          <a:xfrm>
            <a:off x="4872692" y="3486367"/>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25</a:t>
            </a:r>
          </a:p>
          <a:p>
            <a:pPr algn="ctr"/>
            <a:r>
              <a:rPr lang="en-US" sz="500" b="1"/>
              <a:t>CMI</a:t>
            </a:r>
          </a:p>
        </p:txBody>
      </p:sp>
      <p:sp>
        <p:nvSpPr>
          <p:cNvPr id="15460" name="AutoShape 100"/>
          <p:cNvSpPr>
            <a:spLocks noChangeArrowheads="1"/>
          </p:cNvSpPr>
          <p:nvPr/>
        </p:nvSpPr>
        <p:spPr bwMode="auto">
          <a:xfrm>
            <a:off x="3987427" y="3505850"/>
            <a:ext cx="177426" cy="205653"/>
          </a:xfrm>
          <a:prstGeom prst="octagon">
            <a:avLst>
              <a:gd name="adj" fmla="val 2928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E</a:t>
            </a:r>
          </a:p>
          <a:p>
            <a:pPr algn="ctr"/>
            <a:r>
              <a:rPr lang="en-US" sz="500" b="1"/>
              <a:t>SPP</a:t>
            </a:r>
          </a:p>
        </p:txBody>
      </p:sp>
      <p:sp>
        <p:nvSpPr>
          <p:cNvPr id="15462" name="AutoShape 102"/>
          <p:cNvSpPr>
            <a:spLocks noChangeArrowheads="1"/>
          </p:cNvSpPr>
          <p:nvPr/>
        </p:nvSpPr>
        <p:spPr bwMode="auto">
          <a:xfrm>
            <a:off x="4211545" y="1518589"/>
            <a:ext cx="177426" cy="205653"/>
          </a:xfrm>
          <a:prstGeom prst="octagon">
            <a:avLst>
              <a:gd name="adj" fmla="val 2928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E</a:t>
            </a:r>
          </a:p>
          <a:p>
            <a:pPr algn="ctr"/>
            <a:r>
              <a:rPr lang="en-US" sz="500" b="1"/>
              <a:t>AS</a:t>
            </a:r>
          </a:p>
        </p:txBody>
      </p:sp>
      <p:sp>
        <p:nvSpPr>
          <p:cNvPr id="15463" name="AutoShape 103"/>
          <p:cNvSpPr>
            <a:spLocks noChangeArrowheads="1"/>
          </p:cNvSpPr>
          <p:nvPr/>
        </p:nvSpPr>
        <p:spPr bwMode="auto">
          <a:xfrm>
            <a:off x="4878295" y="3168146"/>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23</a:t>
            </a:r>
          </a:p>
          <a:p>
            <a:pPr algn="ctr"/>
            <a:r>
              <a:rPr lang="en-US" sz="500" b="1"/>
              <a:t>MTH</a:t>
            </a:r>
          </a:p>
        </p:txBody>
      </p:sp>
      <p:sp>
        <p:nvSpPr>
          <p:cNvPr id="15464" name="AutoShape 104"/>
          <p:cNvSpPr>
            <a:spLocks noChangeArrowheads="1"/>
          </p:cNvSpPr>
          <p:nvPr/>
        </p:nvSpPr>
        <p:spPr bwMode="auto">
          <a:xfrm>
            <a:off x="3774515" y="3603265"/>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MU</a:t>
            </a:r>
            <a:endParaRPr lang="en-US" sz="400" b="1"/>
          </a:p>
          <a:p>
            <a:pPr algn="ctr"/>
            <a:r>
              <a:rPr lang="en-US" sz="400" b="1"/>
              <a:t>YPress</a:t>
            </a:r>
          </a:p>
        </p:txBody>
      </p:sp>
      <p:sp>
        <p:nvSpPr>
          <p:cNvPr id="15465" name="AutoShape 105"/>
          <p:cNvSpPr>
            <a:spLocks noChangeArrowheads="1"/>
          </p:cNvSpPr>
          <p:nvPr/>
        </p:nvSpPr>
        <p:spPr bwMode="auto">
          <a:xfrm>
            <a:off x="6363074" y="3388953"/>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26</a:t>
            </a:r>
          </a:p>
          <a:p>
            <a:pPr algn="ctr"/>
            <a:r>
              <a:rPr lang="en-US" sz="500" b="1"/>
              <a:t>PM</a:t>
            </a:r>
          </a:p>
        </p:txBody>
      </p:sp>
      <p:sp>
        <p:nvSpPr>
          <p:cNvPr id="15466" name="AutoShape 106"/>
          <p:cNvSpPr>
            <a:spLocks noChangeArrowheads="1"/>
          </p:cNvSpPr>
          <p:nvPr/>
        </p:nvSpPr>
        <p:spPr bwMode="auto">
          <a:xfrm>
            <a:off x="5444192" y="3051248"/>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22</a:t>
            </a:r>
          </a:p>
          <a:p>
            <a:pPr algn="ctr"/>
            <a:r>
              <a:rPr lang="en-US" sz="500" b="1"/>
              <a:t>Cow</a:t>
            </a:r>
          </a:p>
        </p:txBody>
      </p:sp>
      <p:sp>
        <p:nvSpPr>
          <p:cNvPr id="15467" name="AutoShape 107"/>
          <p:cNvSpPr>
            <a:spLocks noChangeArrowheads="1"/>
          </p:cNvSpPr>
          <p:nvPr/>
        </p:nvSpPr>
        <p:spPr bwMode="auto">
          <a:xfrm>
            <a:off x="4592545" y="3908498"/>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30</a:t>
            </a:r>
          </a:p>
          <a:p>
            <a:pPr algn="ctr"/>
            <a:r>
              <a:rPr lang="en-US" sz="500" b="1"/>
              <a:t>Facil</a:t>
            </a:r>
          </a:p>
        </p:txBody>
      </p:sp>
      <p:sp>
        <p:nvSpPr>
          <p:cNvPr id="15468" name="AutoShape 108"/>
          <p:cNvSpPr>
            <a:spLocks noChangeArrowheads="1"/>
          </p:cNvSpPr>
          <p:nvPr/>
        </p:nvSpPr>
        <p:spPr bwMode="auto">
          <a:xfrm>
            <a:off x="3511177" y="3025271"/>
            <a:ext cx="177426" cy="205653"/>
          </a:xfrm>
          <a:prstGeom prst="octagon">
            <a:avLst>
              <a:gd name="adj" fmla="val 2928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E</a:t>
            </a:r>
          </a:p>
          <a:p>
            <a:pPr algn="ctr"/>
            <a:r>
              <a:rPr lang="en-US" sz="500" b="1"/>
              <a:t>CLT</a:t>
            </a:r>
          </a:p>
        </p:txBody>
      </p:sp>
      <p:sp>
        <p:nvSpPr>
          <p:cNvPr id="15469" name="AutoShape 109"/>
          <p:cNvSpPr>
            <a:spLocks noChangeArrowheads="1"/>
          </p:cNvSpPr>
          <p:nvPr/>
        </p:nvSpPr>
        <p:spPr bwMode="auto">
          <a:xfrm>
            <a:off x="4390839" y="3979936"/>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31</a:t>
            </a:r>
          </a:p>
          <a:p>
            <a:pPr algn="ctr"/>
            <a:r>
              <a:rPr lang="en-US" sz="500" b="1"/>
              <a:t>SFAS</a:t>
            </a:r>
          </a:p>
        </p:txBody>
      </p:sp>
      <p:sp>
        <p:nvSpPr>
          <p:cNvPr id="15470" name="AutoShape 110"/>
          <p:cNvSpPr>
            <a:spLocks noChangeArrowheads="1"/>
          </p:cNvSpPr>
          <p:nvPr/>
        </p:nvSpPr>
        <p:spPr bwMode="auto">
          <a:xfrm>
            <a:off x="3937001" y="4070856"/>
            <a:ext cx="177426" cy="205653"/>
          </a:xfrm>
          <a:prstGeom prst="octagon">
            <a:avLst>
              <a:gd name="adj" fmla="val 2928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D</a:t>
            </a:r>
          </a:p>
          <a:p>
            <a:pPr algn="ctr"/>
            <a:r>
              <a:rPr lang="en-US" sz="400" b="1"/>
              <a:t>LAM</a:t>
            </a:r>
          </a:p>
          <a:p>
            <a:pPr algn="ctr"/>
            <a:r>
              <a:rPr lang="en-US" sz="400" b="1"/>
              <a:t>WFF</a:t>
            </a:r>
          </a:p>
        </p:txBody>
      </p:sp>
      <p:sp>
        <p:nvSpPr>
          <p:cNvPr id="15471" name="AutoShape 111"/>
          <p:cNvSpPr>
            <a:spLocks noChangeArrowheads="1"/>
          </p:cNvSpPr>
          <p:nvPr/>
        </p:nvSpPr>
        <p:spPr bwMode="auto">
          <a:xfrm>
            <a:off x="4614956" y="3278549"/>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500" b="1"/>
              <a:t>PSY</a:t>
            </a:r>
          </a:p>
        </p:txBody>
      </p:sp>
      <p:sp>
        <p:nvSpPr>
          <p:cNvPr id="15472" name="AutoShape 112"/>
          <p:cNvSpPr>
            <a:spLocks noChangeArrowheads="1"/>
          </p:cNvSpPr>
          <p:nvPr/>
        </p:nvSpPr>
        <p:spPr bwMode="auto">
          <a:xfrm>
            <a:off x="8122398" y="2005663"/>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500" b="1"/>
              <a:t>GLO</a:t>
            </a:r>
          </a:p>
        </p:txBody>
      </p:sp>
      <p:sp>
        <p:nvSpPr>
          <p:cNvPr id="15473" name="AutoShape 113"/>
          <p:cNvSpPr>
            <a:spLocks noChangeArrowheads="1"/>
          </p:cNvSpPr>
          <p:nvPr/>
        </p:nvSpPr>
        <p:spPr bwMode="auto">
          <a:xfrm>
            <a:off x="5141633" y="3687691"/>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28</a:t>
            </a:r>
          </a:p>
          <a:p>
            <a:pPr algn="ctr"/>
            <a:r>
              <a:rPr lang="en-US" sz="500" b="1"/>
              <a:t>NH</a:t>
            </a:r>
          </a:p>
        </p:txBody>
      </p:sp>
      <p:sp>
        <p:nvSpPr>
          <p:cNvPr id="15474" name="AutoShape 114"/>
          <p:cNvSpPr>
            <a:spLocks noChangeArrowheads="1"/>
          </p:cNvSpPr>
          <p:nvPr/>
        </p:nvSpPr>
        <p:spPr bwMode="auto">
          <a:xfrm>
            <a:off x="4121898" y="3934475"/>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21</a:t>
            </a:r>
          </a:p>
          <a:p>
            <a:pPr algn="ctr"/>
            <a:r>
              <a:rPr lang="en-US" sz="500" b="1"/>
              <a:t>WHC</a:t>
            </a:r>
          </a:p>
        </p:txBody>
      </p:sp>
      <p:sp>
        <p:nvSpPr>
          <p:cNvPr id="15475" name="AutoShape 115"/>
          <p:cNvSpPr>
            <a:spLocks noChangeArrowheads="1"/>
          </p:cNvSpPr>
          <p:nvPr/>
        </p:nvSpPr>
        <p:spPr bwMode="auto">
          <a:xfrm>
            <a:off x="4121898" y="3070731"/>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MU</a:t>
            </a:r>
          </a:p>
          <a:p>
            <a:pPr algn="ctr"/>
            <a:r>
              <a:rPr lang="en-US" sz="400" b="1"/>
              <a:t>Music</a:t>
            </a:r>
          </a:p>
        </p:txBody>
      </p:sp>
      <p:sp>
        <p:nvSpPr>
          <p:cNvPr id="15476" name="AutoShape 116"/>
          <p:cNvSpPr>
            <a:spLocks noChangeArrowheads="1"/>
          </p:cNvSpPr>
          <p:nvPr/>
        </p:nvSpPr>
        <p:spPr bwMode="auto">
          <a:xfrm>
            <a:off x="6850530" y="921112"/>
            <a:ext cx="177426" cy="205653"/>
          </a:xfrm>
          <a:prstGeom prst="octagon">
            <a:avLst>
              <a:gd name="adj" fmla="val 29287"/>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solidFill>
                  <a:schemeClr val="bg1"/>
                </a:solidFill>
              </a:rPr>
              <a:t>MU</a:t>
            </a:r>
          </a:p>
          <a:p>
            <a:pPr algn="ctr"/>
            <a:r>
              <a:rPr lang="en-US" sz="500" b="1">
                <a:solidFill>
                  <a:schemeClr val="bg1"/>
                </a:solidFill>
              </a:rPr>
              <a:t>Off</a:t>
            </a:r>
          </a:p>
        </p:txBody>
      </p:sp>
      <p:sp>
        <p:nvSpPr>
          <p:cNvPr id="15477" name="AutoShape 117"/>
          <p:cNvSpPr>
            <a:spLocks noChangeArrowheads="1"/>
          </p:cNvSpPr>
          <p:nvPr/>
        </p:nvSpPr>
        <p:spPr bwMode="auto">
          <a:xfrm>
            <a:off x="123265" y="2291413"/>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400" b="1"/>
              <a:t>MCMED</a:t>
            </a:r>
          </a:p>
          <a:p>
            <a:pPr algn="ctr"/>
            <a:r>
              <a:rPr lang="en-US" sz="400" b="1"/>
              <a:t>MYARC</a:t>
            </a:r>
          </a:p>
        </p:txBody>
      </p:sp>
      <p:sp>
        <p:nvSpPr>
          <p:cNvPr id="15478" name="AutoShape 118"/>
          <p:cNvSpPr>
            <a:spLocks noChangeArrowheads="1"/>
          </p:cNvSpPr>
          <p:nvPr/>
        </p:nvSpPr>
        <p:spPr bwMode="auto">
          <a:xfrm>
            <a:off x="1135530" y="2499231"/>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MU</a:t>
            </a:r>
          </a:p>
          <a:p>
            <a:pPr algn="ctr"/>
            <a:r>
              <a:rPr lang="en-US" sz="400" b="1"/>
              <a:t>MCELL</a:t>
            </a:r>
          </a:p>
        </p:txBody>
      </p:sp>
      <p:sp>
        <p:nvSpPr>
          <p:cNvPr id="15479" name="AutoShape 119"/>
          <p:cNvSpPr>
            <a:spLocks noChangeArrowheads="1"/>
          </p:cNvSpPr>
          <p:nvPr/>
        </p:nvSpPr>
        <p:spPr bwMode="auto">
          <a:xfrm>
            <a:off x="860986" y="2219975"/>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30</a:t>
            </a:r>
          </a:p>
          <a:p>
            <a:pPr algn="ctr"/>
            <a:r>
              <a:rPr lang="en-US" sz="400" b="1"/>
              <a:t>MCCC</a:t>
            </a:r>
          </a:p>
        </p:txBody>
      </p:sp>
      <p:sp>
        <p:nvSpPr>
          <p:cNvPr id="15480" name="AutoShape 120"/>
          <p:cNvSpPr>
            <a:spLocks noChangeArrowheads="1"/>
          </p:cNvSpPr>
          <p:nvPr/>
        </p:nvSpPr>
        <p:spPr bwMode="auto">
          <a:xfrm>
            <a:off x="407148" y="2421299"/>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29</a:t>
            </a:r>
          </a:p>
          <a:p>
            <a:pPr algn="ctr"/>
            <a:r>
              <a:rPr lang="en-US" sz="400" b="1"/>
              <a:t>MANES</a:t>
            </a:r>
          </a:p>
        </p:txBody>
      </p:sp>
      <p:sp>
        <p:nvSpPr>
          <p:cNvPr id="15481" name="AutoShape 121"/>
          <p:cNvSpPr>
            <a:spLocks noChangeArrowheads="1"/>
          </p:cNvSpPr>
          <p:nvPr/>
        </p:nvSpPr>
        <p:spPr bwMode="auto">
          <a:xfrm>
            <a:off x="788148" y="2031640"/>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28</a:t>
            </a:r>
          </a:p>
          <a:p>
            <a:pPr algn="ctr"/>
            <a:r>
              <a:rPr lang="en-US" sz="400" b="1"/>
              <a:t>MDERM</a:t>
            </a:r>
          </a:p>
        </p:txBody>
      </p:sp>
      <p:sp>
        <p:nvSpPr>
          <p:cNvPr id="15482" name="AutoShape 122"/>
          <p:cNvSpPr>
            <a:spLocks noChangeArrowheads="1"/>
          </p:cNvSpPr>
          <p:nvPr/>
        </p:nvSpPr>
        <p:spPr bwMode="auto">
          <a:xfrm>
            <a:off x="1270001" y="2551186"/>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28</a:t>
            </a:r>
          </a:p>
          <a:p>
            <a:pPr algn="ctr"/>
            <a:r>
              <a:rPr lang="en-US" sz="400" b="1"/>
              <a:t>MCSC</a:t>
            </a:r>
          </a:p>
        </p:txBody>
      </p:sp>
      <p:sp>
        <p:nvSpPr>
          <p:cNvPr id="15483" name="AutoShape 123"/>
          <p:cNvSpPr>
            <a:spLocks noChangeArrowheads="1"/>
          </p:cNvSpPr>
          <p:nvPr/>
        </p:nvSpPr>
        <p:spPr bwMode="auto">
          <a:xfrm>
            <a:off x="1001059" y="2414805"/>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400" b="1"/>
              <a:t>MCMPHY</a:t>
            </a:r>
          </a:p>
        </p:txBody>
      </p:sp>
      <p:sp>
        <p:nvSpPr>
          <p:cNvPr id="15484" name="AutoShape 124"/>
          <p:cNvSpPr>
            <a:spLocks noChangeArrowheads="1"/>
          </p:cNvSpPr>
          <p:nvPr/>
        </p:nvSpPr>
        <p:spPr bwMode="auto">
          <a:xfrm>
            <a:off x="1796677" y="3064237"/>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30</a:t>
            </a:r>
          </a:p>
          <a:p>
            <a:pPr algn="ctr"/>
            <a:r>
              <a:rPr lang="en-US" sz="400" b="1"/>
              <a:t>MEPH</a:t>
            </a:r>
          </a:p>
        </p:txBody>
      </p:sp>
      <p:sp>
        <p:nvSpPr>
          <p:cNvPr id="15485" name="AutoShape 125"/>
          <p:cNvSpPr>
            <a:spLocks noChangeArrowheads="1"/>
          </p:cNvSpPr>
          <p:nvPr/>
        </p:nvSpPr>
        <p:spPr bwMode="auto">
          <a:xfrm>
            <a:off x="463177" y="2245953"/>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29</a:t>
            </a:r>
          </a:p>
          <a:p>
            <a:pPr algn="ctr"/>
            <a:r>
              <a:rPr lang="en-US" sz="400" b="1"/>
              <a:t>MDRAD</a:t>
            </a:r>
          </a:p>
          <a:p>
            <a:pPr algn="ctr"/>
            <a:r>
              <a:rPr lang="en-US" sz="400" b="1"/>
              <a:t>MIRC</a:t>
            </a:r>
          </a:p>
        </p:txBody>
      </p:sp>
      <p:sp>
        <p:nvSpPr>
          <p:cNvPr id="15486" name="AutoShape 126"/>
          <p:cNvSpPr>
            <a:spLocks noChangeArrowheads="1"/>
          </p:cNvSpPr>
          <p:nvPr/>
        </p:nvSpPr>
        <p:spPr bwMode="auto">
          <a:xfrm>
            <a:off x="620059" y="2109572"/>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400" b="1"/>
              <a:t>MLMED</a:t>
            </a:r>
          </a:p>
        </p:txBody>
      </p:sp>
      <p:sp>
        <p:nvSpPr>
          <p:cNvPr id="15487" name="AutoShape 127"/>
          <p:cNvSpPr>
            <a:spLocks noChangeArrowheads="1"/>
          </p:cNvSpPr>
          <p:nvPr/>
        </p:nvSpPr>
        <p:spPr bwMode="auto">
          <a:xfrm>
            <a:off x="128868" y="2479748"/>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400" b="1"/>
              <a:t>MIMMU</a:t>
            </a:r>
          </a:p>
        </p:txBody>
      </p:sp>
      <p:sp>
        <p:nvSpPr>
          <p:cNvPr id="15488" name="AutoShape 128"/>
          <p:cNvSpPr>
            <a:spLocks noChangeArrowheads="1"/>
          </p:cNvSpPr>
          <p:nvPr/>
        </p:nvSpPr>
        <p:spPr bwMode="auto">
          <a:xfrm>
            <a:off x="1628589" y="3077225"/>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31</a:t>
            </a:r>
          </a:p>
          <a:p>
            <a:pPr algn="ctr"/>
            <a:r>
              <a:rPr lang="en-US" sz="400" b="1"/>
              <a:t>MIMED</a:t>
            </a:r>
          </a:p>
        </p:txBody>
      </p:sp>
      <p:sp>
        <p:nvSpPr>
          <p:cNvPr id="15489" name="AutoShape 129"/>
          <p:cNvSpPr>
            <a:spLocks noChangeArrowheads="1"/>
          </p:cNvSpPr>
          <p:nvPr/>
        </p:nvSpPr>
        <p:spPr bwMode="auto">
          <a:xfrm>
            <a:off x="1398868" y="2479748"/>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28</a:t>
            </a:r>
          </a:p>
          <a:p>
            <a:pPr algn="ctr"/>
            <a:r>
              <a:rPr lang="en-US" sz="400" b="1"/>
              <a:t>MGEN</a:t>
            </a:r>
          </a:p>
        </p:txBody>
      </p:sp>
      <p:sp>
        <p:nvSpPr>
          <p:cNvPr id="15490" name="AutoShape 130"/>
          <p:cNvSpPr>
            <a:spLocks noChangeArrowheads="1"/>
          </p:cNvSpPr>
          <p:nvPr/>
        </p:nvSpPr>
        <p:spPr bwMode="auto">
          <a:xfrm>
            <a:off x="795618" y="2395322"/>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28</a:t>
            </a:r>
          </a:p>
          <a:p>
            <a:pPr algn="ctr"/>
            <a:r>
              <a:rPr lang="en-US" sz="400" b="1"/>
              <a:t>MOPHTH</a:t>
            </a:r>
          </a:p>
        </p:txBody>
      </p:sp>
      <p:sp>
        <p:nvSpPr>
          <p:cNvPr id="15491" name="AutoShape 131"/>
          <p:cNvSpPr>
            <a:spLocks noChangeArrowheads="1"/>
          </p:cNvSpPr>
          <p:nvPr/>
        </p:nvSpPr>
        <p:spPr bwMode="auto">
          <a:xfrm>
            <a:off x="565898" y="2356356"/>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00</a:t>
            </a:r>
          </a:p>
          <a:p>
            <a:pPr algn="ctr"/>
            <a:r>
              <a:rPr lang="en-US" sz="400" b="1"/>
              <a:t>MOBGYN</a:t>
            </a:r>
          </a:p>
        </p:txBody>
      </p:sp>
      <p:sp>
        <p:nvSpPr>
          <p:cNvPr id="15492" name="AutoShape 132"/>
          <p:cNvSpPr>
            <a:spLocks noChangeArrowheads="1"/>
          </p:cNvSpPr>
          <p:nvPr/>
        </p:nvSpPr>
        <p:spPr bwMode="auto">
          <a:xfrm>
            <a:off x="1249456" y="2349862"/>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400" b="1"/>
              <a:t>MNBIO</a:t>
            </a:r>
          </a:p>
        </p:txBody>
      </p:sp>
      <p:sp>
        <p:nvSpPr>
          <p:cNvPr id="15493" name="AutoShape 133"/>
          <p:cNvSpPr>
            <a:spLocks noChangeArrowheads="1"/>
          </p:cNvSpPr>
          <p:nvPr/>
        </p:nvSpPr>
        <p:spPr bwMode="auto">
          <a:xfrm>
            <a:off x="818030" y="2810958"/>
            <a:ext cx="177426" cy="205653"/>
          </a:xfrm>
          <a:prstGeom prst="octagon">
            <a:avLst>
              <a:gd name="adj" fmla="val 2928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24</a:t>
            </a:r>
          </a:p>
          <a:p>
            <a:pPr algn="ctr"/>
            <a:r>
              <a:rPr lang="en-US" sz="400" b="1"/>
              <a:t>MMPATH</a:t>
            </a:r>
          </a:p>
        </p:txBody>
      </p:sp>
      <p:sp>
        <p:nvSpPr>
          <p:cNvPr id="15494" name="AutoShape 134"/>
          <p:cNvSpPr>
            <a:spLocks noChangeArrowheads="1"/>
          </p:cNvSpPr>
          <p:nvPr/>
        </p:nvSpPr>
        <p:spPr bwMode="auto">
          <a:xfrm>
            <a:off x="334309" y="2875901"/>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25</a:t>
            </a:r>
          </a:p>
          <a:p>
            <a:pPr algn="ctr"/>
            <a:r>
              <a:rPr lang="en-US" sz="400" b="1"/>
              <a:t>MIMED</a:t>
            </a:r>
          </a:p>
          <a:p>
            <a:pPr algn="ctr"/>
            <a:r>
              <a:rPr lang="en-US" sz="400" b="1"/>
              <a:t>Pul</a:t>
            </a:r>
          </a:p>
        </p:txBody>
      </p:sp>
      <p:sp>
        <p:nvSpPr>
          <p:cNvPr id="15495" name="AutoShape 135"/>
          <p:cNvSpPr>
            <a:spLocks noChangeArrowheads="1"/>
          </p:cNvSpPr>
          <p:nvPr/>
        </p:nvSpPr>
        <p:spPr bwMode="auto">
          <a:xfrm>
            <a:off x="945030" y="2044629"/>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30</a:t>
            </a:r>
          </a:p>
          <a:p>
            <a:pPr algn="ctr"/>
            <a:r>
              <a:rPr lang="en-US" sz="400" b="1"/>
              <a:t>MPEDI</a:t>
            </a:r>
          </a:p>
        </p:txBody>
      </p:sp>
      <p:sp>
        <p:nvSpPr>
          <p:cNvPr id="15496" name="AutoShape 136"/>
          <p:cNvSpPr>
            <a:spLocks noChangeArrowheads="1"/>
          </p:cNvSpPr>
          <p:nvPr/>
        </p:nvSpPr>
        <p:spPr bwMode="auto">
          <a:xfrm>
            <a:off x="552824" y="2570669"/>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29</a:t>
            </a:r>
          </a:p>
          <a:p>
            <a:pPr algn="ctr"/>
            <a:r>
              <a:rPr lang="en-US" sz="400" b="1"/>
              <a:t>MPATH</a:t>
            </a:r>
          </a:p>
        </p:txBody>
      </p:sp>
      <p:sp>
        <p:nvSpPr>
          <p:cNvPr id="15497" name="AutoShape 137"/>
          <p:cNvSpPr>
            <a:spLocks noChangeArrowheads="1"/>
          </p:cNvSpPr>
          <p:nvPr/>
        </p:nvSpPr>
        <p:spPr bwMode="auto">
          <a:xfrm>
            <a:off x="479986" y="2044629"/>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29</a:t>
            </a:r>
          </a:p>
          <a:p>
            <a:pPr algn="ctr"/>
            <a:r>
              <a:rPr lang="en-US" sz="400" b="1"/>
              <a:t>MORTHO</a:t>
            </a:r>
          </a:p>
          <a:p>
            <a:pPr algn="ctr"/>
            <a:r>
              <a:rPr lang="en-US" sz="400" b="1"/>
              <a:t>MNSURG</a:t>
            </a:r>
          </a:p>
        </p:txBody>
      </p:sp>
      <p:sp>
        <p:nvSpPr>
          <p:cNvPr id="15498" name="AutoShape 138"/>
          <p:cNvSpPr>
            <a:spLocks noChangeArrowheads="1"/>
          </p:cNvSpPr>
          <p:nvPr/>
        </p:nvSpPr>
        <p:spPr bwMode="auto">
          <a:xfrm>
            <a:off x="1169148" y="3077225"/>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MU</a:t>
            </a:r>
          </a:p>
          <a:p>
            <a:pPr algn="ctr"/>
            <a:r>
              <a:rPr lang="en-US" sz="400" b="1"/>
              <a:t>MedCen</a:t>
            </a:r>
          </a:p>
        </p:txBody>
      </p:sp>
      <p:sp>
        <p:nvSpPr>
          <p:cNvPr id="15499" name="AutoShape 139"/>
          <p:cNvSpPr>
            <a:spLocks noChangeArrowheads="1"/>
          </p:cNvSpPr>
          <p:nvPr/>
        </p:nvSpPr>
        <p:spPr bwMode="auto">
          <a:xfrm>
            <a:off x="670486" y="2258941"/>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29</a:t>
            </a:r>
          </a:p>
          <a:p>
            <a:pPr algn="ctr"/>
            <a:r>
              <a:rPr lang="en-US" sz="400" b="1"/>
              <a:t>MTRAD</a:t>
            </a:r>
          </a:p>
        </p:txBody>
      </p:sp>
      <p:sp>
        <p:nvSpPr>
          <p:cNvPr id="15500" name="AutoShape 140"/>
          <p:cNvSpPr>
            <a:spLocks noChangeArrowheads="1"/>
          </p:cNvSpPr>
          <p:nvPr/>
        </p:nvSpPr>
        <p:spPr bwMode="auto">
          <a:xfrm>
            <a:off x="653677" y="2447276"/>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30</a:t>
            </a:r>
          </a:p>
          <a:p>
            <a:pPr algn="ctr"/>
            <a:r>
              <a:rPr lang="en-US" sz="400" b="1"/>
              <a:t>MSURG</a:t>
            </a:r>
          </a:p>
        </p:txBody>
      </p:sp>
      <p:sp>
        <p:nvSpPr>
          <p:cNvPr id="15501" name="AutoShape 141"/>
          <p:cNvSpPr>
            <a:spLocks noChangeArrowheads="1"/>
          </p:cNvSpPr>
          <p:nvPr/>
        </p:nvSpPr>
        <p:spPr bwMode="auto">
          <a:xfrm>
            <a:off x="1073898" y="2291413"/>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400" b="1"/>
              <a:t>MPHARM</a:t>
            </a:r>
          </a:p>
        </p:txBody>
      </p:sp>
      <p:sp>
        <p:nvSpPr>
          <p:cNvPr id="15502" name="AutoShape 142"/>
          <p:cNvSpPr>
            <a:spLocks noChangeArrowheads="1"/>
          </p:cNvSpPr>
          <p:nvPr/>
        </p:nvSpPr>
        <p:spPr bwMode="auto">
          <a:xfrm>
            <a:off x="479986" y="2778487"/>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26</a:t>
            </a:r>
          </a:p>
          <a:p>
            <a:pPr algn="ctr"/>
            <a:r>
              <a:rPr lang="en-US" sz="400" b="1"/>
              <a:t>MIMED</a:t>
            </a:r>
          </a:p>
          <a:p>
            <a:pPr algn="ctr"/>
            <a:r>
              <a:rPr lang="en-US" sz="400" b="1"/>
              <a:t>DD</a:t>
            </a:r>
          </a:p>
        </p:txBody>
      </p:sp>
      <p:sp>
        <p:nvSpPr>
          <p:cNvPr id="15504" name="AutoShape 144"/>
          <p:cNvSpPr>
            <a:spLocks noChangeArrowheads="1"/>
          </p:cNvSpPr>
          <p:nvPr/>
        </p:nvSpPr>
        <p:spPr bwMode="auto">
          <a:xfrm>
            <a:off x="1813486" y="3336998"/>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26</a:t>
            </a:r>
          </a:p>
          <a:p>
            <a:pPr algn="ctr"/>
            <a:r>
              <a:rPr lang="en-US" sz="400" b="1"/>
              <a:t>MIMED</a:t>
            </a:r>
          </a:p>
          <a:p>
            <a:pPr algn="ctr"/>
            <a:r>
              <a:rPr lang="en-US" sz="400" b="1"/>
              <a:t>Cardio</a:t>
            </a:r>
          </a:p>
        </p:txBody>
      </p:sp>
      <p:sp>
        <p:nvSpPr>
          <p:cNvPr id="15505" name="AutoShape 145"/>
          <p:cNvSpPr>
            <a:spLocks noChangeArrowheads="1"/>
          </p:cNvSpPr>
          <p:nvPr/>
        </p:nvSpPr>
        <p:spPr bwMode="auto">
          <a:xfrm>
            <a:off x="479986" y="2986305"/>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26</a:t>
            </a:r>
          </a:p>
          <a:p>
            <a:pPr algn="ctr"/>
            <a:r>
              <a:rPr lang="en-US" sz="400" b="1"/>
              <a:t>MIMED</a:t>
            </a:r>
          </a:p>
          <a:p>
            <a:pPr algn="ctr"/>
            <a:r>
              <a:rPr lang="en-US" sz="400" b="1"/>
              <a:t>Nep</a:t>
            </a:r>
          </a:p>
        </p:txBody>
      </p:sp>
      <p:sp>
        <p:nvSpPr>
          <p:cNvPr id="15506" name="AutoShape 146"/>
          <p:cNvSpPr>
            <a:spLocks noChangeArrowheads="1"/>
          </p:cNvSpPr>
          <p:nvPr/>
        </p:nvSpPr>
        <p:spPr bwMode="auto">
          <a:xfrm>
            <a:off x="345515" y="2687566"/>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25</a:t>
            </a:r>
          </a:p>
          <a:p>
            <a:pPr algn="ctr"/>
            <a:r>
              <a:rPr lang="en-US" sz="400" b="1"/>
              <a:t>MIMED</a:t>
            </a:r>
          </a:p>
          <a:p>
            <a:pPr algn="ctr"/>
            <a:r>
              <a:rPr lang="en-US" sz="400" b="1"/>
              <a:t>Endo</a:t>
            </a:r>
          </a:p>
        </p:txBody>
      </p:sp>
      <p:sp>
        <p:nvSpPr>
          <p:cNvPr id="15507" name="AutoShape 147"/>
          <p:cNvSpPr>
            <a:spLocks noChangeArrowheads="1"/>
          </p:cNvSpPr>
          <p:nvPr/>
        </p:nvSpPr>
        <p:spPr bwMode="auto">
          <a:xfrm>
            <a:off x="1992780" y="3362975"/>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25</a:t>
            </a:r>
          </a:p>
          <a:p>
            <a:pPr algn="ctr"/>
            <a:r>
              <a:rPr lang="en-US" sz="400" b="1"/>
              <a:t>MIMED</a:t>
            </a:r>
          </a:p>
          <a:p>
            <a:pPr algn="ctr"/>
            <a:r>
              <a:rPr lang="en-US" sz="400" b="1"/>
              <a:t>GM</a:t>
            </a:r>
          </a:p>
        </p:txBody>
      </p:sp>
      <p:sp>
        <p:nvSpPr>
          <p:cNvPr id="15508" name="AutoShape 148"/>
          <p:cNvSpPr>
            <a:spLocks noChangeArrowheads="1"/>
          </p:cNvSpPr>
          <p:nvPr/>
        </p:nvSpPr>
        <p:spPr bwMode="auto">
          <a:xfrm>
            <a:off x="1656603" y="3265561"/>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26</a:t>
            </a:r>
          </a:p>
          <a:p>
            <a:pPr algn="ctr"/>
            <a:r>
              <a:rPr lang="en-US" sz="400" b="1"/>
              <a:t>MIMED</a:t>
            </a:r>
          </a:p>
          <a:p>
            <a:pPr algn="ctr"/>
            <a:r>
              <a:rPr lang="en-US" sz="400" b="1"/>
              <a:t>Admin</a:t>
            </a:r>
          </a:p>
        </p:txBody>
      </p:sp>
      <p:sp>
        <p:nvSpPr>
          <p:cNvPr id="15511" name="AutoShape 151"/>
          <p:cNvSpPr>
            <a:spLocks noChangeArrowheads="1"/>
          </p:cNvSpPr>
          <p:nvPr/>
        </p:nvSpPr>
        <p:spPr bwMode="auto">
          <a:xfrm>
            <a:off x="6878545" y="3044754"/>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28</a:t>
            </a:r>
          </a:p>
          <a:p>
            <a:pPr algn="ctr"/>
            <a:r>
              <a:rPr lang="en-US" sz="400" b="1"/>
              <a:t>MB&amp;B</a:t>
            </a:r>
          </a:p>
        </p:txBody>
      </p:sp>
      <p:sp>
        <p:nvSpPr>
          <p:cNvPr id="15512" name="AutoShape 152"/>
          <p:cNvSpPr>
            <a:spLocks noChangeArrowheads="1"/>
          </p:cNvSpPr>
          <p:nvPr/>
        </p:nvSpPr>
        <p:spPr bwMode="auto">
          <a:xfrm>
            <a:off x="692898" y="1901754"/>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28</a:t>
            </a:r>
          </a:p>
          <a:p>
            <a:pPr algn="ctr"/>
            <a:r>
              <a:rPr lang="en-US" sz="400" b="1"/>
              <a:t>MNEURI</a:t>
            </a:r>
          </a:p>
        </p:txBody>
      </p:sp>
      <p:sp>
        <p:nvSpPr>
          <p:cNvPr id="15513" name="AutoShape 153"/>
          <p:cNvSpPr>
            <a:spLocks noChangeArrowheads="1"/>
          </p:cNvSpPr>
          <p:nvPr/>
        </p:nvSpPr>
        <p:spPr bwMode="auto">
          <a:xfrm>
            <a:off x="4727015" y="3824072"/>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MU</a:t>
            </a:r>
          </a:p>
          <a:p>
            <a:pPr algn="ctr"/>
            <a:r>
              <a:rPr lang="en-US" sz="500" b="1"/>
              <a:t>BOLT</a:t>
            </a:r>
          </a:p>
        </p:txBody>
      </p:sp>
      <p:sp>
        <p:nvSpPr>
          <p:cNvPr id="15514" name="AutoShape 154"/>
          <p:cNvSpPr>
            <a:spLocks noChangeArrowheads="1"/>
          </p:cNvSpPr>
          <p:nvPr/>
        </p:nvSpPr>
        <p:spPr bwMode="auto">
          <a:xfrm>
            <a:off x="1174751" y="2181009"/>
            <a:ext cx="177426" cy="205653"/>
          </a:xfrm>
          <a:prstGeom prst="octagon">
            <a:avLst>
              <a:gd name="adj" fmla="val 2928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MU</a:t>
            </a:r>
          </a:p>
          <a:p>
            <a:pPr algn="ctr"/>
            <a:r>
              <a:rPr lang="en-US" sz="400" b="1"/>
              <a:t>MYSM</a:t>
            </a:r>
          </a:p>
        </p:txBody>
      </p:sp>
      <p:sp>
        <p:nvSpPr>
          <p:cNvPr id="17891" name="AutoShape 1507"/>
          <p:cNvSpPr>
            <a:spLocks noChangeArrowheads="1"/>
          </p:cNvSpPr>
          <p:nvPr/>
        </p:nvSpPr>
        <p:spPr bwMode="auto">
          <a:xfrm>
            <a:off x="6316383" y="2396404"/>
            <a:ext cx="177426" cy="205653"/>
          </a:xfrm>
          <a:prstGeom prst="octagon">
            <a:avLst>
              <a:gd name="adj" fmla="val 2928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7150" tIns="28575" rIns="57150" bIns="28575" anchor="ctr"/>
          <a:lstStyle/>
          <a:p>
            <a:pPr algn="ctr"/>
            <a:r>
              <a:rPr lang="en-US" sz="500" b="1"/>
              <a:t>27</a:t>
            </a:r>
          </a:p>
          <a:p>
            <a:pPr algn="ctr"/>
            <a:r>
              <a:rPr lang="en-US" sz="500" b="1"/>
              <a:t>FES</a:t>
            </a:r>
          </a:p>
        </p:txBody>
      </p:sp>
      <p:sp>
        <p:nvSpPr>
          <p:cNvPr id="18176" name="Text Box 1792"/>
          <p:cNvSpPr txBox="1">
            <a:spLocks noChangeArrowheads="1"/>
          </p:cNvSpPr>
          <p:nvPr/>
        </p:nvSpPr>
        <p:spPr bwMode="auto">
          <a:xfrm>
            <a:off x="222466" y="6512045"/>
            <a:ext cx="2192618" cy="21159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7150" tIns="28575" rIns="57150" bIns="28575">
            <a:spAutoFit/>
          </a:bodyPr>
          <a:lstStyle/>
          <a:p>
            <a:pPr algn="r"/>
            <a:r>
              <a:rPr lang="en-US" sz="500" dirty="0"/>
              <a:t>Last updated:  January 21, 2009</a:t>
            </a:r>
          </a:p>
          <a:p>
            <a:pPr algn="r"/>
            <a:r>
              <a:rPr lang="en-US" sz="500" dirty="0"/>
              <a:t>File name:  Map of BM Positions v1.ppt</a:t>
            </a:r>
          </a:p>
        </p:txBody>
      </p:sp>
      <p:graphicFrame>
        <p:nvGraphicFramePr>
          <p:cNvPr id="18424" name="Object 2040"/>
          <p:cNvGraphicFramePr>
            <a:graphicFrameLocks noChangeAspect="1"/>
          </p:cNvGraphicFramePr>
          <p:nvPr>
            <p:extLst>
              <p:ext uri="{D42A27DB-BD31-4B8C-83A1-F6EECF244321}">
                <p14:modId xmlns:p14="http://schemas.microsoft.com/office/powerpoint/2010/main" val="2000672110"/>
              </p:ext>
            </p:extLst>
          </p:nvPr>
        </p:nvGraphicFramePr>
        <p:xfrm>
          <a:off x="323103" y="4958412"/>
          <a:ext cx="3565338" cy="1411432"/>
        </p:xfrm>
        <a:graphic>
          <a:graphicData uri="http://schemas.openxmlformats.org/presentationml/2006/ole">
            <mc:AlternateContent xmlns:mc="http://schemas.openxmlformats.org/markup-compatibility/2006">
              <mc:Choice xmlns:v="urn:schemas-microsoft-com:vml" Requires="v">
                <p:oleObj spid="_x0000_s1061" name="Worksheet" r:id="rId10" imgW="5425374" imgH="1854624" progId="Excel.Sheet.8">
                  <p:link updateAutomatic="1"/>
                </p:oleObj>
              </mc:Choice>
              <mc:Fallback>
                <p:oleObj name="Worksheet" r:id="rId10" imgW="5425374" imgH="1854624" progId="Excel.Sheet.8">
                  <p:link updateAutomatic="1"/>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103" y="4958412"/>
                        <a:ext cx="3565338" cy="141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962C9CCB-9A9B-4EE4-958E-17012CC3B881}" type="slidenum">
              <a:rPr lang="en-US" smtClean="0"/>
              <a:t>25</a:t>
            </a:fld>
            <a:endParaRPr lang="en-US" dirty="0"/>
          </a:p>
        </p:txBody>
      </p:sp>
    </p:spTree>
    <p:extLst>
      <p:ext uri="{BB962C8B-B14F-4D97-AF65-F5344CB8AC3E}">
        <p14:creationId xmlns:p14="http://schemas.microsoft.com/office/powerpoint/2010/main" val="780965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
            <a:ext cx="8229600" cy="563562"/>
          </a:xfrm>
        </p:spPr>
        <p:txBody>
          <a:bodyPr>
            <a:normAutofit fontScale="90000"/>
          </a:bodyPr>
          <a:lstStyle/>
          <a:p>
            <a:r>
              <a:rPr lang="en-US" sz="3200" dirty="0" smtClean="0"/>
              <a:t>Business Operations Teams</a:t>
            </a:r>
            <a:endParaRPr lang="en-US" sz="3200" dirty="0"/>
          </a:p>
        </p:txBody>
      </p:sp>
      <p:pic>
        <p:nvPicPr>
          <p:cNvPr id="4" name="Content Placeholder 3"/>
          <p:cNvPicPr>
            <a:picLocks noGrp="1" noChangeAspect="1"/>
          </p:cNvPicPr>
          <p:nvPr>
            <p:ph idx="1"/>
          </p:nvPr>
        </p:nvPicPr>
        <p:blipFill>
          <a:blip r:embed="rId3"/>
          <a:srcRect t="3829" b="3829"/>
          <a:stretch>
            <a:fillRect/>
          </a:stretch>
        </p:blipFill>
        <p:spPr>
          <a:xfrm>
            <a:off x="165100" y="584200"/>
            <a:ext cx="8839200" cy="5842000"/>
          </a:xfrm>
        </p:spPr>
      </p:pic>
      <p:sp>
        <p:nvSpPr>
          <p:cNvPr id="3" name="Oval 2"/>
          <p:cNvSpPr/>
          <p:nvPr/>
        </p:nvSpPr>
        <p:spPr>
          <a:xfrm>
            <a:off x="457200" y="508000"/>
            <a:ext cx="1219200" cy="647700"/>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955800" y="533400"/>
            <a:ext cx="1219200" cy="647700"/>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041900" y="514350"/>
            <a:ext cx="1219200" cy="647700"/>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311900" y="476250"/>
            <a:ext cx="1219200" cy="647700"/>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581900" y="438150"/>
            <a:ext cx="1219200" cy="647700"/>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517900" y="533400"/>
            <a:ext cx="1219200" cy="647700"/>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962C9CCB-9A9B-4EE4-958E-17012CC3B881}" type="slidenum">
              <a:rPr lang="en-US" smtClean="0"/>
              <a:t>26</a:t>
            </a:fld>
            <a:endParaRPr lang="en-US" dirty="0"/>
          </a:p>
        </p:txBody>
      </p:sp>
    </p:spTree>
    <p:extLst>
      <p:ext uri="{BB962C8B-B14F-4D97-AF65-F5344CB8AC3E}">
        <p14:creationId xmlns:p14="http://schemas.microsoft.com/office/powerpoint/2010/main" val="4222946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Business Positions</a:t>
            </a:r>
            <a:endParaRPr lang="en-US" dirty="0"/>
          </a:p>
        </p:txBody>
      </p:sp>
      <p:sp>
        <p:nvSpPr>
          <p:cNvPr id="4" name="Rounded Rectangle 3"/>
          <p:cNvSpPr/>
          <p:nvPr/>
        </p:nvSpPr>
        <p:spPr>
          <a:xfrm>
            <a:off x="457200" y="3292476"/>
            <a:ext cx="15748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139 business managers</a:t>
            </a:r>
            <a:endParaRPr lang="en-US" dirty="0">
              <a:solidFill>
                <a:srgbClr val="000000"/>
              </a:solidFill>
            </a:endParaRPr>
          </a:p>
        </p:txBody>
      </p:sp>
      <p:sp>
        <p:nvSpPr>
          <p:cNvPr id="5" name="Rounded Rectangle 4"/>
          <p:cNvSpPr/>
          <p:nvPr/>
        </p:nvSpPr>
        <p:spPr>
          <a:xfrm>
            <a:off x="2984500" y="4910138"/>
            <a:ext cx="1727200" cy="914400"/>
          </a:xfrm>
          <a:prstGeom prst="round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16 Administrative Coordinators</a:t>
            </a:r>
            <a:endParaRPr lang="en-US" dirty="0">
              <a:solidFill>
                <a:schemeClr val="tx1"/>
              </a:solidFill>
            </a:endParaRPr>
          </a:p>
        </p:txBody>
      </p:sp>
      <p:sp>
        <p:nvSpPr>
          <p:cNvPr id="6" name="Rounded Rectangle 5"/>
          <p:cNvSpPr/>
          <p:nvPr/>
        </p:nvSpPr>
        <p:spPr>
          <a:xfrm>
            <a:off x="2984500" y="3284538"/>
            <a:ext cx="1727200" cy="914400"/>
          </a:xfrm>
          <a:prstGeom prst="roundRect">
            <a:avLst/>
          </a:prstGeom>
          <a:solidFill>
            <a:srgbClr val="E4922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53 Operations Managers</a:t>
            </a:r>
            <a:endParaRPr lang="en-US" dirty="0">
              <a:solidFill>
                <a:srgbClr val="000000"/>
              </a:solidFill>
            </a:endParaRPr>
          </a:p>
        </p:txBody>
      </p:sp>
      <p:sp>
        <p:nvSpPr>
          <p:cNvPr id="7" name="Rounded Rectangle 6"/>
          <p:cNvSpPr/>
          <p:nvPr/>
        </p:nvSpPr>
        <p:spPr>
          <a:xfrm>
            <a:off x="2984500" y="1658938"/>
            <a:ext cx="1727200" cy="914400"/>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70 Lead Administrators</a:t>
            </a:r>
            <a:endParaRPr lang="en-US" dirty="0">
              <a:solidFill>
                <a:srgbClr val="000000"/>
              </a:solidFill>
            </a:endParaRPr>
          </a:p>
        </p:txBody>
      </p:sp>
      <p:cxnSp>
        <p:nvCxnSpPr>
          <p:cNvPr id="10" name="Straight Arrow Connector 9"/>
          <p:cNvCxnSpPr>
            <a:stCxn id="4" idx="3"/>
          </p:cNvCxnSpPr>
          <p:nvPr/>
        </p:nvCxnSpPr>
        <p:spPr>
          <a:xfrm flipV="1">
            <a:off x="2032000" y="2573338"/>
            <a:ext cx="952500" cy="1176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4" idx="3"/>
            <a:endCxn id="6" idx="1"/>
          </p:cNvCxnSpPr>
          <p:nvPr/>
        </p:nvCxnSpPr>
        <p:spPr>
          <a:xfrm flipV="1">
            <a:off x="2032000" y="3741738"/>
            <a:ext cx="952500" cy="7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4" idx="3"/>
          </p:cNvCxnSpPr>
          <p:nvPr/>
        </p:nvCxnSpPr>
        <p:spPr>
          <a:xfrm>
            <a:off x="2032000" y="3749676"/>
            <a:ext cx="952500" cy="15081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295900" y="1650008"/>
            <a:ext cx="2946400" cy="923330"/>
          </a:xfrm>
          <a:prstGeom prst="rect">
            <a:avLst/>
          </a:prstGeom>
          <a:noFill/>
        </p:spPr>
        <p:txBody>
          <a:bodyPr wrap="square" rtlCol="0">
            <a:spAutoFit/>
          </a:bodyPr>
          <a:lstStyle/>
          <a:p>
            <a:r>
              <a:rPr lang="en-US" dirty="0" smtClean="0"/>
              <a:t>Focus on strategic</a:t>
            </a:r>
          </a:p>
          <a:p>
            <a:r>
              <a:rPr lang="en-US" dirty="0" smtClean="0"/>
              <a:t>Multiple units create expanded scope</a:t>
            </a:r>
            <a:endParaRPr lang="en-US" dirty="0"/>
          </a:p>
        </p:txBody>
      </p:sp>
      <p:sp>
        <p:nvSpPr>
          <p:cNvPr id="16" name="TextBox 15"/>
          <p:cNvSpPr txBox="1"/>
          <p:nvPr/>
        </p:nvSpPr>
        <p:spPr>
          <a:xfrm>
            <a:off x="5295900" y="3203576"/>
            <a:ext cx="2946400" cy="1200329"/>
          </a:xfrm>
          <a:prstGeom prst="rect">
            <a:avLst/>
          </a:prstGeom>
          <a:noFill/>
        </p:spPr>
        <p:txBody>
          <a:bodyPr wrap="square" rtlCol="0">
            <a:spAutoFit/>
          </a:bodyPr>
          <a:lstStyle/>
          <a:p>
            <a:r>
              <a:rPr lang="en-US" dirty="0" smtClean="0"/>
              <a:t>Focus on operations</a:t>
            </a:r>
          </a:p>
          <a:p>
            <a:r>
              <a:rPr lang="en-US" dirty="0" smtClean="0"/>
              <a:t>Often regional</a:t>
            </a:r>
          </a:p>
          <a:p>
            <a:r>
              <a:rPr lang="en-US" dirty="0" smtClean="0"/>
              <a:t>Point person for faculty and other departmental people</a:t>
            </a:r>
            <a:endParaRPr lang="en-US" dirty="0"/>
          </a:p>
        </p:txBody>
      </p:sp>
      <p:sp>
        <p:nvSpPr>
          <p:cNvPr id="17" name="TextBox 16"/>
          <p:cNvSpPr txBox="1"/>
          <p:nvPr/>
        </p:nvSpPr>
        <p:spPr>
          <a:xfrm>
            <a:off x="5295900" y="4910138"/>
            <a:ext cx="2946400" cy="646331"/>
          </a:xfrm>
          <a:prstGeom prst="rect">
            <a:avLst/>
          </a:prstGeom>
          <a:noFill/>
        </p:spPr>
        <p:txBody>
          <a:bodyPr wrap="square" rtlCol="0">
            <a:spAutoFit/>
          </a:bodyPr>
          <a:lstStyle/>
          <a:p>
            <a:r>
              <a:rPr lang="en-US" dirty="0" smtClean="0"/>
              <a:t>Union administrative position focuses on local support</a:t>
            </a:r>
            <a:endParaRPr lang="en-US" dirty="0"/>
          </a:p>
        </p:txBody>
      </p:sp>
      <p:sp>
        <p:nvSpPr>
          <p:cNvPr id="3" name="Slide Number Placeholder 2"/>
          <p:cNvSpPr>
            <a:spLocks noGrp="1"/>
          </p:cNvSpPr>
          <p:nvPr>
            <p:ph type="sldNum" sz="quarter" idx="12"/>
          </p:nvPr>
        </p:nvSpPr>
        <p:spPr/>
        <p:txBody>
          <a:bodyPr/>
          <a:lstStyle/>
          <a:p>
            <a:fld id="{962C9CCB-9A9B-4EE4-958E-17012CC3B881}" type="slidenum">
              <a:rPr lang="en-US" smtClean="0"/>
              <a:t>27</a:t>
            </a:fld>
            <a:endParaRPr lang="en-US" dirty="0"/>
          </a:p>
        </p:txBody>
      </p:sp>
    </p:spTree>
    <p:extLst>
      <p:ext uri="{BB962C8B-B14F-4D97-AF65-F5344CB8AC3E}">
        <p14:creationId xmlns:p14="http://schemas.microsoft.com/office/powerpoint/2010/main" val="3408447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eaLnBrk="1" hangingPunct="1"/>
            <a:r>
              <a:rPr lang="en-US" dirty="0" smtClean="0">
                <a:effectLst>
                  <a:outerShdw blurRad="38100" dist="38100" dir="2700000" algn="tl">
                    <a:srgbClr val="DDDDDD"/>
                  </a:outerShdw>
                </a:effectLst>
                <a:latin typeface="Verdana" charset="0"/>
              </a:rPr>
              <a:t>Lead Administrator Roles</a:t>
            </a:r>
            <a:endParaRPr lang="en-US" dirty="0">
              <a:effectLst>
                <a:outerShdw blurRad="38100" dist="38100" dir="2700000" algn="tl">
                  <a:srgbClr val="DDDDDD"/>
                </a:outerShdw>
              </a:effectLst>
              <a:latin typeface="Verdana" charset="0"/>
            </a:endParaRPr>
          </a:p>
        </p:txBody>
      </p:sp>
      <p:sp>
        <p:nvSpPr>
          <p:cNvPr id="39939" name="Content Placeholder 2"/>
          <p:cNvSpPr>
            <a:spLocks noGrp="1"/>
          </p:cNvSpPr>
          <p:nvPr>
            <p:ph idx="1"/>
          </p:nvPr>
        </p:nvSpPr>
        <p:spPr/>
        <p:txBody>
          <a:bodyPr>
            <a:normAutofit/>
          </a:bodyPr>
          <a:lstStyle/>
          <a:p>
            <a:pPr marL="457200" indent="-457200" eaLnBrk="1" hangingPunct="1">
              <a:buFont typeface="+mj-lt"/>
              <a:buAutoNum type="arabicPeriod"/>
            </a:pPr>
            <a:r>
              <a:rPr lang="en-US" sz="2400" dirty="0">
                <a:latin typeface="Garamond" charset="0"/>
              </a:rPr>
              <a:t>Strategic Partner</a:t>
            </a:r>
          </a:p>
          <a:p>
            <a:pPr marL="457200" indent="-457200" eaLnBrk="1" hangingPunct="1">
              <a:buFont typeface="+mj-lt"/>
              <a:buAutoNum type="arabicPeriod"/>
            </a:pPr>
            <a:r>
              <a:rPr lang="en-US" sz="2400" dirty="0">
                <a:latin typeface="Garamond" charset="0"/>
              </a:rPr>
              <a:t>University Citizen</a:t>
            </a:r>
          </a:p>
          <a:p>
            <a:pPr marL="457200" indent="-457200" eaLnBrk="1" hangingPunct="1">
              <a:buFont typeface="+mj-lt"/>
              <a:buAutoNum type="arabicPeriod"/>
            </a:pPr>
            <a:r>
              <a:rPr lang="en-US" sz="2400" dirty="0">
                <a:latin typeface="Garamond" charset="0"/>
              </a:rPr>
              <a:t>Financial Analyst and Advisor</a:t>
            </a:r>
          </a:p>
          <a:p>
            <a:pPr marL="457200" indent="-457200" eaLnBrk="1" hangingPunct="1">
              <a:buFont typeface="+mj-lt"/>
              <a:buAutoNum type="arabicPeriod"/>
            </a:pPr>
            <a:r>
              <a:rPr lang="en-US" sz="2400" dirty="0">
                <a:latin typeface="Garamond" charset="0"/>
              </a:rPr>
              <a:t>Risk Management Administrator</a:t>
            </a:r>
          </a:p>
          <a:p>
            <a:pPr marL="457200" indent="-457200" eaLnBrk="1" hangingPunct="1">
              <a:buFont typeface="+mj-lt"/>
              <a:buAutoNum type="arabicPeriod"/>
            </a:pPr>
            <a:r>
              <a:rPr lang="en-US" sz="2400" dirty="0">
                <a:latin typeface="Garamond" charset="0"/>
              </a:rPr>
              <a:t>Administrative Services Leader</a:t>
            </a:r>
          </a:p>
          <a:p>
            <a:pPr marL="457200" indent="-457200" eaLnBrk="1" hangingPunct="1">
              <a:buFont typeface="+mj-lt"/>
              <a:buAutoNum type="arabicPeriod"/>
            </a:pPr>
            <a:r>
              <a:rPr lang="en-US" sz="2400" dirty="0">
                <a:latin typeface="Garamond" charset="0"/>
              </a:rPr>
              <a:t>Talent Manager and </a:t>
            </a:r>
            <a:r>
              <a:rPr lang="en-US" sz="2400" dirty="0" smtClean="0">
                <a:latin typeface="Garamond" charset="0"/>
              </a:rPr>
              <a:t>Developer</a:t>
            </a:r>
          </a:p>
          <a:p>
            <a:pPr marL="0" indent="0" eaLnBrk="1" hangingPunct="1">
              <a:buNone/>
            </a:pPr>
            <a:endParaRPr lang="en-US" sz="2400" dirty="0" smtClean="0">
              <a:latin typeface="Garamond" charset="0"/>
            </a:endParaRPr>
          </a:p>
          <a:p>
            <a:pPr marL="0" indent="0" eaLnBrk="1" hangingPunct="1">
              <a:buNone/>
            </a:pPr>
            <a:r>
              <a:rPr lang="en-US" sz="2400" dirty="0" smtClean="0">
                <a:latin typeface="Garamond" charset="0"/>
              </a:rPr>
              <a:t>In process:</a:t>
            </a:r>
            <a:endParaRPr lang="en-US" sz="2400" dirty="0">
              <a:latin typeface="Garamond" charset="0"/>
            </a:endParaRPr>
          </a:p>
          <a:p>
            <a:pPr marL="457200" indent="-457200" eaLnBrk="1" hangingPunct="1">
              <a:buFont typeface="+mj-lt"/>
              <a:buAutoNum type="arabicPeriod" startAt="7"/>
            </a:pPr>
            <a:r>
              <a:rPr lang="en-US" sz="2400" dirty="0" smtClean="0">
                <a:latin typeface="Garamond" charset="0"/>
              </a:rPr>
              <a:t>Change Leader</a:t>
            </a:r>
          </a:p>
          <a:p>
            <a:pPr marL="0" indent="0" eaLnBrk="1" hangingPunct="1">
              <a:buNone/>
            </a:pPr>
            <a:endParaRPr lang="en-US" dirty="0">
              <a:solidFill>
                <a:srgbClr val="FF0000"/>
              </a:solidFill>
              <a:latin typeface="Garamond" charset="0"/>
            </a:endParaRPr>
          </a:p>
          <a:p>
            <a:pPr eaLnBrk="1" hangingPunct="1"/>
            <a:endParaRPr lang="en-US" dirty="0">
              <a:latin typeface="Verdana" charset="0"/>
            </a:endParaRPr>
          </a:p>
          <a:p>
            <a:pPr lvl="1" eaLnBrk="1" hangingPunct="1"/>
            <a:endParaRPr lang="en-US" dirty="0">
              <a:latin typeface="Verdana" charset="0"/>
              <a:ea typeface="ＭＳ Ｐゴシック" charset="0"/>
            </a:endParaRPr>
          </a:p>
        </p:txBody>
      </p:sp>
      <p:sp>
        <p:nvSpPr>
          <p:cNvPr id="39940" name="Slide Number Placeholder 3"/>
          <p:cNvSpPr>
            <a:spLocks noGrp="1"/>
          </p:cNvSpPr>
          <p:nvPr>
            <p:ph type="sldNum" sz="quarter" idx="11"/>
          </p:nvPr>
        </p:nvSpPr>
        <p:spPr>
          <a:xfrm>
            <a:off x="6781800" y="6200001"/>
            <a:ext cx="1905000"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b="1">
                <a:solidFill>
                  <a:srgbClr val="274A8F"/>
                </a:solidFill>
                <a:latin typeface="Verdana" charset="0"/>
                <a:ea typeface="ＭＳ Ｐゴシック" charset="0"/>
                <a:cs typeface="ＭＳ Ｐゴシック" charset="0"/>
              </a:defRPr>
            </a:lvl1pPr>
            <a:lvl2pPr marL="37931725" indent="-37474525" eaLnBrk="0" hangingPunct="0">
              <a:defRPr sz="2400" b="1">
                <a:solidFill>
                  <a:srgbClr val="274A8F"/>
                </a:solidFill>
                <a:latin typeface="Verdana" charset="0"/>
                <a:ea typeface="ＭＳ Ｐゴシック" charset="0"/>
              </a:defRPr>
            </a:lvl2pPr>
            <a:lvl3pPr eaLnBrk="0" hangingPunct="0">
              <a:defRPr sz="2400" b="1">
                <a:solidFill>
                  <a:srgbClr val="274A8F"/>
                </a:solidFill>
                <a:latin typeface="Verdana" charset="0"/>
                <a:ea typeface="ＭＳ Ｐゴシック" charset="0"/>
              </a:defRPr>
            </a:lvl3pPr>
            <a:lvl4pPr eaLnBrk="0" hangingPunct="0">
              <a:defRPr sz="2400" b="1">
                <a:solidFill>
                  <a:srgbClr val="274A8F"/>
                </a:solidFill>
                <a:latin typeface="Verdana" charset="0"/>
                <a:ea typeface="ＭＳ Ｐゴシック" charset="0"/>
              </a:defRPr>
            </a:lvl4pPr>
            <a:lvl5pPr eaLnBrk="0" hangingPunct="0">
              <a:defRPr sz="2400" b="1">
                <a:solidFill>
                  <a:srgbClr val="274A8F"/>
                </a:solidFill>
                <a:latin typeface="Verdana" charset="0"/>
                <a:ea typeface="ＭＳ Ｐゴシック" charset="0"/>
              </a:defRPr>
            </a:lvl5pPr>
            <a:lvl6pPr marL="457200" eaLnBrk="0" fontAlgn="base" hangingPunct="0">
              <a:spcBef>
                <a:spcPct val="0"/>
              </a:spcBef>
              <a:spcAft>
                <a:spcPct val="0"/>
              </a:spcAft>
              <a:defRPr sz="2400" b="1">
                <a:solidFill>
                  <a:srgbClr val="274A8F"/>
                </a:solidFill>
                <a:latin typeface="Verdana" charset="0"/>
                <a:ea typeface="ＭＳ Ｐゴシック" charset="0"/>
              </a:defRPr>
            </a:lvl6pPr>
            <a:lvl7pPr marL="914400" eaLnBrk="0" fontAlgn="base" hangingPunct="0">
              <a:spcBef>
                <a:spcPct val="0"/>
              </a:spcBef>
              <a:spcAft>
                <a:spcPct val="0"/>
              </a:spcAft>
              <a:defRPr sz="2400" b="1">
                <a:solidFill>
                  <a:srgbClr val="274A8F"/>
                </a:solidFill>
                <a:latin typeface="Verdana" charset="0"/>
                <a:ea typeface="ＭＳ Ｐゴシック" charset="0"/>
              </a:defRPr>
            </a:lvl7pPr>
            <a:lvl8pPr marL="1371600" eaLnBrk="0" fontAlgn="base" hangingPunct="0">
              <a:spcBef>
                <a:spcPct val="0"/>
              </a:spcBef>
              <a:spcAft>
                <a:spcPct val="0"/>
              </a:spcAft>
              <a:defRPr sz="2400" b="1">
                <a:solidFill>
                  <a:srgbClr val="274A8F"/>
                </a:solidFill>
                <a:latin typeface="Verdana" charset="0"/>
                <a:ea typeface="ＭＳ Ｐゴシック" charset="0"/>
              </a:defRPr>
            </a:lvl8pPr>
            <a:lvl9pPr marL="1828800" eaLnBrk="0" fontAlgn="base" hangingPunct="0">
              <a:spcBef>
                <a:spcPct val="0"/>
              </a:spcBef>
              <a:spcAft>
                <a:spcPct val="0"/>
              </a:spcAft>
              <a:defRPr sz="2400" b="1">
                <a:solidFill>
                  <a:srgbClr val="274A8F"/>
                </a:solidFill>
                <a:latin typeface="Verdana" charset="0"/>
                <a:ea typeface="ＭＳ Ｐゴシック" charset="0"/>
              </a:defRPr>
            </a:lvl9pPr>
          </a:lstStyle>
          <a:p>
            <a:pPr algn="r" eaLnBrk="1" hangingPunct="1">
              <a:spcBef>
                <a:spcPct val="0"/>
              </a:spcBef>
              <a:buClrTx/>
              <a:buSzTx/>
              <a:buFontTx/>
              <a:buNone/>
            </a:pPr>
            <a:fld id="{29233CB0-4234-0140-9259-716C0492339D}" type="slidenum">
              <a:rPr lang="en-US" sz="1200" b="0">
                <a:solidFill>
                  <a:schemeClr val="bg1">
                    <a:lumMod val="65000"/>
                  </a:schemeClr>
                </a:solidFill>
                <a:latin typeface="+mn-lt"/>
              </a:rPr>
              <a:pPr algn="r" eaLnBrk="1" hangingPunct="1">
                <a:spcBef>
                  <a:spcPct val="0"/>
                </a:spcBef>
                <a:buClrTx/>
                <a:buSzTx/>
                <a:buFontTx/>
                <a:buNone/>
              </a:pPr>
              <a:t>28</a:t>
            </a:fld>
            <a:endParaRPr lang="en-US" sz="1200" b="0" dirty="0">
              <a:solidFill>
                <a:schemeClr val="bg1">
                  <a:lumMod val="65000"/>
                </a:schemeClr>
              </a:solidFill>
              <a:latin typeface="+mn-lt"/>
            </a:endParaRPr>
          </a:p>
        </p:txBody>
      </p:sp>
      <p:sp>
        <p:nvSpPr>
          <p:cNvPr id="2" name="Rounded Rectangle 1"/>
          <p:cNvSpPr/>
          <p:nvPr/>
        </p:nvSpPr>
        <p:spPr>
          <a:xfrm>
            <a:off x="457200" y="3365500"/>
            <a:ext cx="4343400" cy="533400"/>
          </a:xfrm>
          <a:prstGeom prst="round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42340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36" name="Straight Connector 39"/>
          <p:cNvCxnSpPr>
            <a:cxnSpLocks noChangeShapeType="1"/>
          </p:cNvCxnSpPr>
          <p:nvPr/>
        </p:nvCxnSpPr>
        <p:spPr bwMode="auto">
          <a:xfrm rot="5400000" flipH="1" flipV="1">
            <a:off x="533401" y="2133601"/>
            <a:ext cx="1219199" cy="1"/>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13313" name="Title 1"/>
          <p:cNvSpPr>
            <a:spLocks noGrp="1"/>
          </p:cNvSpPr>
          <p:nvPr>
            <p:ph type="title"/>
          </p:nvPr>
        </p:nvSpPr>
        <p:spPr>
          <a:xfrm>
            <a:off x="304800" y="-152400"/>
            <a:ext cx="8064500" cy="1004888"/>
          </a:xfrm>
        </p:spPr>
        <p:txBody>
          <a:bodyPr/>
          <a:lstStyle/>
          <a:p>
            <a:r>
              <a:rPr lang="en-US" sz="3200" dirty="0" smtClean="0"/>
              <a:t>Business and Academic Support Model</a:t>
            </a:r>
          </a:p>
        </p:txBody>
      </p:sp>
      <p:sp>
        <p:nvSpPr>
          <p:cNvPr id="13314" name="Rectangle 32"/>
          <p:cNvSpPr>
            <a:spLocks noChangeArrowheads="1"/>
          </p:cNvSpPr>
          <p:nvPr/>
        </p:nvSpPr>
        <p:spPr bwMode="auto">
          <a:xfrm>
            <a:off x="6477000" y="1752600"/>
            <a:ext cx="2274887" cy="4419600"/>
          </a:xfrm>
          <a:prstGeom prst="rect">
            <a:avLst/>
          </a:prstGeom>
          <a:solidFill>
            <a:srgbClr val="FFFFE5">
              <a:alpha val="49019"/>
            </a:srgbClr>
          </a:solidFill>
          <a:ln w="12700">
            <a:noFill/>
            <a:round/>
            <a:headEnd/>
            <a:tailEnd/>
          </a:ln>
        </p:spPr>
        <p:txBody>
          <a:bodyPr/>
          <a:lstStyle/>
          <a:p>
            <a:pPr marL="114300" indent="-114300" algn="ctr"/>
            <a:r>
              <a:rPr lang="en-US" sz="1200" i="1" dirty="0">
                <a:latin typeface="Calibri" pitchFamily="34" charset="0"/>
              </a:rPr>
              <a:t>University-wide Support</a:t>
            </a:r>
          </a:p>
          <a:p>
            <a:pPr marL="114300" indent="-114300" algn="ctr"/>
            <a:endParaRPr lang="en-US" sz="1200" u="sng" dirty="0">
              <a:latin typeface="Calibri" pitchFamily="34" charset="0"/>
            </a:endParaRPr>
          </a:p>
          <a:p>
            <a:pPr marL="114300" indent="-114300" algn="ctr"/>
            <a:r>
              <a:rPr lang="en-US" sz="1200" b="1" u="sng" dirty="0">
                <a:latin typeface="Calibri" pitchFamily="34" charset="0"/>
              </a:rPr>
              <a:t>Business Services</a:t>
            </a:r>
          </a:p>
          <a:p>
            <a:pPr marL="114300" indent="-114300" algn="ctr">
              <a:buFont typeface="Arial" pitchFamily="34" charset="0"/>
              <a:buChar char="•"/>
            </a:pPr>
            <a:r>
              <a:rPr lang="en-US" sz="1200" dirty="0">
                <a:latin typeface="Calibri" pitchFamily="34" charset="0"/>
              </a:rPr>
              <a:t>EMS preparation and compliance reviews</a:t>
            </a:r>
          </a:p>
          <a:p>
            <a:pPr marL="114300" indent="-114300" algn="ctr">
              <a:buFont typeface="Arial" pitchFamily="34" charset="0"/>
              <a:buChar char="•"/>
            </a:pPr>
            <a:r>
              <a:rPr lang="en-US" sz="1200" dirty="0">
                <a:latin typeface="Calibri" pitchFamily="34" charset="0"/>
              </a:rPr>
              <a:t>AP invoice processing</a:t>
            </a:r>
          </a:p>
          <a:p>
            <a:pPr marL="114300" indent="-114300" algn="ctr">
              <a:buFont typeface="Arial" pitchFamily="34" charset="0"/>
              <a:buChar char="•"/>
            </a:pPr>
            <a:r>
              <a:rPr lang="en-US" sz="1200" dirty="0">
                <a:latin typeface="Calibri" pitchFamily="34" charset="0"/>
              </a:rPr>
              <a:t>Monthly financial review and budget support</a:t>
            </a:r>
          </a:p>
          <a:p>
            <a:pPr marL="114300" indent="-114300" algn="ctr">
              <a:buFont typeface="Arial" pitchFamily="34" charset="0"/>
              <a:buChar char="•"/>
            </a:pPr>
            <a:r>
              <a:rPr lang="en-US" sz="1200" dirty="0">
                <a:latin typeface="Calibri" pitchFamily="34" charset="0"/>
              </a:rPr>
              <a:t>Accounting Transactions</a:t>
            </a:r>
          </a:p>
          <a:p>
            <a:pPr marL="114300" indent="-114300" algn="ctr">
              <a:buFont typeface="Arial" pitchFamily="34" charset="0"/>
              <a:buChar char="•"/>
            </a:pPr>
            <a:r>
              <a:rPr lang="en-US" sz="1200" dirty="0">
                <a:latin typeface="Calibri" pitchFamily="34" charset="0"/>
              </a:rPr>
              <a:t>ISP Billing</a:t>
            </a:r>
          </a:p>
          <a:p>
            <a:pPr marL="114300" indent="-114300" algn="ctr"/>
            <a:r>
              <a:rPr lang="en-US" sz="1200" b="1" u="sng" dirty="0">
                <a:latin typeface="Calibri" pitchFamily="34" charset="0"/>
              </a:rPr>
              <a:t>Employee Services</a:t>
            </a:r>
          </a:p>
          <a:p>
            <a:pPr marL="114300" indent="-114300" algn="ctr">
              <a:buFont typeface="Arial" pitchFamily="34" charset="0"/>
              <a:buChar char="•"/>
            </a:pPr>
            <a:r>
              <a:rPr lang="en-US" sz="1200" dirty="0">
                <a:latin typeface="Calibri" pitchFamily="34" charset="0"/>
              </a:rPr>
              <a:t>Inquiries</a:t>
            </a:r>
          </a:p>
          <a:p>
            <a:pPr marL="114300" indent="-114300" algn="ctr">
              <a:buFont typeface="Arial" pitchFamily="34" charset="0"/>
              <a:buChar char="•"/>
            </a:pPr>
            <a:r>
              <a:rPr lang="en-US" sz="1200" dirty="0">
                <a:latin typeface="Calibri" pitchFamily="34" charset="0"/>
              </a:rPr>
              <a:t>Employee data maintenance</a:t>
            </a:r>
          </a:p>
          <a:p>
            <a:pPr marL="114300" indent="-114300" algn="ctr">
              <a:buFont typeface="Arial" pitchFamily="34" charset="0"/>
              <a:buChar char="•"/>
            </a:pPr>
            <a:r>
              <a:rPr lang="en-US" sz="1200" dirty="0">
                <a:latin typeface="Calibri" pitchFamily="34" charset="0"/>
              </a:rPr>
              <a:t>Benefits</a:t>
            </a:r>
          </a:p>
          <a:p>
            <a:pPr marL="114300" indent="-114300" algn="ctr">
              <a:buFont typeface="Arial" pitchFamily="34" charset="0"/>
              <a:buChar char="•"/>
            </a:pPr>
            <a:r>
              <a:rPr lang="en-US" sz="1200" dirty="0">
                <a:latin typeface="Calibri" pitchFamily="34" charset="0"/>
              </a:rPr>
              <a:t>Pension/Retirees</a:t>
            </a:r>
            <a:endParaRPr lang="en-US" sz="1200" u="sng" dirty="0">
              <a:latin typeface="Calibri" pitchFamily="34" charset="0"/>
            </a:endParaRPr>
          </a:p>
          <a:p>
            <a:pPr marL="114300" indent="-114300" algn="ctr"/>
            <a:r>
              <a:rPr lang="en-US" sz="1200" b="1" u="sng" dirty="0">
                <a:latin typeface="Calibri" pitchFamily="34" charset="0"/>
              </a:rPr>
              <a:t>Grant Services</a:t>
            </a:r>
          </a:p>
          <a:p>
            <a:pPr marL="114300" indent="-114300" algn="ctr">
              <a:buFont typeface="Arial" pitchFamily="34" charset="0"/>
              <a:buChar char="•"/>
            </a:pPr>
            <a:r>
              <a:rPr lang="en-US" sz="1200" dirty="0">
                <a:latin typeface="Calibri" pitchFamily="34" charset="0"/>
              </a:rPr>
              <a:t>Pre-award</a:t>
            </a:r>
          </a:p>
          <a:p>
            <a:pPr marL="114300" indent="-114300" algn="ctr">
              <a:buFont typeface="Arial" pitchFamily="34" charset="0"/>
              <a:buChar char="•"/>
            </a:pPr>
            <a:r>
              <a:rPr lang="en-US" sz="1200" dirty="0">
                <a:latin typeface="Calibri" pitchFamily="34" charset="0"/>
              </a:rPr>
              <a:t>Post-award</a:t>
            </a:r>
          </a:p>
          <a:p>
            <a:pPr marL="114300" indent="-114300" algn="ctr">
              <a:buFont typeface="Arial" pitchFamily="34" charset="0"/>
              <a:buChar char="•"/>
            </a:pPr>
            <a:r>
              <a:rPr lang="en-US" sz="1200" dirty="0">
                <a:latin typeface="Calibri" pitchFamily="34" charset="0"/>
              </a:rPr>
              <a:t>Compliance</a:t>
            </a:r>
          </a:p>
          <a:p>
            <a:pPr marL="114300" indent="-114300" algn="ctr"/>
            <a:r>
              <a:rPr lang="en-US" sz="1200" b="1" u="sng" dirty="0">
                <a:latin typeface="Calibri" pitchFamily="34" charset="0"/>
              </a:rPr>
              <a:t>Faculty Administration</a:t>
            </a:r>
          </a:p>
          <a:p>
            <a:pPr marL="114300" indent="-114300" algn="ctr">
              <a:buFont typeface="Arial" pitchFamily="34" charset="0"/>
              <a:buChar char="•"/>
            </a:pPr>
            <a:r>
              <a:rPr lang="en-US" sz="1200" dirty="0">
                <a:latin typeface="Calibri" pitchFamily="34" charset="0"/>
              </a:rPr>
              <a:t>Recruitments</a:t>
            </a:r>
          </a:p>
          <a:p>
            <a:pPr marL="114300" indent="-114300" algn="ctr">
              <a:buFont typeface="Arial" pitchFamily="34" charset="0"/>
              <a:buChar char="•"/>
            </a:pPr>
            <a:r>
              <a:rPr lang="en-US" sz="1200" dirty="0">
                <a:latin typeface="Calibri" pitchFamily="34" charset="0"/>
              </a:rPr>
              <a:t>Appointments</a:t>
            </a:r>
          </a:p>
          <a:p>
            <a:pPr marL="114300" indent="-114300" algn="ctr">
              <a:buFont typeface="Arial" pitchFamily="34" charset="0"/>
              <a:buChar char="•"/>
            </a:pPr>
            <a:r>
              <a:rPr lang="en-US" sz="1200" dirty="0">
                <a:latin typeface="Calibri" pitchFamily="34" charset="0"/>
              </a:rPr>
              <a:t>Promotions</a:t>
            </a:r>
          </a:p>
          <a:p>
            <a:pPr marL="114300" indent="-114300" algn="ctr">
              <a:buFont typeface="Arial" pitchFamily="34" charset="0"/>
              <a:buChar char="•"/>
            </a:pPr>
            <a:r>
              <a:rPr lang="en-US" sz="1200" dirty="0">
                <a:latin typeface="Calibri" pitchFamily="34" charset="0"/>
              </a:rPr>
              <a:t>Retirements</a:t>
            </a:r>
          </a:p>
        </p:txBody>
      </p:sp>
      <p:sp>
        <p:nvSpPr>
          <p:cNvPr id="13315" name="Rectangle 34"/>
          <p:cNvSpPr>
            <a:spLocks noChangeArrowheads="1"/>
          </p:cNvSpPr>
          <p:nvPr/>
        </p:nvSpPr>
        <p:spPr bwMode="auto">
          <a:xfrm>
            <a:off x="0" y="838200"/>
            <a:ext cx="6400800" cy="5638800"/>
          </a:xfrm>
          <a:prstGeom prst="rect">
            <a:avLst/>
          </a:prstGeom>
          <a:noFill/>
          <a:ln w="12700">
            <a:noFill/>
            <a:round/>
            <a:headEnd/>
            <a:tailEnd/>
          </a:ln>
        </p:spPr>
        <p:txBody>
          <a:bodyPr/>
          <a:lstStyle/>
          <a:p>
            <a:pPr eaLnBrk="0" hangingPunct="0"/>
            <a:endParaRPr lang="en-US" sz="1000" i="1" baseline="-25000">
              <a:solidFill>
                <a:schemeClr val="accent2"/>
              </a:solidFill>
            </a:endParaRPr>
          </a:p>
        </p:txBody>
      </p:sp>
      <p:sp>
        <p:nvSpPr>
          <p:cNvPr id="13316" name="Rounded Rectangle 38"/>
          <p:cNvSpPr>
            <a:spLocks noChangeArrowheads="1"/>
          </p:cNvSpPr>
          <p:nvPr/>
        </p:nvSpPr>
        <p:spPr bwMode="auto">
          <a:xfrm>
            <a:off x="3505200" y="2667000"/>
            <a:ext cx="2487612" cy="533400"/>
          </a:xfrm>
          <a:prstGeom prst="roundRect">
            <a:avLst>
              <a:gd name="adj" fmla="val 16667"/>
            </a:avLst>
          </a:prstGeom>
          <a:solidFill>
            <a:srgbClr val="FFCC66"/>
          </a:solidFill>
          <a:ln w="9525">
            <a:solidFill>
              <a:schemeClr val="accent1">
                <a:lumMod val="75000"/>
              </a:schemeClr>
            </a:solidFill>
            <a:round/>
            <a:headEnd/>
            <a:tailEnd/>
          </a:ln>
          <a:effectLst>
            <a:outerShdw dist="20000" dir="5400000" rotWithShape="0">
              <a:srgbClr val="808080">
                <a:alpha val="37999"/>
              </a:srgbClr>
            </a:outerShdw>
          </a:effectLst>
        </p:spPr>
        <p:txBody>
          <a:bodyPr wrap="none"/>
          <a:lstStyle/>
          <a:p>
            <a:pPr algn="ctr"/>
            <a:r>
              <a:rPr lang="en-US" sz="1400" b="1" dirty="0" smtClean="0">
                <a:latin typeface="Calibri" pitchFamily="34" charset="0"/>
                <a:cs typeface="Arial" pitchFamily="34" charset="0"/>
              </a:rPr>
              <a:t>Regional Business Support</a:t>
            </a:r>
            <a:endParaRPr lang="en-US" sz="1400" b="1" dirty="0">
              <a:latin typeface="Calibri" pitchFamily="34" charset="0"/>
              <a:cs typeface="Arial" pitchFamily="34" charset="0"/>
            </a:endParaRPr>
          </a:p>
          <a:p>
            <a:pPr algn="ctr"/>
            <a:r>
              <a:rPr lang="en-US" sz="1200" i="1" dirty="0" smtClean="0">
                <a:latin typeface="Calibri" pitchFamily="34" charset="0"/>
                <a:cs typeface="Arial" pitchFamily="34" charset="0"/>
              </a:rPr>
              <a:t>Operations Manager</a:t>
            </a:r>
            <a:endParaRPr lang="en-US" sz="1200" i="1" dirty="0">
              <a:latin typeface="Calibri" pitchFamily="34" charset="0"/>
              <a:cs typeface="Arial" pitchFamily="34" charset="0"/>
            </a:endParaRPr>
          </a:p>
          <a:p>
            <a:pPr algn="ctr"/>
            <a:endParaRPr lang="en-US" sz="1200" dirty="0">
              <a:solidFill>
                <a:srgbClr val="274A8F"/>
              </a:solidFill>
              <a:cs typeface="Arial" pitchFamily="34" charset="0"/>
            </a:endParaRPr>
          </a:p>
        </p:txBody>
      </p:sp>
      <p:sp>
        <p:nvSpPr>
          <p:cNvPr id="13317" name="TextBox 42"/>
          <p:cNvSpPr txBox="1">
            <a:spLocks noChangeArrowheads="1"/>
          </p:cNvSpPr>
          <p:nvPr/>
        </p:nvSpPr>
        <p:spPr bwMode="auto">
          <a:xfrm>
            <a:off x="3505200" y="3276600"/>
            <a:ext cx="2184400" cy="1200150"/>
          </a:xfrm>
          <a:prstGeom prst="rect">
            <a:avLst/>
          </a:prstGeom>
          <a:noFill/>
          <a:ln w="9525">
            <a:noFill/>
            <a:miter lim="800000"/>
            <a:headEnd/>
            <a:tailEnd/>
          </a:ln>
        </p:spPr>
        <p:txBody>
          <a:bodyPr>
            <a:spAutoFit/>
          </a:bodyPr>
          <a:lstStyle/>
          <a:p>
            <a:pPr marL="114300" indent="-114300">
              <a:buFont typeface="Arial" pitchFamily="34" charset="0"/>
              <a:buChar char="•"/>
            </a:pPr>
            <a:r>
              <a:rPr lang="en-US" sz="1200" dirty="0">
                <a:latin typeface="Calibri" pitchFamily="34" charset="0"/>
              </a:rPr>
              <a:t>Financial analysis and management</a:t>
            </a:r>
          </a:p>
          <a:p>
            <a:pPr marL="114300" indent="-114300">
              <a:buFont typeface="Arial" pitchFamily="34" charset="0"/>
              <a:buChar char="•"/>
            </a:pPr>
            <a:r>
              <a:rPr lang="en-US" sz="1200" dirty="0">
                <a:latin typeface="Calibri" pitchFamily="34" charset="0"/>
              </a:rPr>
              <a:t>Purchase initiation and approvals</a:t>
            </a:r>
          </a:p>
          <a:p>
            <a:pPr marL="114300" indent="-114300">
              <a:buFont typeface="Arial" pitchFamily="34" charset="0"/>
              <a:buChar char="•"/>
            </a:pPr>
            <a:r>
              <a:rPr lang="en-US" sz="1200" dirty="0">
                <a:latin typeface="Calibri" pitchFamily="34" charset="0"/>
              </a:rPr>
              <a:t>Travel &amp; event coordination</a:t>
            </a:r>
          </a:p>
          <a:p>
            <a:pPr marL="114300" indent="-114300">
              <a:buFont typeface="Arial" pitchFamily="34" charset="0"/>
              <a:buChar char="•"/>
            </a:pPr>
            <a:r>
              <a:rPr lang="en-US" sz="1200" dirty="0">
                <a:latin typeface="Calibri" pitchFamily="34" charset="0"/>
              </a:rPr>
              <a:t>Local support oversight</a:t>
            </a:r>
          </a:p>
        </p:txBody>
      </p:sp>
      <p:sp>
        <p:nvSpPr>
          <p:cNvPr id="13318" name="TextBox 45"/>
          <p:cNvSpPr txBox="1">
            <a:spLocks noChangeArrowheads="1"/>
          </p:cNvSpPr>
          <p:nvPr/>
        </p:nvSpPr>
        <p:spPr bwMode="auto">
          <a:xfrm>
            <a:off x="457200" y="3282950"/>
            <a:ext cx="2641600" cy="1384300"/>
          </a:xfrm>
          <a:prstGeom prst="rect">
            <a:avLst/>
          </a:prstGeom>
          <a:noFill/>
          <a:ln w="9525">
            <a:noFill/>
            <a:miter lim="800000"/>
            <a:headEnd/>
            <a:tailEnd/>
          </a:ln>
        </p:spPr>
        <p:txBody>
          <a:bodyPr>
            <a:spAutoFit/>
          </a:bodyPr>
          <a:lstStyle/>
          <a:p>
            <a:pPr marL="114300" indent="-114300">
              <a:buFont typeface="Arial" pitchFamily="34" charset="0"/>
              <a:buChar char="•"/>
            </a:pPr>
            <a:r>
              <a:rPr lang="en-US" sz="1200" dirty="0" err="1">
                <a:latin typeface="Calibri" pitchFamily="34" charset="0"/>
              </a:rPr>
              <a:t>Acad</a:t>
            </a:r>
            <a:r>
              <a:rPr lang="en-US" sz="1200" dirty="0">
                <a:latin typeface="Calibri" pitchFamily="34" charset="0"/>
              </a:rPr>
              <a:t> support standards</a:t>
            </a:r>
          </a:p>
          <a:p>
            <a:pPr marL="114300" indent="-114300">
              <a:buFont typeface="Arial" pitchFamily="34" charset="0"/>
              <a:buChar char="•"/>
            </a:pPr>
            <a:r>
              <a:rPr lang="en-US" sz="1200" dirty="0">
                <a:latin typeface="Calibri" pitchFamily="34" charset="0"/>
              </a:rPr>
              <a:t>DUS, DGS reporting</a:t>
            </a:r>
          </a:p>
          <a:p>
            <a:pPr marL="114300" indent="-114300">
              <a:buFont typeface="Arial" pitchFamily="34" charset="0"/>
              <a:buChar char="•"/>
            </a:pPr>
            <a:r>
              <a:rPr lang="en-US" sz="1200" dirty="0">
                <a:latin typeface="Calibri" pitchFamily="34" charset="0"/>
              </a:rPr>
              <a:t>Process and procedure support</a:t>
            </a:r>
          </a:p>
          <a:p>
            <a:pPr marL="114300" indent="-114300">
              <a:buFont typeface="Arial" pitchFamily="34" charset="0"/>
              <a:buChar char="•"/>
            </a:pPr>
            <a:r>
              <a:rPr lang="en-US" sz="1200" dirty="0">
                <a:latin typeface="Calibri" pitchFamily="34" charset="0"/>
              </a:rPr>
              <a:t>System support</a:t>
            </a:r>
          </a:p>
          <a:p>
            <a:pPr marL="114300" indent="-114300">
              <a:buFont typeface="Arial" pitchFamily="34" charset="0"/>
              <a:buChar char="•"/>
            </a:pPr>
            <a:r>
              <a:rPr lang="en-US" sz="1200" dirty="0">
                <a:latin typeface="Calibri" pitchFamily="34" charset="0"/>
              </a:rPr>
              <a:t>Admissions support</a:t>
            </a:r>
          </a:p>
          <a:p>
            <a:pPr marL="114300" indent="-114300">
              <a:buFont typeface="Arial" pitchFamily="34" charset="0"/>
              <a:buChar char="•"/>
            </a:pPr>
            <a:r>
              <a:rPr lang="en-US" sz="1200" dirty="0">
                <a:latin typeface="Calibri" pitchFamily="34" charset="0"/>
              </a:rPr>
              <a:t>Course planning and scheduling</a:t>
            </a:r>
          </a:p>
          <a:p>
            <a:pPr marL="114300" indent="-114300"/>
            <a:endParaRPr lang="en-US" sz="1200" dirty="0"/>
          </a:p>
        </p:txBody>
      </p:sp>
      <p:sp>
        <p:nvSpPr>
          <p:cNvPr id="13319" name="Rounded Rectangle 48"/>
          <p:cNvSpPr>
            <a:spLocks noChangeArrowheads="1"/>
          </p:cNvSpPr>
          <p:nvPr/>
        </p:nvSpPr>
        <p:spPr bwMode="auto">
          <a:xfrm>
            <a:off x="2209800" y="1295400"/>
            <a:ext cx="2286000" cy="457200"/>
          </a:xfrm>
          <a:prstGeom prst="roundRect">
            <a:avLst>
              <a:gd name="adj" fmla="val 16667"/>
            </a:avLst>
          </a:prstGeom>
          <a:solidFill>
            <a:schemeClr val="accent2">
              <a:lumMod val="75000"/>
            </a:schemeClr>
          </a:solidFill>
          <a:ln w="9525">
            <a:solidFill>
              <a:schemeClr val="accent2">
                <a:lumMod val="50000"/>
              </a:schemeClr>
            </a:solidFill>
            <a:round/>
            <a:headEnd/>
            <a:tailEnd/>
          </a:ln>
          <a:effectLst>
            <a:outerShdw dist="20000" dir="5400000" rotWithShape="0">
              <a:srgbClr val="808080">
                <a:alpha val="37999"/>
              </a:srgbClr>
            </a:outerShdw>
          </a:effectLst>
        </p:spPr>
        <p:txBody>
          <a:bodyPr wrap="none" anchor="ctr"/>
          <a:lstStyle/>
          <a:p>
            <a:pPr algn="ctr"/>
            <a:r>
              <a:rPr lang="en-US" sz="1400" b="1" dirty="0" smtClean="0">
                <a:solidFill>
                  <a:schemeClr val="bg1"/>
                </a:solidFill>
                <a:latin typeface="Calibri" pitchFamily="34" charset="0"/>
                <a:cs typeface="Arial" pitchFamily="34" charset="0"/>
              </a:rPr>
              <a:t>Lead Administrator</a:t>
            </a:r>
            <a:endParaRPr lang="en-US" sz="1400" b="1" dirty="0">
              <a:solidFill>
                <a:schemeClr val="bg1"/>
              </a:solidFill>
              <a:latin typeface="Calibri" pitchFamily="34" charset="0"/>
              <a:cs typeface="Arial" pitchFamily="34" charset="0"/>
            </a:endParaRPr>
          </a:p>
        </p:txBody>
      </p:sp>
      <p:sp>
        <p:nvSpPr>
          <p:cNvPr id="13320" name="TextBox 50"/>
          <p:cNvSpPr txBox="1">
            <a:spLocks noChangeArrowheads="1"/>
          </p:cNvSpPr>
          <p:nvPr/>
        </p:nvSpPr>
        <p:spPr bwMode="auto">
          <a:xfrm>
            <a:off x="2133600" y="1905000"/>
            <a:ext cx="1516063" cy="646331"/>
          </a:xfrm>
          <a:prstGeom prst="rect">
            <a:avLst/>
          </a:prstGeom>
          <a:noFill/>
          <a:ln w="9525">
            <a:noFill/>
            <a:miter lim="800000"/>
            <a:headEnd/>
            <a:tailEnd/>
          </a:ln>
        </p:spPr>
        <p:txBody>
          <a:bodyPr>
            <a:spAutoFit/>
          </a:bodyPr>
          <a:lstStyle/>
          <a:p>
            <a:pPr marL="119063" indent="-119063">
              <a:buFont typeface="Arial" pitchFamily="34" charset="0"/>
              <a:buChar char="•"/>
            </a:pPr>
            <a:r>
              <a:rPr lang="en-US" sz="1200" dirty="0">
                <a:latin typeface="Calibri" pitchFamily="34" charset="0"/>
              </a:rPr>
              <a:t>Budget accountability</a:t>
            </a:r>
          </a:p>
          <a:p>
            <a:pPr marL="119063" indent="-119063">
              <a:buFont typeface="Arial" pitchFamily="34" charset="0"/>
              <a:buChar char="•"/>
            </a:pPr>
            <a:r>
              <a:rPr lang="en-US" sz="1200" dirty="0">
                <a:latin typeface="Calibri" pitchFamily="34" charset="0"/>
              </a:rPr>
              <a:t>Controls oversight</a:t>
            </a:r>
          </a:p>
        </p:txBody>
      </p:sp>
      <p:sp>
        <p:nvSpPr>
          <p:cNvPr id="47113" name="TextBox 53"/>
          <p:cNvSpPr txBox="1">
            <a:spLocks noChangeArrowheads="1"/>
          </p:cNvSpPr>
          <p:nvPr/>
        </p:nvSpPr>
        <p:spPr bwMode="auto">
          <a:xfrm>
            <a:off x="457201" y="6138863"/>
            <a:ext cx="5257800" cy="307777"/>
          </a:xfrm>
          <a:prstGeom prst="rect">
            <a:avLst/>
          </a:prstGeom>
          <a:solidFill>
            <a:srgbClr val="FFCC66"/>
          </a:solidFill>
          <a:ln w="9525">
            <a:solidFill>
              <a:schemeClr val="accent1">
                <a:lumMod val="75000"/>
              </a:schemeClr>
            </a:solidFill>
            <a:miter lim="800000"/>
            <a:headEnd/>
            <a:tailEnd/>
          </a:ln>
        </p:spPr>
        <p:txBody>
          <a:bodyPr wrap="square">
            <a:spAutoFit/>
          </a:bodyPr>
          <a:lstStyle/>
          <a:p>
            <a:pPr marL="114300" indent="-114300" algn="ctr">
              <a:defRPr/>
            </a:pPr>
            <a:r>
              <a:rPr lang="en-US" sz="1400" b="1" dirty="0">
                <a:latin typeface="Calibri" pitchFamily="34" charset="0"/>
              </a:rPr>
              <a:t>Local administrative support for Deans, Chairs, Faculty</a:t>
            </a:r>
          </a:p>
        </p:txBody>
      </p:sp>
      <p:sp>
        <p:nvSpPr>
          <p:cNvPr id="56" name="Rounded Rectangle 55"/>
          <p:cNvSpPr>
            <a:spLocks noChangeArrowheads="1"/>
          </p:cNvSpPr>
          <p:nvPr/>
        </p:nvSpPr>
        <p:spPr bwMode="auto">
          <a:xfrm>
            <a:off x="309563" y="5519738"/>
            <a:ext cx="1322387" cy="536575"/>
          </a:xfrm>
          <a:prstGeom prst="roundRect">
            <a:avLst>
              <a:gd name="adj" fmla="val 16667"/>
            </a:avLst>
          </a:prstGeom>
          <a:solidFill>
            <a:srgbClr val="CCFFCC"/>
          </a:solidFill>
          <a:ln w="9525">
            <a:solidFill>
              <a:schemeClr val="accent2">
                <a:lumMod val="75000"/>
              </a:schemeClr>
            </a:solidFill>
            <a:round/>
            <a:headEnd/>
            <a:tailEnd/>
          </a:ln>
          <a:effectLst>
            <a:outerShdw dist="20000" dir="5400000" rotWithShape="0">
              <a:srgbClr val="808080">
                <a:alpha val="37999"/>
              </a:srgbClr>
            </a:outerShdw>
          </a:effectLst>
        </p:spPr>
        <p:txBody>
          <a:bodyPr wrap="none" anchor="ctr"/>
          <a:lstStyle/>
          <a:p>
            <a:pPr algn="ctr">
              <a:defRPr/>
            </a:pPr>
            <a:r>
              <a:rPr lang="en-US" sz="1200" b="1" cap="small" dirty="0">
                <a:latin typeface="Calibri" pitchFamily="34" charset="0"/>
                <a:ea typeface="+mn-ea"/>
                <a:cs typeface="Arial" pitchFamily="34" charset="0"/>
              </a:rPr>
              <a:t>Dept A</a:t>
            </a:r>
          </a:p>
          <a:p>
            <a:pPr algn="ctr">
              <a:defRPr/>
            </a:pPr>
            <a:r>
              <a:rPr lang="en-US" sz="1200" i="1" dirty="0" smtClean="0">
                <a:latin typeface="Calibri" pitchFamily="34" charset="0"/>
                <a:ea typeface="+mn-ea"/>
                <a:cs typeface="Arial" pitchFamily="34" charset="0"/>
              </a:rPr>
              <a:t>on-site support</a:t>
            </a:r>
            <a:endParaRPr lang="en-US" sz="1200" i="1" dirty="0">
              <a:latin typeface="Calibri" pitchFamily="34" charset="0"/>
              <a:ea typeface="+mn-ea"/>
              <a:cs typeface="Arial" pitchFamily="34" charset="0"/>
            </a:endParaRPr>
          </a:p>
        </p:txBody>
      </p:sp>
      <p:sp>
        <p:nvSpPr>
          <p:cNvPr id="57" name="Rounded Rectangle 56"/>
          <p:cNvSpPr>
            <a:spLocks noChangeArrowheads="1"/>
          </p:cNvSpPr>
          <p:nvPr/>
        </p:nvSpPr>
        <p:spPr bwMode="auto">
          <a:xfrm>
            <a:off x="1736725" y="5519738"/>
            <a:ext cx="1322388" cy="536575"/>
          </a:xfrm>
          <a:prstGeom prst="roundRect">
            <a:avLst>
              <a:gd name="adj" fmla="val 16667"/>
            </a:avLst>
          </a:prstGeom>
          <a:solidFill>
            <a:srgbClr val="CCFFCC"/>
          </a:solidFill>
          <a:ln w="9525">
            <a:solidFill>
              <a:schemeClr val="accent2">
                <a:lumMod val="75000"/>
              </a:schemeClr>
            </a:solidFill>
            <a:round/>
            <a:headEnd/>
            <a:tailEnd/>
          </a:ln>
          <a:effectLst>
            <a:outerShdw dist="20000" dir="5400000" rotWithShape="0">
              <a:srgbClr val="808080">
                <a:alpha val="37999"/>
              </a:srgbClr>
            </a:outerShdw>
          </a:effectLst>
        </p:spPr>
        <p:txBody>
          <a:bodyPr wrap="none" anchor="ctr"/>
          <a:lstStyle/>
          <a:p>
            <a:pPr algn="ctr">
              <a:defRPr/>
            </a:pPr>
            <a:r>
              <a:rPr lang="en-US" sz="1200" b="1" cap="small" dirty="0">
                <a:latin typeface="Calibri" pitchFamily="34" charset="0"/>
                <a:ea typeface="+mn-ea"/>
                <a:cs typeface="Arial" pitchFamily="34" charset="0"/>
              </a:rPr>
              <a:t>Dept B</a:t>
            </a:r>
          </a:p>
          <a:p>
            <a:pPr algn="ctr">
              <a:defRPr/>
            </a:pPr>
            <a:r>
              <a:rPr lang="en-US" sz="1200" i="1" dirty="0" smtClean="0">
                <a:latin typeface="Calibri" pitchFamily="34" charset="0"/>
                <a:ea typeface="+mn-ea"/>
                <a:cs typeface="Arial" pitchFamily="34" charset="0"/>
              </a:rPr>
              <a:t>on-site support</a:t>
            </a:r>
            <a:endParaRPr lang="en-US" sz="1200" i="1" dirty="0">
              <a:ea typeface="+mn-ea"/>
              <a:cs typeface="Arial" pitchFamily="34" charset="0"/>
            </a:endParaRPr>
          </a:p>
        </p:txBody>
      </p:sp>
      <p:sp>
        <p:nvSpPr>
          <p:cNvPr id="58" name="Rounded Rectangle 57"/>
          <p:cNvSpPr>
            <a:spLocks noChangeArrowheads="1"/>
          </p:cNvSpPr>
          <p:nvPr/>
        </p:nvSpPr>
        <p:spPr bwMode="auto">
          <a:xfrm>
            <a:off x="3163888" y="5519738"/>
            <a:ext cx="1322387" cy="536575"/>
          </a:xfrm>
          <a:prstGeom prst="roundRect">
            <a:avLst>
              <a:gd name="adj" fmla="val 16667"/>
            </a:avLst>
          </a:prstGeom>
          <a:solidFill>
            <a:srgbClr val="CCFFCC"/>
          </a:solidFill>
          <a:ln w="9525">
            <a:solidFill>
              <a:schemeClr val="accent2">
                <a:lumMod val="75000"/>
              </a:schemeClr>
            </a:solidFill>
            <a:round/>
            <a:headEnd/>
            <a:tailEnd/>
          </a:ln>
          <a:effectLst>
            <a:outerShdw dist="20000" dir="5400000" rotWithShape="0">
              <a:srgbClr val="808080">
                <a:alpha val="37999"/>
              </a:srgbClr>
            </a:outerShdw>
          </a:effectLst>
        </p:spPr>
        <p:txBody>
          <a:bodyPr wrap="none" anchor="ctr"/>
          <a:lstStyle/>
          <a:p>
            <a:pPr algn="ctr">
              <a:defRPr/>
            </a:pPr>
            <a:r>
              <a:rPr lang="en-US" sz="1200" b="1" cap="small" dirty="0">
                <a:latin typeface="Calibri" pitchFamily="34" charset="0"/>
                <a:ea typeface="+mn-ea"/>
                <a:cs typeface="Arial" pitchFamily="34" charset="0"/>
              </a:rPr>
              <a:t>Dept C</a:t>
            </a:r>
          </a:p>
          <a:p>
            <a:pPr algn="ctr">
              <a:defRPr/>
            </a:pPr>
            <a:r>
              <a:rPr lang="en-US" sz="1200" i="1" dirty="0" smtClean="0">
                <a:latin typeface="Calibri" pitchFamily="34" charset="0"/>
                <a:ea typeface="+mn-ea"/>
                <a:cs typeface="Arial" pitchFamily="34" charset="0"/>
              </a:rPr>
              <a:t>on-site support</a:t>
            </a:r>
            <a:endParaRPr lang="en-US" sz="1200" i="1" dirty="0">
              <a:latin typeface="Calibri" pitchFamily="34" charset="0"/>
              <a:ea typeface="+mn-ea"/>
              <a:cs typeface="Arial" pitchFamily="34" charset="0"/>
            </a:endParaRPr>
          </a:p>
        </p:txBody>
      </p:sp>
      <p:sp>
        <p:nvSpPr>
          <p:cNvPr id="65" name="Rounded Rectangle 64"/>
          <p:cNvSpPr>
            <a:spLocks noChangeArrowheads="1"/>
          </p:cNvSpPr>
          <p:nvPr/>
        </p:nvSpPr>
        <p:spPr bwMode="auto">
          <a:xfrm>
            <a:off x="4549775" y="5519738"/>
            <a:ext cx="1322388" cy="536575"/>
          </a:xfrm>
          <a:prstGeom prst="roundRect">
            <a:avLst>
              <a:gd name="adj" fmla="val 16667"/>
            </a:avLst>
          </a:prstGeom>
          <a:solidFill>
            <a:srgbClr val="CCFFCC"/>
          </a:solidFill>
          <a:ln w="9525">
            <a:solidFill>
              <a:schemeClr val="accent2">
                <a:lumMod val="75000"/>
              </a:schemeClr>
            </a:solidFill>
            <a:round/>
            <a:headEnd/>
            <a:tailEnd/>
          </a:ln>
          <a:effectLst>
            <a:outerShdw dist="20000" dir="5400000" rotWithShape="0">
              <a:srgbClr val="808080">
                <a:alpha val="37999"/>
              </a:srgbClr>
            </a:outerShdw>
          </a:effectLst>
        </p:spPr>
        <p:txBody>
          <a:bodyPr wrap="none" anchor="ctr"/>
          <a:lstStyle/>
          <a:p>
            <a:pPr algn="ctr">
              <a:defRPr/>
            </a:pPr>
            <a:r>
              <a:rPr lang="en-US" sz="1200" b="1" cap="small" dirty="0">
                <a:latin typeface="Calibri" pitchFamily="34" charset="0"/>
                <a:ea typeface="+mn-ea"/>
                <a:cs typeface="Arial" pitchFamily="34" charset="0"/>
              </a:rPr>
              <a:t>Dept D</a:t>
            </a:r>
          </a:p>
          <a:p>
            <a:pPr algn="ctr">
              <a:defRPr/>
            </a:pPr>
            <a:r>
              <a:rPr lang="en-US" sz="1200" i="1" dirty="0" smtClean="0">
                <a:latin typeface="Calibri" pitchFamily="34" charset="0"/>
                <a:ea typeface="+mn-ea"/>
                <a:cs typeface="Arial" pitchFamily="34" charset="0"/>
              </a:rPr>
              <a:t>on-site support</a:t>
            </a:r>
            <a:endParaRPr lang="en-US" sz="1200" i="1" dirty="0">
              <a:latin typeface="Calibri" pitchFamily="34" charset="0"/>
              <a:ea typeface="+mn-ea"/>
              <a:cs typeface="Arial" pitchFamily="34" charset="0"/>
            </a:endParaRPr>
          </a:p>
        </p:txBody>
      </p:sp>
      <p:cxnSp>
        <p:nvCxnSpPr>
          <p:cNvPr id="13326" name="Elbow Connector 65"/>
          <p:cNvCxnSpPr>
            <a:cxnSpLocks noChangeShapeType="1"/>
            <a:stCxn id="13316" idx="0"/>
            <a:endCxn id="13319" idx="2"/>
          </p:cNvCxnSpPr>
          <p:nvPr/>
        </p:nvCxnSpPr>
        <p:spPr bwMode="auto">
          <a:xfrm rot="16200000" flipV="1">
            <a:off x="3593703" y="1511697"/>
            <a:ext cx="914400" cy="1396206"/>
          </a:xfrm>
          <a:prstGeom prst="bentConnector3">
            <a:avLst>
              <a:gd name="adj1" fmla="val 50000"/>
            </a:avLst>
          </a:prstGeom>
          <a:noFill/>
          <a:ln w="9525">
            <a:solidFill>
              <a:schemeClr val="tx1"/>
            </a:solidFill>
            <a:round/>
            <a:headEnd/>
            <a:tailEnd/>
          </a:ln>
        </p:spPr>
      </p:cxnSp>
      <p:sp>
        <p:nvSpPr>
          <p:cNvPr id="13327" name="Rounded Rectangle 66"/>
          <p:cNvSpPr>
            <a:spLocks noChangeArrowheads="1"/>
          </p:cNvSpPr>
          <p:nvPr/>
        </p:nvSpPr>
        <p:spPr bwMode="auto">
          <a:xfrm>
            <a:off x="228600" y="2667000"/>
            <a:ext cx="3200400" cy="533400"/>
          </a:xfrm>
          <a:prstGeom prst="roundRect">
            <a:avLst>
              <a:gd name="adj" fmla="val 0"/>
            </a:avLst>
          </a:prstGeom>
          <a:solidFill>
            <a:srgbClr val="FFCC66"/>
          </a:solidFill>
          <a:ln w="9525">
            <a:solidFill>
              <a:schemeClr val="accent1">
                <a:lumMod val="75000"/>
              </a:schemeClr>
            </a:solidFill>
            <a:round/>
            <a:headEnd/>
            <a:tailEnd/>
          </a:ln>
          <a:effectLst>
            <a:outerShdw dist="20000" dir="5400000" rotWithShape="0">
              <a:srgbClr val="808080">
                <a:alpha val="37999"/>
              </a:srgbClr>
            </a:outerShdw>
          </a:effectLst>
        </p:spPr>
        <p:txBody>
          <a:bodyPr wrap="none"/>
          <a:lstStyle/>
          <a:p>
            <a:pPr algn="ctr"/>
            <a:r>
              <a:rPr lang="en-US" sz="1400" b="1" dirty="0" smtClean="0">
                <a:latin typeface="Calibri" pitchFamily="34" charset="0"/>
                <a:cs typeface="Arial" pitchFamily="34" charset="0"/>
              </a:rPr>
              <a:t>Regional Academic Support</a:t>
            </a:r>
            <a:r>
              <a:rPr lang="en-US" sz="1200" b="1" dirty="0" smtClean="0">
                <a:latin typeface="Calibri" pitchFamily="34" charset="0"/>
                <a:cs typeface="Arial" pitchFamily="34" charset="0"/>
              </a:rPr>
              <a:t/>
            </a:r>
            <a:br>
              <a:rPr lang="en-US" sz="1200" b="1" dirty="0" smtClean="0">
                <a:latin typeface="Calibri" pitchFamily="34" charset="0"/>
                <a:cs typeface="Arial" pitchFamily="34" charset="0"/>
              </a:rPr>
            </a:br>
            <a:r>
              <a:rPr lang="en-US" sz="1200" i="1" dirty="0" smtClean="0">
                <a:latin typeface="Calibri" pitchFamily="34" charset="0"/>
                <a:cs typeface="Arial" pitchFamily="34" charset="0"/>
              </a:rPr>
              <a:t>Academic Support Coordinator</a:t>
            </a:r>
            <a:endParaRPr lang="en-US" sz="1200" i="1" dirty="0">
              <a:latin typeface="Calibri" pitchFamily="34" charset="0"/>
              <a:cs typeface="Arial" pitchFamily="34" charset="0"/>
            </a:endParaRPr>
          </a:p>
        </p:txBody>
      </p:sp>
      <p:sp>
        <p:nvSpPr>
          <p:cNvPr id="74" name="Left-Right Arrow 73"/>
          <p:cNvSpPr>
            <a:spLocks noChangeArrowheads="1"/>
          </p:cNvSpPr>
          <p:nvPr/>
        </p:nvSpPr>
        <p:spPr bwMode="auto">
          <a:xfrm>
            <a:off x="4648200" y="1295400"/>
            <a:ext cx="1752600" cy="465138"/>
          </a:xfrm>
          <a:prstGeom prst="leftRightArrow">
            <a:avLst>
              <a:gd name="adj1" fmla="val 50000"/>
              <a:gd name="adj2" fmla="val 49995"/>
            </a:avLst>
          </a:prstGeom>
          <a:solidFill>
            <a:srgbClr val="660066"/>
          </a:solidFill>
          <a:ln w="12700">
            <a:solidFill>
              <a:schemeClr val="tx1"/>
            </a:solidFill>
            <a:miter lim="800000"/>
            <a:headEnd/>
            <a:tailEnd/>
          </a:ln>
          <a:effectLst>
            <a:outerShdw dist="20000" dir="5400000" rotWithShape="0">
              <a:srgbClr val="808080">
                <a:alpha val="37999"/>
              </a:srgbClr>
            </a:outerShdw>
          </a:effectLst>
        </p:spPr>
        <p:txBody>
          <a:bodyPr anchor="ctr"/>
          <a:lstStyle/>
          <a:p>
            <a:pPr algn="ctr">
              <a:defRPr/>
            </a:pPr>
            <a:r>
              <a:rPr lang="en-US" sz="1000" b="1" dirty="0">
                <a:solidFill>
                  <a:schemeClr val="bg1"/>
                </a:solidFill>
                <a:latin typeface="Calibri" pitchFamily="34" charset="0"/>
                <a:ea typeface="+mn-ea"/>
              </a:rPr>
              <a:t>Partnership Agreements</a:t>
            </a:r>
          </a:p>
        </p:txBody>
      </p:sp>
      <p:cxnSp>
        <p:nvCxnSpPr>
          <p:cNvPr id="13329" name="Straight Connector 51"/>
          <p:cNvCxnSpPr>
            <a:cxnSpLocks noChangeShapeType="1"/>
            <a:stCxn id="13316" idx="2"/>
          </p:cNvCxnSpPr>
          <p:nvPr/>
        </p:nvCxnSpPr>
        <p:spPr bwMode="auto">
          <a:xfrm rot="5400000">
            <a:off x="3974705" y="3950099"/>
            <a:ext cx="1524001" cy="24603"/>
          </a:xfrm>
          <a:prstGeom prst="line">
            <a:avLst/>
          </a:prstGeom>
          <a:noFill/>
          <a:ln w="9525">
            <a:solidFill>
              <a:schemeClr val="tx1"/>
            </a:solidFill>
            <a:miter lim="800000"/>
            <a:headEnd/>
            <a:tailEnd/>
          </a:ln>
        </p:spPr>
      </p:cxnSp>
      <p:cxnSp>
        <p:nvCxnSpPr>
          <p:cNvPr id="13330" name="Straight Connector 53"/>
          <p:cNvCxnSpPr>
            <a:cxnSpLocks noChangeShapeType="1"/>
          </p:cNvCxnSpPr>
          <p:nvPr/>
        </p:nvCxnSpPr>
        <p:spPr bwMode="auto">
          <a:xfrm rot="10800000">
            <a:off x="876300" y="4787900"/>
            <a:ext cx="4330700" cy="12700"/>
          </a:xfrm>
          <a:prstGeom prst="line">
            <a:avLst/>
          </a:prstGeom>
          <a:noFill/>
          <a:ln w="9525">
            <a:solidFill>
              <a:schemeClr val="tx1"/>
            </a:solidFill>
            <a:miter lim="800000"/>
            <a:headEnd/>
            <a:tailEnd/>
          </a:ln>
        </p:spPr>
      </p:cxnSp>
      <p:cxnSp>
        <p:nvCxnSpPr>
          <p:cNvPr id="13331" name="Straight Connector 58"/>
          <p:cNvCxnSpPr>
            <a:cxnSpLocks noChangeShapeType="1"/>
            <a:endCxn id="65" idx="0"/>
          </p:cNvCxnSpPr>
          <p:nvPr/>
        </p:nvCxnSpPr>
        <p:spPr bwMode="auto">
          <a:xfrm rot="16200000" flipH="1">
            <a:off x="4849019" y="5158581"/>
            <a:ext cx="719138" cy="3175"/>
          </a:xfrm>
          <a:prstGeom prst="line">
            <a:avLst/>
          </a:prstGeom>
          <a:noFill/>
          <a:ln w="9525">
            <a:solidFill>
              <a:schemeClr val="tx1"/>
            </a:solidFill>
            <a:miter lim="800000"/>
            <a:headEnd/>
            <a:tailEnd/>
          </a:ln>
        </p:spPr>
      </p:cxnSp>
      <p:cxnSp>
        <p:nvCxnSpPr>
          <p:cNvPr id="13332" name="Straight Connector 60"/>
          <p:cNvCxnSpPr>
            <a:cxnSpLocks noChangeShapeType="1"/>
          </p:cNvCxnSpPr>
          <p:nvPr/>
        </p:nvCxnSpPr>
        <p:spPr bwMode="auto">
          <a:xfrm rot="5400000">
            <a:off x="3445669" y="5168106"/>
            <a:ext cx="693738" cy="9525"/>
          </a:xfrm>
          <a:prstGeom prst="line">
            <a:avLst/>
          </a:prstGeom>
          <a:noFill/>
          <a:ln w="9525">
            <a:solidFill>
              <a:schemeClr val="tx1"/>
            </a:solidFill>
            <a:miter lim="800000"/>
            <a:headEnd/>
            <a:tailEnd/>
          </a:ln>
        </p:spPr>
      </p:cxnSp>
      <p:cxnSp>
        <p:nvCxnSpPr>
          <p:cNvPr id="13333" name="Straight Connector 68"/>
          <p:cNvCxnSpPr>
            <a:cxnSpLocks noChangeShapeType="1"/>
          </p:cNvCxnSpPr>
          <p:nvPr/>
        </p:nvCxnSpPr>
        <p:spPr bwMode="auto">
          <a:xfrm rot="5400000">
            <a:off x="2061369" y="5155406"/>
            <a:ext cx="693738" cy="9525"/>
          </a:xfrm>
          <a:prstGeom prst="line">
            <a:avLst/>
          </a:prstGeom>
          <a:noFill/>
          <a:ln w="9525">
            <a:solidFill>
              <a:schemeClr val="tx1"/>
            </a:solidFill>
            <a:miter lim="800000"/>
            <a:headEnd/>
            <a:tailEnd/>
          </a:ln>
        </p:spPr>
      </p:cxnSp>
      <p:cxnSp>
        <p:nvCxnSpPr>
          <p:cNvPr id="13334" name="Straight Connector 69"/>
          <p:cNvCxnSpPr>
            <a:cxnSpLocks noChangeShapeType="1"/>
          </p:cNvCxnSpPr>
          <p:nvPr/>
        </p:nvCxnSpPr>
        <p:spPr bwMode="auto">
          <a:xfrm rot="5400000">
            <a:off x="524669" y="5130006"/>
            <a:ext cx="693738" cy="9525"/>
          </a:xfrm>
          <a:prstGeom prst="line">
            <a:avLst/>
          </a:prstGeom>
          <a:noFill/>
          <a:ln w="9525">
            <a:solidFill>
              <a:schemeClr val="tx1"/>
            </a:solidFill>
            <a:miter lim="800000"/>
            <a:headEnd/>
            <a:tailEnd/>
          </a:ln>
        </p:spPr>
      </p:cxnSp>
      <p:cxnSp>
        <p:nvCxnSpPr>
          <p:cNvPr id="13335" name="Straight Connector 76"/>
          <p:cNvCxnSpPr>
            <a:cxnSpLocks noChangeShapeType="1"/>
          </p:cNvCxnSpPr>
          <p:nvPr/>
        </p:nvCxnSpPr>
        <p:spPr bwMode="auto">
          <a:xfrm rot="5400000">
            <a:off x="1391444" y="3987006"/>
            <a:ext cx="1555750" cy="20638"/>
          </a:xfrm>
          <a:prstGeom prst="line">
            <a:avLst/>
          </a:prstGeom>
          <a:noFill/>
          <a:ln w="9525">
            <a:solidFill>
              <a:schemeClr val="tx1"/>
            </a:solidFill>
            <a:prstDash val="dash"/>
            <a:miter lim="800000"/>
            <a:headEnd/>
            <a:tailEnd/>
          </a:ln>
        </p:spPr>
      </p:cxnSp>
      <p:sp>
        <p:nvSpPr>
          <p:cNvPr id="13337" name="Rounded Rectangle 40"/>
          <p:cNvSpPr>
            <a:spLocks noChangeArrowheads="1"/>
          </p:cNvSpPr>
          <p:nvPr/>
        </p:nvSpPr>
        <p:spPr bwMode="auto">
          <a:xfrm>
            <a:off x="228600" y="1066800"/>
            <a:ext cx="1905000" cy="457200"/>
          </a:xfrm>
          <a:prstGeom prst="roundRect">
            <a:avLst>
              <a:gd name="adj" fmla="val 9259"/>
            </a:avLst>
          </a:prstGeom>
          <a:solidFill>
            <a:srgbClr val="FFFF99"/>
          </a:solidFill>
          <a:ln w="9525">
            <a:solidFill>
              <a:srgbClr val="FFFF00"/>
            </a:solidFill>
            <a:round/>
            <a:headEnd/>
            <a:tailEnd/>
          </a:ln>
          <a:effectLst>
            <a:outerShdw dist="20000" dir="5400000" rotWithShape="0">
              <a:srgbClr val="808080">
                <a:alpha val="37999"/>
              </a:srgbClr>
            </a:outerShdw>
          </a:effectLst>
        </p:spPr>
        <p:txBody>
          <a:bodyPr wrap="none" anchor="ctr"/>
          <a:lstStyle/>
          <a:p>
            <a:pPr algn="ctr"/>
            <a:r>
              <a:rPr lang="en-US" sz="1400" b="1" dirty="0" smtClean="0">
                <a:latin typeface="Calibri" pitchFamily="34" charset="0"/>
                <a:cs typeface="Arial" pitchFamily="34" charset="0"/>
              </a:rPr>
              <a:t>University Registrar </a:t>
            </a:r>
            <a:endParaRPr lang="en-US" sz="1400" b="1" dirty="0">
              <a:latin typeface="Calibri" pitchFamily="34" charset="0"/>
              <a:cs typeface="Arial" pitchFamily="34" charset="0"/>
            </a:endParaRPr>
          </a:p>
        </p:txBody>
      </p:sp>
      <p:sp>
        <p:nvSpPr>
          <p:cNvPr id="13338" name="Rounded Rectangle 31"/>
          <p:cNvSpPr>
            <a:spLocks noChangeArrowheads="1"/>
          </p:cNvSpPr>
          <p:nvPr/>
        </p:nvSpPr>
        <p:spPr bwMode="auto">
          <a:xfrm>
            <a:off x="6477000" y="1295400"/>
            <a:ext cx="2286000" cy="457200"/>
          </a:xfrm>
          <a:prstGeom prst="roundRect">
            <a:avLst>
              <a:gd name="adj" fmla="val 16667"/>
            </a:avLst>
          </a:prstGeom>
          <a:solidFill>
            <a:srgbClr val="EDD3B6"/>
          </a:solidFill>
          <a:ln w="9525">
            <a:solidFill>
              <a:srgbClr val="CC6600"/>
            </a:solidFill>
            <a:round/>
            <a:headEnd/>
            <a:tailEnd/>
          </a:ln>
          <a:effectLst>
            <a:outerShdw dist="20000" dir="5400000" rotWithShape="0">
              <a:srgbClr val="808080">
                <a:alpha val="37999"/>
              </a:srgbClr>
            </a:outerShdw>
          </a:effectLst>
        </p:spPr>
        <p:txBody>
          <a:bodyPr wrap="none" anchor="ctr"/>
          <a:lstStyle/>
          <a:p>
            <a:pPr algn="ctr"/>
            <a:r>
              <a:rPr lang="en-US" sz="1400" b="1" dirty="0">
                <a:latin typeface="Calibri" pitchFamily="34" charset="0"/>
                <a:cs typeface="Arial" pitchFamily="34" charset="0"/>
              </a:rPr>
              <a:t>Yale Shared Services</a:t>
            </a:r>
          </a:p>
        </p:txBody>
      </p:sp>
      <p:sp>
        <p:nvSpPr>
          <p:cNvPr id="13339" name="Slide Number Placeholder 28"/>
          <p:cNvSpPr>
            <a:spLocks noGrp="1"/>
          </p:cNvSpPr>
          <p:nvPr>
            <p:ph type="sldNum" sz="quarter" idx="10"/>
          </p:nvPr>
        </p:nvSpPr>
        <p:spPr>
          <a:xfrm>
            <a:off x="6645442" y="6294437"/>
            <a:ext cx="2133600" cy="365125"/>
          </a:xfrm>
          <a:noFill/>
        </p:spPr>
        <p:txBody>
          <a:bodyPr/>
          <a:lstStyle/>
          <a:p>
            <a:pPr algn="r"/>
            <a:fld id="{BDD14770-DDAB-4EB2-B42E-21561C195734}" type="slidenum">
              <a:rPr lang="en-US"/>
              <a:pPr algn="r"/>
              <a:t>29</a:t>
            </a:fld>
            <a:endParaRPr lang="en-US" dirty="0"/>
          </a:p>
        </p:txBody>
      </p:sp>
      <p:sp>
        <p:nvSpPr>
          <p:cNvPr id="2" name="Rounded Rectangle 1"/>
          <p:cNvSpPr/>
          <p:nvPr/>
        </p:nvSpPr>
        <p:spPr>
          <a:xfrm>
            <a:off x="2179638" y="1079500"/>
            <a:ext cx="2306637" cy="838200"/>
          </a:xfrm>
          <a:prstGeom prst="round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3505200" y="2500531"/>
            <a:ext cx="2487612" cy="838200"/>
          </a:xfrm>
          <a:prstGeom prst="round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262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solidFill>
                  <a:schemeClr val="tx1"/>
                </a:solidFill>
                <a:latin typeface="Times New Roman" pitchFamily="18" charset="0"/>
                <a:cs typeface="Times New Roman" pitchFamily="18" charset="0"/>
              </a:rPr>
              <a:t>Foundation of Process Redesign (Lean)</a:t>
            </a:r>
            <a:endParaRPr lang="en-US" b="1" dirty="0">
              <a:solidFill>
                <a:schemeClr val="tx1"/>
              </a:solidFill>
              <a:latin typeface="Times New Roman" pitchFamily="18" charset="0"/>
              <a:cs typeface="Times New Roman" pitchFamily="18" charset="0"/>
            </a:endParaRPr>
          </a:p>
        </p:txBody>
      </p:sp>
      <p:sp>
        <p:nvSpPr>
          <p:cNvPr id="6" name="Content Placeholder 5"/>
          <p:cNvSpPr>
            <a:spLocks noGrp="1"/>
          </p:cNvSpPr>
          <p:nvPr>
            <p:ph idx="1"/>
          </p:nvPr>
        </p:nvSpPr>
        <p:spPr>
          <a:xfrm>
            <a:off x="457200" y="1752600"/>
            <a:ext cx="8229600" cy="4953000"/>
          </a:xfrm>
        </p:spPr>
        <p:txBody>
          <a:bodyPr>
            <a:normAutofit/>
          </a:bodyPr>
          <a:lstStyle/>
          <a:p>
            <a:pPr marL="342900" lvl="1" indent="-342900">
              <a:buFont typeface="Arial" pitchFamily="34" charset="0"/>
              <a:buChar char="•"/>
            </a:pPr>
            <a:r>
              <a:rPr lang="en-US" dirty="0" smtClean="0"/>
              <a:t>A holistic approach to streamline the way the university conducts its business (including outsources)</a:t>
            </a:r>
            <a:br>
              <a:rPr lang="en-US" dirty="0" smtClean="0"/>
            </a:br>
            <a:endParaRPr lang="en-US" dirty="0"/>
          </a:p>
          <a:p>
            <a:pPr marL="342900" lvl="1" indent="-342900">
              <a:buFont typeface="Arial" pitchFamily="34" charset="0"/>
              <a:buChar char="•"/>
            </a:pPr>
            <a:r>
              <a:rPr lang="en-US" dirty="0" smtClean="0"/>
              <a:t>Aimed at making the university </a:t>
            </a:r>
            <a:r>
              <a:rPr lang="en-US" dirty="0"/>
              <a:t>a </a:t>
            </a:r>
            <a:r>
              <a:rPr lang="en-US" dirty="0" smtClean="0"/>
              <a:t>cost efficient organization</a:t>
            </a:r>
          </a:p>
          <a:p>
            <a:pPr marL="342900" lvl="1" indent="-342900">
              <a:buFont typeface="Arial" pitchFamily="34" charset="0"/>
              <a:buChar char="•"/>
            </a:pPr>
            <a:endParaRPr lang="en-US" dirty="0" smtClean="0"/>
          </a:p>
          <a:p>
            <a:pPr marL="342900" lvl="1" indent="-342900">
              <a:buFont typeface="Arial" pitchFamily="34" charset="0"/>
              <a:buChar char="•"/>
            </a:pPr>
            <a:r>
              <a:rPr lang="en-US" dirty="0" smtClean="0"/>
              <a:t>Delivers improved services to students, faculty and staff.</a:t>
            </a:r>
            <a:br>
              <a:rPr lang="en-US" dirty="0" smtClean="0"/>
            </a:br>
            <a:endParaRPr lang="en-US" dirty="0" smtClean="0"/>
          </a:p>
          <a:p>
            <a:pPr marL="342900" lvl="1" indent="-342900">
              <a:buFont typeface="Arial" pitchFamily="34" charset="0"/>
              <a:buChar char="•"/>
            </a:pPr>
            <a:r>
              <a:rPr lang="en-US" dirty="0" smtClean="0"/>
              <a:t>Identifies &amp; removes process inefficiencies to make the university more responsive, flexible and efficient.</a:t>
            </a:r>
            <a:endParaRPr lang="en-US" dirty="0"/>
          </a:p>
        </p:txBody>
      </p:sp>
    </p:spTree>
    <p:extLst>
      <p:ext uri="{BB962C8B-B14F-4D97-AF65-F5344CB8AC3E}">
        <p14:creationId xmlns:p14="http://schemas.microsoft.com/office/powerpoint/2010/main" val="3056598640"/>
      </p:ext>
    </p:extLst>
  </p:cSld>
  <p:clrMapOvr>
    <a:masterClrMapping/>
  </p:clrMapOvr>
  <p:transition spd="slow">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6096000" y="4267200"/>
            <a:ext cx="2571531" cy="1543050"/>
          </a:xfrm>
          <a:prstGeom prst="rect">
            <a:avLst/>
          </a:prstGeom>
          <a:solidFill>
            <a:srgbClr val="CCFFCC"/>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23556" name="Title 1"/>
          <p:cNvSpPr>
            <a:spLocks noGrp="1"/>
          </p:cNvSpPr>
          <p:nvPr>
            <p:ph type="title"/>
          </p:nvPr>
        </p:nvSpPr>
        <p:spPr>
          <a:xfrm>
            <a:off x="76200" y="74613"/>
            <a:ext cx="8953500" cy="685800"/>
          </a:xfrm>
        </p:spPr>
        <p:txBody>
          <a:bodyPr/>
          <a:lstStyle/>
          <a:p>
            <a:pPr eaLnBrk="1" hangingPunct="1"/>
            <a:r>
              <a:rPr lang="en-US" sz="3200" dirty="0" smtClean="0"/>
              <a:t>Current Focus of Shared Services</a:t>
            </a:r>
          </a:p>
        </p:txBody>
      </p:sp>
      <p:grpSp>
        <p:nvGrpSpPr>
          <p:cNvPr id="23557" name="Group 30"/>
          <p:cNvGrpSpPr>
            <a:grpSpLocks/>
          </p:cNvGrpSpPr>
          <p:nvPr/>
        </p:nvGrpSpPr>
        <p:grpSpPr bwMode="auto">
          <a:xfrm>
            <a:off x="457200" y="895350"/>
            <a:ext cx="8231188" cy="4914900"/>
            <a:chOff x="457200" y="1104899"/>
            <a:chExt cx="8231885" cy="4914901"/>
          </a:xfrm>
        </p:grpSpPr>
        <p:grpSp>
          <p:nvGrpSpPr>
            <p:cNvPr id="3" name="Group 3"/>
            <p:cNvGrpSpPr/>
            <p:nvPr/>
          </p:nvGrpSpPr>
          <p:grpSpPr>
            <a:xfrm>
              <a:off x="3276839" y="1104899"/>
              <a:ext cx="2590561" cy="1543050"/>
              <a:chOff x="-18812" y="171449"/>
              <a:chExt cx="2590561" cy="1543050"/>
            </a:xfrm>
            <a:scene3d>
              <a:camera prst="orthographicFront"/>
              <a:lightRig rig="flat" dir="t"/>
            </a:scene3d>
          </p:grpSpPr>
          <p:sp>
            <p:nvSpPr>
              <p:cNvPr id="29" name="Rectangle 28"/>
              <p:cNvSpPr/>
              <p:nvPr/>
            </p:nvSpPr>
            <p:spPr>
              <a:xfrm>
                <a:off x="0" y="171449"/>
                <a:ext cx="2571749" cy="1543050"/>
              </a:xfrm>
              <a:prstGeom prst="rect">
                <a:avLst/>
              </a:prstGeom>
              <a:solidFill>
                <a:srgbClr val="EBC7AA"/>
              </a:solidFill>
              <a:ln w="57150" cmpd="sng">
                <a:solidFill>
                  <a:srgbClr val="FF0000"/>
                </a:solidFill>
              </a:ln>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30" name="Rectangle 29"/>
              <p:cNvSpPr/>
              <p:nvPr/>
            </p:nvSpPr>
            <p:spPr>
              <a:xfrm>
                <a:off x="-18812" y="266699"/>
                <a:ext cx="2571748" cy="1238250"/>
              </a:xfrm>
              <a:prstGeom prst="rect">
                <a:avLst/>
              </a:prstGeom>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fontAlgn="auto">
                  <a:lnSpc>
                    <a:spcPct val="90000"/>
                  </a:lnSpc>
                  <a:spcAft>
                    <a:spcPct val="35000"/>
                  </a:spcAft>
                  <a:defRPr/>
                </a:pPr>
                <a:r>
                  <a:rPr lang="en-US" sz="2000" dirty="0"/>
                  <a:t>Procurement</a:t>
                </a:r>
              </a:p>
              <a:p>
                <a:pPr defTabSz="1244600" fontAlgn="auto">
                  <a:lnSpc>
                    <a:spcPct val="90000"/>
                  </a:lnSpc>
                  <a:spcAft>
                    <a:spcPct val="35000"/>
                  </a:spcAft>
                  <a:buFont typeface="Arial" pitchFamily="34" charset="0"/>
                  <a:buChar char="•"/>
                  <a:defRPr/>
                </a:pPr>
                <a:r>
                  <a:rPr lang="en-US" sz="1200" dirty="0"/>
                  <a:t>Travel &amp; Expense Mgt</a:t>
                </a:r>
              </a:p>
              <a:p>
                <a:pPr defTabSz="1244600" fontAlgn="auto">
                  <a:lnSpc>
                    <a:spcPct val="90000"/>
                  </a:lnSpc>
                  <a:spcAft>
                    <a:spcPct val="35000"/>
                  </a:spcAft>
                  <a:buFont typeface="Arial" pitchFamily="34" charset="0"/>
                  <a:buChar char="•"/>
                  <a:defRPr/>
                </a:pPr>
                <a:r>
                  <a:rPr lang="en-US" sz="1200" dirty="0"/>
                  <a:t>Purchasing</a:t>
                </a:r>
              </a:p>
              <a:p>
                <a:pPr defTabSz="1244600" fontAlgn="auto">
                  <a:lnSpc>
                    <a:spcPct val="90000"/>
                  </a:lnSpc>
                  <a:spcAft>
                    <a:spcPct val="35000"/>
                  </a:spcAft>
                  <a:buFont typeface="Arial" pitchFamily="34" charset="0"/>
                  <a:buChar char="•"/>
                  <a:defRPr/>
                </a:pPr>
                <a:r>
                  <a:rPr lang="en-US" sz="1200" dirty="0"/>
                  <a:t>Account Payable</a:t>
                </a:r>
              </a:p>
            </p:txBody>
          </p:sp>
        </p:grpSp>
        <p:grpSp>
          <p:nvGrpSpPr>
            <p:cNvPr id="4" name="Group 37"/>
            <p:cNvGrpSpPr/>
            <p:nvPr/>
          </p:nvGrpSpPr>
          <p:grpSpPr>
            <a:xfrm>
              <a:off x="475488" y="1104899"/>
              <a:ext cx="2572512" cy="1543050"/>
              <a:chOff x="5657086" y="171449"/>
              <a:chExt cx="2572512" cy="1543050"/>
            </a:xfrm>
            <a:scene3d>
              <a:camera prst="orthographicFront"/>
              <a:lightRig rig="flat" dir="t"/>
            </a:scene3d>
          </p:grpSpPr>
          <p:sp>
            <p:nvSpPr>
              <p:cNvPr id="39" name="Rectangle 38"/>
              <p:cNvSpPr/>
              <p:nvPr/>
            </p:nvSpPr>
            <p:spPr>
              <a:xfrm>
                <a:off x="5657849" y="171449"/>
                <a:ext cx="2571749" cy="1543050"/>
              </a:xfrm>
              <a:prstGeom prst="rect">
                <a:avLst/>
              </a:prstGeom>
              <a:solidFill>
                <a:srgbClr val="EBC7AA"/>
              </a:solidFill>
              <a:ln w="57150" cmpd="sng">
                <a:solidFill>
                  <a:srgbClr val="FF0000"/>
                </a:solidFill>
              </a:ln>
              <a:sp3d prstMaterial="dkEdge">
                <a:bevelT w="8200" h="38100"/>
              </a:sp3d>
            </p:spPr>
            <p:style>
              <a:lnRef idx="0">
                <a:schemeClr val="lt1">
                  <a:hueOff val="0"/>
                  <a:satOff val="0"/>
                  <a:lumOff val="0"/>
                  <a:alphaOff val="0"/>
                </a:schemeClr>
              </a:lnRef>
              <a:fillRef idx="2">
                <a:schemeClr val="accent5">
                  <a:hueOff val="2473167"/>
                  <a:satOff val="-12295"/>
                  <a:lumOff val="-10000"/>
                  <a:alphaOff val="0"/>
                </a:schemeClr>
              </a:fillRef>
              <a:effectRef idx="1">
                <a:schemeClr val="accent5">
                  <a:hueOff val="2473167"/>
                  <a:satOff val="-12295"/>
                  <a:lumOff val="-10000"/>
                  <a:alphaOff val="0"/>
                </a:schemeClr>
              </a:effectRef>
              <a:fontRef idx="minor">
                <a:schemeClr val="dk1"/>
              </a:fontRef>
            </p:style>
          </p:sp>
          <p:sp>
            <p:nvSpPr>
              <p:cNvPr id="40" name="Rectangle 39"/>
              <p:cNvSpPr/>
              <p:nvPr/>
            </p:nvSpPr>
            <p:spPr>
              <a:xfrm>
                <a:off x="5657086" y="171449"/>
                <a:ext cx="2571749" cy="1543050"/>
              </a:xfrm>
              <a:prstGeom prst="rect">
                <a:avLst/>
              </a:prstGeom>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fontAlgn="auto">
                  <a:lnSpc>
                    <a:spcPct val="90000"/>
                  </a:lnSpc>
                  <a:spcAft>
                    <a:spcPct val="35000"/>
                  </a:spcAft>
                  <a:defRPr/>
                </a:pPr>
                <a:r>
                  <a:rPr lang="en-US" sz="2000" dirty="0"/>
                  <a:t>Finance</a:t>
                </a:r>
              </a:p>
              <a:p>
                <a:pPr defTabSz="1244600" fontAlgn="auto">
                  <a:lnSpc>
                    <a:spcPct val="90000"/>
                  </a:lnSpc>
                  <a:spcAft>
                    <a:spcPct val="35000"/>
                  </a:spcAft>
                  <a:buFont typeface="Arial" pitchFamily="34" charset="0"/>
                  <a:buChar char="•"/>
                  <a:defRPr/>
                </a:pPr>
                <a:r>
                  <a:rPr lang="en-US" sz="1100" dirty="0"/>
                  <a:t>Monthly Fin Review</a:t>
                </a:r>
              </a:p>
              <a:p>
                <a:pPr defTabSz="1244600" fontAlgn="auto">
                  <a:lnSpc>
                    <a:spcPct val="90000"/>
                  </a:lnSpc>
                  <a:spcAft>
                    <a:spcPct val="35000"/>
                  </a:spcAft>
                  <a:buFont typeface="Arial" pitchFamily="34" charset="0"/>
                  <a:buChar char="•"/>
                  <a:defRPr/>
                </a:pPr>
                <a:r>
                  <a:rPr lang="en-US" sz="1100" dirty="0"/>
                  <a:t>Budget and forecast support</a:t>
                </a:r>
              </a:p>
              <a:p>
                <a:pPr defTabSz="1244600" fontAlgn="auto">
                  <a:lnSpc>
                    <a:spcPct val="90000"/>
                  </a:lnSpc>
                  <a:spcAft>
                    <a:spcPct val="35000"/>
                  </a:spcAft>
                  <a:buFont typeface="Arial" pitchFamily="34" charset="0"/>
                  <a:buChar char="•"/>
                  <a:defRPr/>
                </a:pPr>
                <a:r>
                  <a:rPr lang="en-US" sz="1100" dirty="0"/>
                  <a:t>Reporting support</a:t>
                </a:r>
              </a:p>
              <a:p>
                <a:pPr defTabSz="1244600" fontAlgn="auto">
                  <a:lnSpc>
                    <a:spcPct val="90000"/>
                  </a:lnSpc>
                  <a:spcAft>
                    <a:spcPct val="35000"/>
                  </a:spcAft>
                  <a:buFont typeface="Arial" pitchFamily="34" charset="0"/>
                  <a:buChar char="•"/>
                  <a:defRPr/>
                </a:pPr>
                <a:r>
                  <a:rPr lang="en-US" sz="1100" dirty="0"/>
                  <a:t>Accounting transactions</a:t>
                </a:r>
              </a:p>
            </p:txBody>
          </p:sp>
        </p:grpSp>
        <p:grpSp>
          <p:nvGrpSpPr>
            <p:cNvPr id="5" name="Group 40"/>
            <p:cNvGrpSpPr/>
            <p:nvPr/>
          </p:nvGrpSpPr>
          <p:grpSpPr>
            <a:xfrm>
              <a:off x="6096000" y="1106424"/>
              <a:ext cx="2593085" cy="1560576"/>
              <a:chOff x="0" y="1954149"/>
              <a:chExt cx="2593085" cy="1560576"/>
            </a:xfrm>
            <a:scene3d>
              <a:camera prst="orthographicFront"/>
              <a:lightRig rig="flat" dir="t"/>
            </a:scene3d>
          </p:grpSpPr>
          <p:sp>
            <p:nvSpPr>
              <p:cNvPr id="42" name="Rectangle 41"/>
              <p:cNvSpPr/>
              <p:nvPr/>
            </p:nvSpPr>
            <p:spPr>
              <a:xfrm>
                <a:off x="0" y="1971675"/>
                <a:ext cx="2571749" cy="1543050"/>
              </a:xfrm>
              <a:prstGeom prst="rect">
                <a:avLst/>
              </a:prstGeom>
              <a:solidFill>
                <a:srgbClr val="EBC7AA"/>
              </a:solidFill>
              <a:sp3d prstMaterial="dkEdge">
                <a:bevelT w="8200" h="38100"/>
              </a:sp3d>
            </p:spPr>
            <p:style>
              <a:lnRef idx="0">
                <a:schemeClr val="lt1">
                  <a:hueOff val="0"/>
                  <a:satOff val="0"/>
                  <a:lumOff val="0"/>
                  <a:alphaOff val="0"/>
                </a:schemeClr>
              </a:lnRef>
              <a:fillRef idx="2">
                <a:schemeClr val="accent5">
                  <a:hueOff val="3709750"/>
                  <a:satOff val="-18442"/>
                  <a:lumOff val="-15000"/>
                  <a:alphaOff val="0"/>
                </a:schemeClr>
              </a:fillRef>
              <a:effectRef idx="1">
                <a:schemeClr val="accent5">
                  <a:hueOff val="3709750"/>
                  <a:satOff val="-18442"/>
                  <a:lumOff val="-15000"/>
                  <a:alphaOff val="0"/>
                </a:schemeClr>
              </a:effectRef>
              <a:fontRef idx="minor">
                <a:schemeClr val="dk1"/>
              </a:fontRef>
            </p:style>
          </p:sp>
          <p:sp>
            <p:nvSpPr>
              <p:cNvPr id="43" name="Rectangle 42"/>
              <p:cNvSpPr/>
              <p:nvPr/>
            </p:nvSpPr>
            <p:spPr>
              <a:xfrm>
                <a:off x="21336" y="1954149"/>
                <a:ext cx="2571749" cy="1543050"/>
              </a:xfrm>
              <a:prstGeom prst="rect">
                <a:avLst/>
              </a:prstGeom>
              <a:ln w="57150" cmpd="sng">
                <a:solidFill>
                  <a:srgbClr val="FF0000"/>
                </a:solidFill>
              </a:ln>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fontAlgn="auto">
                  <a:lnSpc>
                    <a:spcPct val="90000"/>
                  </a:lnSpc>
                  <a:spcAft>
                    <a:spcPct val="35000"/>
                  </a:spcAft>
                  <a:defRPr/>
                </a:pPr>
                <a:r>
                  <a:rPr lang="en-US" sz="2000" dirty="0"/>
                  <a:t>Grants Mgt</a:t>
                </a:r>
              </a:p>
              <a:p>
                <a:pPr defTabSz="1244600" fontAlgn="auto">
                  <a:lnSpc>
                    <a:spcPct val="90000"/>
                  </a:lnSpc>
                  <a:spcAft>
                    <a:spcPct val="35000"/>
                  </a:spcAft>
                  <a:buFont typeface="Arial" pitchFamily="34" charset="0"/>
                  <a:buChar char="•"/>
                  <a:defRPr/>
                </a:pPr>
                <a:r>
                  <a:rPr lang="en-US" sz="1200" dirty="0"/>
                  <a:t>Pre Award</a:t>
                </a:r>
              </a:p>
              <a:p>
                <a:pPr defTabSz="1244600" fontAlgn="auto">
                  <a:lnSpc>
                    <a:spcPct val="90000"/>
                  </a:lnSpc>
                  <a:spcAft>
                    <a:spcPct val="35000"/>
                  </a:spcAft>
                  <a:buFont typeface="Arial" pitchFamily="34" charset="0"/>
                  <a:buChar char="•"/>
                  <a:defRPr/>
                </a:pPr>
                <a:r>
                  <a:rPr lang="en-US" sz="1200" dirty="0"/>
                  <a:t>Post Award</a:t>
                </a:r>
              </a:p>
              <a:p>
                <a:pPr defTabSz="1244600" fontAlgn="auto">
                  <a:lnSpc>
                    <a:spcPct val="90000"/>
                  </a:lnSpc>
                  <a:spcAft>
                    <a:spcPct val="35000"/>
                  </a:spcAft>
                  <a:buFont typeface="Arial" pitchFamily="34" charset="0"/>
                  <a:buChar char="•"/>
                  <a:defRPr/>
                </a:pPr>
                <a:r>
                  <a:rPr lang="en-US" sz="1200" dirty="0"/>
                  <a:t>Compliance Monitoring</a:t>
                </a:r>
              </a:p>
              <a:p>
                <a:pPr defTabSz="1244600" fontAlgn="auto">
                  <a:lnSpc>
                    <a:spcPct val="90000"/>
                  </a:lnSpc>
                  <a:spcAft>
                    <a:spcPct val="35000"/>
                  </a:spcAft>
                  <a:buFont typeface="Arial" pitchFamily="34" charset="0"/>
                  <a:buChar char="•"/>
                  <a:defRPr/>
                </a:pPr>
                <a:r>
                  <a:rPr lang="en-US" sz="1200" dirty="0"/>
                  <a:t>Effort Reporting</a:t>
                </a:r>
              </a:p>
              <a:p>
                <a:pPr defTabSz="1244600" fontAlgn="auto">
                  <a:lnSpc>
                    <a:spcPct val="90000"/>
                  </a:lnSpc>
                  <a:spcAft>
                    <a:spcPct val="35000"/>
                  </a:spcAft>
                  <a:buFont typeface="Arial" pitchFamily="34" charset="0"/>
                  <a:buChar char="•"/>
                  <a:defRPr/>
                </a:pPr>
                <a:endParaRPr lang="en-US" sz="1200" dirty="0"/>
              </a:p>
            </p:txBody>
          </p:sp>
        </p:grpSp>
        <p:grpSp>
          <p:nvGrpSpPr>
            <p:cNvPr id="6" name="Group 43"/>
            <p:cNvGrpSpPr/>
            <p:nvPr/>
          </p:nvGrpSpPr>
          <p:grpSpPr>
            <a:xfrm>
              <a:off x="457200" y="2781299"/>
              <a:ext cx="2571750" cy="1543050"/>
              <a:chOff x="2828925" y="1847849"/>
              <a:chExt cx="2571750" cy="1543050"/>
            </a:xfrm>
            <a:scene3d>
              <a:camera prst="orthographicFront"/>
              <a:lightRig rig="flat" dir="t"/>
            </a:scene3d>
          </p:grpSpPr>
          <p:sp>
            <p:nvSpPr>
              <p:cNvPr id="45" name="Rectangle 44"/>
              <p:cNvSpPr/>
              <p:nvPr/>
            </p:nvSpPr>
            <p:spPr>
              <a:xfrm>
                <a:off x="2828926" y="1847849"/>
                <a:ext cx="2571749" cy="1543050"/>
              </a:xfrm>
              <a:prstGeom prst="rect">
                <a:avLst/>
              </a:prstGeom>
              <a:sp3d prstMaterial="dkEdge">
                <a:bevelT w="8200" h="38100"/>
              </a:sp3d>
            </p:spPr>
            <p:style>
              <a:lnRef idx="0">
                <a:schemeClr val="lt1">
                  <a:hueOff val="0"/>
                  <a:satOff val="0"/>
                  <a:lumOff val="0"/>
                  <a:alphaOff val="0"/>
                </a:schemeClr>
              </a:lnRef>
              <a:fillRef idx="2">
                <a:schemeClr val="accent5">
                  <a:hueOff val="4946333"/>
                  <a:satOff val="-24590"/>
                  <a:lumOff val="-20000"/>
                  <a:alphaOff val="0"/>
                </a:schemeClr>
              </a:fillRef>
              <a:effectRef idx="1">
                <a:schemeClr val="accent5">
                  <a:hueOff val="4946333"/>
                  <a:satOff val="-24590"/>
                  <a:lumOff val="-20000"/>
                  <a:alphaOff val="0"/>
                </a:schemeClr>
              </a:effectRef>
              <a:fontRef idx="minor">
                <a:schemeClr val="dk1"/>
              </a:fontRef>
            </p:style>
          </p:sp>
          <p:sp>
            <p:nvSpPr>
              <p:cNvPr id="46" name="Rectangle 45"/>
              <p:cNvSpPr/>
              <p:nvPr/>
            </p:nvSpPr>
            <p:spPr>
              <a:xfrm>
                <a:off x="2828925" y="1847849"/>
                <a:ext cx="2571749" cy="1543050"/>
              </a:xfrm>
              <a:prstGeom prst="rect">
                <a:avLst/>
              </a:prstGeom>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fontAlgn="auto">
                  <a:lnSpc>
                    <a:spcPct val="90000"/>
                  </a:lnSpc>
                  <a:spcAft>
                    <a:spcPct val="35000"/>
                  </a:spcAft>
                  <a:defRPr/>
                </a:pPr>
                <a:r>
                  <a:rPr lang="en-US" sz="2000" dirty="0"/>
                  <a:t>Human Resources</a:t>
                </a:r>
              </a:p>
              <a:p>
                <a:pPr defTabSz="1244600" fontAlgn="auto">
                  <a:lnSpc>
                    <a:spcPct val="90000"/>
                  </a:lnSpc>
                  <a:spcAft>
                    <a:spcPct val="35000"/>
                  </a:spcAft>
                  <a:buFont typeface="Arial" pitchFamily="34" charset="0"/>
                  <a:buChar char="•"/>
                  <a:defRPr/>
                </a:pPr>
                <a:r>
                  <a:rPr lang="en-US" sz="1200" dirty="0"/>
                  <a:t>People Support</a:t>
                </a:r>
              </a:p>
              <a:p>
                <a:pPr defTabSz="1244600" fontAlgn="auto">
                  <a:lnSpc>
                    <a:spcPct val="90000"/>
                  </a:lnSpc>
                  <a:spcAft>
                    <a:spcPct val="35000"/>
                  </a:spcAft>
                  <a:buFont typeface="Arial" pitchFamily="34" charset="0"/>
                  <a:buChar char="•"/>
                  <a:defRPr/>
                </a:pPr>
                <a:r>
                  <a:rPr lang="en-US" sz="1200" dirty="0"/>
                  <a:t>Staff &amp; Student Life Cycle</a:t>
                </a:r>
              </a:p>
              <a:p>
                <a:pPr defTabSz="1244600" fontAlgn="auto">
                  <a:lnSpc>
                    <a:spcPct val="90000"/>
                  </a:lnSpc>
                  <a:spcAft>
                    <a:spcPct val="35000"/>
                  </a:spcAft>
                  <a:buFont typeface="Arial" pitchFamily="34" charset="0"/>
                  <a:buChar char="•"/>
                  <a:defRPr/>
                </a:pPr>
                <a:r>
                  <a:rPr lang="en-US" sz="1200" dirty="0"/>
                  <a:t>Faculty Life Cycle</a:t>
                </a:r>
              </a:p>
              <a:p>
                <a:pPr defTabSz="1244600" fontAlgn="auto">
                  <a:lnSpc>
                    <a:spcPct val="90000"/>
                  </a:lnSpc>
                  <a:spcAft>
                    <a:spcPct val="35000"/>
                  </a:spcAft>
                  <a:buFont typeface="Arial" pitchFamily="34" charset="0"/>
                  <a:buChar char="•"/>
                  <a:defRPr/>
                </a:pPr>
                <a:r>
                  <a:rPr lang="en-US" sz="1200" dirty="0"/>
                  <a:t>Specialized Personnel</a:t>
                </a:r>
              </a:p>
            </p:txBody>
          </p:sp>
        </p:grpSp>
        <p:grpSp>
          <p:nvGrpSpPr>
            <p:cNvPr id="7" name="Group 46"/>
            <p:cNvGrpSpPr/>
            <p:nvPr/>
          </p:nvGrpSpPr>
          <p:grpSpPr>
            <a:xfrm>
              <a:off x="6115050" y="2667000"/>
              <a:ext cx="2571749" cy="1625599"/>
              <a:chOff x="5657849" y="1733550"/>
              <a:chExt cx="2571749" cy="1625599"/>
            </a:xfrm>
            <a:scene3d>
              <a:camera prst="orthographicFront"/>
              <a:lightRig rig="flat" dir="t"/>
            </a:scene3d>
          </p:grpSpPr>
          <p:sp>
            <p:nvSpPr>
              <p:cNvPr id="48" name="Rectangle 47"/>
              <p:cNvSpPr/>
              <p:nvPr/>
            </p:nvSpPr>
            <p:spPr>
              <a:xfrm>
                <a:off x="5657849" y="1816099"/>
                <a:ext cx="2571749" cy="1543050"/>
              </a:xfrm>
              <a:prstGeom prst="rect">
                <a:avLst/>
              </a:prstGeom>
              <a:solidFill>
                <a:srgbClr val="CCFFCC"/>
              </a:solidFill>
              <a:sp3d prstMaterial="dkEdge">
                <a:bevelT w="8200" h="38100"/>
              </a:sp3d>
            </p:spPr>
            <p:style>
              <a:lnRef idx="0">
                <a:schemeClr val="lt1">
                  <a:hueOff val="0"/>
                  <a:satOff val="0"/>
                  <a:lumOff val="0"/>
                  <a:alphaOff val="0"/>
                </a:schemeClr>
              </a:lnRef>
              <a:fillRef idx="2">
                <a:schemeClr val="accent5">
                  <a:hueOff val="6182917"/>
                  <a:satOff val="-30738"/>
                  <a:lumOff val="-25000"/>
                  <a:alphaOff val="0"/>
                </a:schemeClr>
              </a:fillRef>
              <a:effectRef idx="1">
                <a:schemeClr val="accent5">
                  <a:hueOff val="6182917"/>
                  <a:satOff val="-30738"/>
                  <a:lumOff val="-25000"/>
                  <a:alphaOff val="0"/>
                </a:schemeClr>
              </a:effectRef>
              <a:fontRef idx="minor">
                <a:schemeClr val="dk1"/>
              </a:fontRef>
            </p:style>
          </p:sp>
          <p:sp>
            <p:nvSpPr>
              <p:cNvPr id="49" name="Rectangle 48"/>
              <p:cNvSpPr/>
              <p:nvPr/>
            </p:nvSpPr>
            <p:spPr>
              <a:xfrm>
                <a:off x="5657849" y="1733550"/>
                <a:ext cx="2571749" cy="1543050"/>
              </a:xfrm>
              <a:prstGeom prst="rect">
                <a:avLst/>
              </a:prstGeom>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fontAlgn="auto">
                  <a:lnSpc>
                    <a:spcPct val="90000"/>
                  </a:lnSpc>
                  <a:spcAft>
                    <a:spcPct val="35000"/>
                  </a:spcAft>
                  <a:defRPr/>
                </a:pPr>
                <a:r>
                  <a:rPr lang="en-US" sz="2000" dirty="0"/>
                  <a:t>Bus Ops Support</a:t>
                </a:r>
              </a:p>
              <a:p>
                <a:pPr defTabSz="1244600" fontAlgn="auto">
                  <a:lnSpc>
                    <a:spcPct val="90000"/>
                  </a:lnSpc>
                  <a:spcAft>
                    <a:spcPct val="35000"/>
                  </a:spcAft>
                  <a:buFont typeface="Arial" pitchFamily="34" charset="0"/>
                  <a:buChar char="•"/>
                  <a:defRPr/>
                </a:pPr>
                <a:r>
                  <a:rPr lang="en-US" sz="1200" dirty="0"/>
                  <a:t>MEI updates</a:t>
                </a:r>
              </a:p>
              <a:p>
                <a:pPr defTabSz="1244600" fontAlgn="auto">
                  <a:lnSpc>
                    <a:spcPct val="90000"/>
                  </a:lnSpc>
                  <a:spcAft>
                    <a:spcPct val="35000"/>
                  </a:spcAft>
                  <a:buFont typeface="Arial" pitchFamily="34" charset="0"/>
                  <a:buChar char="•"/>
                  <a:defRPr/>
                </a:pPr>
                <a:r>
                  <a:rPr lang="en-US" sz="1200" dirty="0"/>
                  <a:t>Systems/Building access</a:t>
                </a:r>
              </a:p>
              <a:p>
                <a:pPr defTabSz="1244600" fontAlgn="auto">
                  <a:lnSpc>
                    <a:spcPct val="90000"/>
                  </a:lnSpc>
                  <a:spcAft>
                    <a:spcPct val="35000"/>
                  </a:spcAft>
                  <a:buFont typeface="Arial" pitchFamily="34" charset="0"/>
                  <a:buChar char="•"/>
                  <a:defRPr/>
                </a:pPr>
                <a:r>
                  <a:rPr lang="en-US" sz="1200" dirty="0"/>
                  <a:t>Fleet &amp; vehicle mgt</a:t>
                </a:r>
              </a:p>
              <a:p>
                <a:pPr defTabSz="1244600" fontAlgn="auto">
                  <a:lnSpc>
                    <a:spcPct val="90000"/>
                  </a:lnSpc>
                  <a:spcAft>
                    <a:spcPct val="35000"/>
                  </a:spcAft>
                  <a:buFont typeface="Arial" pitchFamily="34" charset="0"/>
                  <a:buChar char="•"/>
                  <a:defRPr/>
                </a:pPr>
                <a:r>
                  <a:rPr lang="en-US" sz="1200" dirty="0"/>
                  <a:t>Facilities/Security Planning &amp; mgt</a:t>
                </a:r>
              </a:p>
            </p:txBody>
          </p:sp>
        </p:grpSp>
        <p:grpSp>
          <p:nvGrpSpPr>
            <p:cNvPr id="8" name="Group 49"/>
            <p:cNvGrpSpPr/>
            <p:nvPr/>
          </p:nvGrpSpPr>
          <p:grpSpPr>
            <a:xfrm>
              <a:off x="3295651" y="2724149"/>
              <a:ext cx="2572207" cy="1593850"/>
              <a:chOff x="0" y="1790699"/>
              <a:chExt cx="2572207" cy="1593850"/>
            </a:xfrm>
            <a:scene3d>
              <a:camera prst="orthographicFront"/>
              <a:lightRig rig="flat" dir="t"/>
            </a:scene3d>
          </p:grpSpPr>
          <p:sp>
            <p:nvSpPr>
              <p:cNvPr id="51" name="Rectangle 50"/>
              <p:cNvSpPr/>
              <p:nvPr/>
            </p:nvSpPr>
            <p:spPr>
              <a:xfrm>
                <a:off x="458" y="1841499"/>
                <a:ext cx="2571749" cy="1543050"/>
              </a:xfrm>
              <a:prstGeom prst="rect">
                <a:avLst/>
              </a:prstGeom>
              <a:solidFill>
                <a:srgbClr val="CCFFCC"/>
              </a:solidFill>
              <a:sp3d prstMaterial="dkEdge">
                <a:bevelT w="8200" h="38100"/>
              </a:sp3d>
            </p:spPr>
            <p:style>
              <a:lnRef idx="0">
                <a:schemeClr val="lt1">
                  <a:hueOff val="0"/>
                  <a:satOff val="0"/>
                  <a:lumOff val="0"/>
                  <a:alphaOff val="0"/>
                </a:schemeClr>
              </a:lnRef>
              <a:fillRef idx="2">
                <a:schemeClr val="accent5">
                  <a:hueOff val="7419500"/>
                  <a:satOff val="-36885"/>
                  <a:lumOff val="-30000"/>
                  <a:alphaOff val="0"/>
                </a:schemeClr>
              </a:fillRef>
              <a:effectRef idx="1">
                <a:schemeClr val="accent5">
                  <a:hueOff val="7419500"/>
                  <a:satOff val="-36885"/>
                  <a:lumOff val="-30000"/>
                  <a:alphaOff val="0"/>
                </a:schemeClr>
              </a:effectRef>
              <a:fontRef idx="minor">
                <a:schemeClr val="dk1"/>
              </a:fontRef>
            </p:style>
          </p:sp>
          <p:sp>
            <p:nvSpPr>
              <p:cNvPr id="52" name="Rectangle 51"/>
              <p:cNvSpPr/>
              <p:nvPr/>
            </p:nvSpPr>
            <p:spPr>
              <a:xfrm>
                <a:off x="0" y="1790699"/>
                <a:ext cx="2571749" cy="1543050"/>
              </a:xfrm>
              <a:prstGeom prst="rect">
                <a:avLst/>
              </a:prstGeom>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fontAlgn="auto">
                  <a:lnSpc>
                    <a:spcPct val="90000"/>
                  </a:lnSpc>
                  <a:spcAft>
                    <a:spcPct val="35000"/>
                  </a:spcAft>
                  <a:defRPr/>
                </a:pPr>
                <a:r>
                  <a:rPr lang="en-US" sz="2000" dirty="0"/>
                  <a:t>Academic Services Support</a:t>
                </a:r>
              </a:p>
              <a:p>
                <a:pPr defTabSz="1244600" fontAlgn="auto">
                  <a:lnSpc>
                    <a:spcPct val="90000"/>
                  </a:lnSpc>
                  <a:spcAft>
                    <a:spcPct val="35000"/>
                  </a:spcAft>
                  <a:buFont typeface="Arial" pitchFamily="34" charset="0"/>
                  <a:buChar char="•"/>
                  <a:defRPr/>
                </a:pPr>
                <a:r>
                  <a:rPr lang="en-US" sz="1200" dirty="0"/>
                  <a:t>Course Planning/Scheduling</a:t>
                </a:r>
              </a:p>
              <a:p>
                <a:pPr defTabSz="1244600" fontAlgn="auto">
                  <a:lnSpc>
                    <a:spcPct val="90000"/>
                  </a:lnSpc>
                  <a:spcAft>
                    <a:spcPct val="35000"/>
                  </a:spcAft>
                  <a:buFont typeface="Arial" pitchFamily="34" charset="0"/>
                  <a:buChar char="•"/>
                  <a:defRPr/>
                </a:pPr>
                <a:r>
                  <a:rPr lang="en-US" sz="1200" dirty="0"/>
                  <a:t>Teaching Fellow assignments</a:t>
                </a:r>
              </a:p>
              <a:p>
                <a:pPr defTabSz="1244600" fontAlgn="auto">
                  <a:lnSpc>
                    <a:spcPct val="90000"/>
                  </a:lnSpc>
                  <a:spcAft>
                    <a:spcPct val="35000"/>
                  </a:spcAft>
                  <a:buFont typeface="Arial" pitchFamily="34" charset="0"/>
                  <a:buChar char="•"/>
                  <a:defRPr/>
                </a:pPr>
                <a:r>
                  <a:rPr lang="en-US" sz="1200" dirty="0"/>
                  <a:t>DUS/DGS support</a:t>
                </a:r>
              </a:p>
              <a:p>
                <a:pPr defTabSz="1244600" fontAlgn="auto">
                  <a:lnSpc>
                    <a:spcPct val="90000"/>
                  </a:lnSpc>
                  <a:spcAft>
                    <a:spcPct val="35000"/>
                  </a:spcAft>
                  <a:buFont typeface="Arial" pitchFamily="34" charset="0"/>
                  <a:buChar char="•"/>
                  <a:defRPr/>
                </a:pPr>
                <a:r>
                  <a:rPr lang="en-US" sz="1200" dirty="0"/>
                  <a:t>Progress toward degree</a:t>
                </a:r>
              </a:p>
            </p:txBody>
          </p:sp>
        </p:grpSp>
        <p:grpSp>
          <p:nvGrpSpPr>
            <p:cNvPr id="9" name="Group 52"/>
            <p:cNvGrpSpPr/>
            <p:nvPr/>
          </p:nvGrpSpPr>
          <p:grpSpPr>
            <a:xfrm>
              <a:off x="476251" y="4457700"/>
              <a:ext cx="2571750" cy="1562100"/>
              <a:chOff x="2828925" y="3524250"/>
              <a:chExt cx="2571750" cy="1562100"/>
            </a:xfrm>
            <a:scene3d>
              <a:camera prst="orthographicFront"/>
              <a:lightRig rig="flat" dir="t"/>
            </a:scene3d>
          </p:grpSpPr>
          <p:sp>
            <p:nvSpPr>
              <p:cNvPr id="54" name="Rectangle 53"/>
              <p:cNvSpPr/>
              <p:nvPr/>
            </p:nvSpPr>
            <p:spPr>
              <a:xfrm>
                <a:off x="2828925" y="3543300"/>
                <a:ext cx="2571749" cy="1543050"/>
              </a:xfrm>
              <a:prstGeom prst="rect">
                <a:avLst/>
              </a:prstGeom>
              <a:solidFill>
                <a:srgbClr val="CCFFCC"/>
              </a:solidFill>
              <a:sp3d prstMaterial="dkEdge">
                <a:bevelT w="8200" h="38100"/>
              </a:sp3d>
            </p:spPr>
            <p:style>
              <a:lnRef idx="0">
                <a:schemeClr val="lt1">
                  <a:hueOff val="0"/>
                  <a:satOff val="0"/>
                  <a:lumOff val="0"/>
                  <a:alphaOff val="0"/>
                </a:schemeClr>
              </a:lnRef>
              <a:fillRef idx="2">
                <a:schemeClr val="accent5">
                  <a:hueOff val="8656083"/>
                  <a:satOff val="-43033"/>
                  <a:lumOff val="-35000"/>
                  <a:alphaOff val="0"/>
                </a:schemeClr>
              </a:fillRef>
              <a:effectRef idx="1">
                <a:schemeClr val="accent5">
                  <a:hueOff val="8656083"/>
                  <a:satOff val="-43033"/>
                  <a:lumOff val="-35000"/>
                  <a:alphaOff val="0"/>
                </a:schemeClr>
              </a:effectRef>
              <a:fontRef idx="minor">
                <a:schemeClr val="dk1"/>
              </a:fontRef>
            </p:style>
          </p:sp>
          <p:sp>
            <p:nvSpPr>
              <p:cNvPr id="55" name="Rectangle 54"/>
              <p:cNvSpPr/>
              <p:nvPr/>
            </p:nvSpPr>
            <p:spPr>
              <a:xfrm>
                <a:off x="2828926" y="3524250"/>
                <a:ext cx="2571749" cy="1543050"/>
              </a:xfrm>
              <a:prstGeom prst="rect">
                <a:avLst/>
              </a:prstGeom>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fontAlgn="auto">
                  <a:lnSpc>
                    <a:spcPct val="90000"/>
                  </a:lnSpc>
                  <a:spcAft>
                    <a:spcPct val="35000"/>
                  </a:spcAft>
                  <a:defRPr/>
                </a:pPr>
                <a:r>
                  <a:rPr lang="en-US" sz="2000" dirty="0"/>
                  <a:t>Admin Support</a:t>
                </a:r>
              </a:p>
              <a:p>
                <a:pPr defTabSz="1244600" fontAlgn="auto">
                  <a:lnSpc>
                    <a:spcPct val="90000"/>
                  </a:lnSpc>
                  <a:spcAft>
                    <a:spcPct val="35000"/>
                  </a:spcAft>
                  <a:buFont typeface="Arial" pitchFamily="34" charset="0"/>
                  <a:buChar char="•"/>
                  <a:defRPr/>
                </a:pPr>
                <a:r>
                  <a:rPr lang="en-US" sz="1200" dirty="0"/>
                  <a:t>Chair Assistance</a:t>
                </a:r>
              </a:p>
              <a:p>
                <a:pPr defTabSz="1244600" fontAlgn="auto">
                  <a:lnSpc>
                    <a:spcPct val="90000"/>
                  </a:lnSpc>
                  <a:spcAft>
                    <a:spcPct val="35000"/>
                  </a:spcAft>
                  <a:buFont typeface="Arial" pitchFamily="34" charset="0"/>
                  <a:buChar char="•"/>
                  <a:defRPr/>
                </a:pPr>
                <a:r>
                  <a:rPr lang="en-US" sz="1200" dirty="0"/>
                  <a:t>Mail Processing</a:t>
                </a:r>
              </a:p>
              <a:p>
                <a:pPr defTabSz="1244600" fontAlgn="auto">
                  <a:lnSpc>
                    <a:spcPct val="90000"/>
                  </a:lnSpc>
                  <a:spcAft>
                    <a:spcPct val="35000"/>
                  </a:spcAft>
                  <a:buFont typeface="Arial" pitchFamily="34" charset="0"/>
                  <a:buChar char="•"/>
                  <a:defRPr/>
                </a:pPr>
                <a:r>
                  <a:rPr lang="en-US" sz="1200" dirty="0"/>
                  <a:t>Scheduling</a:t>
                </a:r>
              </a:p>
              <a:p>
                <a:pPr defTabSz="1244600" fontAlgn="auto">
                  <a:lnSpc>
                    <a:spcPct val="90000"/>
                  </a:lnSpc>
                  <a:spcAft>
                    <a:spcPct val="35000"/>
                  </a:spcAft>
                  <a:buFont typeface="Arial" pitchFamily="34" charset="0"/>
                  <a:buChar char="•"/>
                  <a:defRPr/>
                </a:pPr>
                <a:r>
                  <a:rPr lang="en-US" sz="1200" dirty="0"/>
                  <a:t>Travel, Meeting, &amp; Event Coordination</a:t>
                </a:r>
              </a:p>
            </p:txBody>
          </p:sp>
        </p:grpSp>
        <p:grpSp>
          <p:nvGrpSpPr>
            <p:cNvPr id="10" name="Group 55"/>
            <p:cNvGrpSpPr/>
            <p:nvPr/>
          </p:nvGrpSpPr>
          <p:grpSpPr>
            <a:xfrm>
              <a:off x="3276838" y="4476750"/>
              <a:ext cx="2571750" cy="1543050"/>
              <a:chOff x="2819637" y="3543300"/>
              <a:chExt cx="2571750" cy="1543050"/>
            </a:xfrm>
            <a:scene3d>
              <a:camera prst="orthographicFront"/>
              <a:lightRig rig="flat" dir="t"/>
            </a:scene3d>
          </p:grpSpPr>
          <p:sp>
            <p:nvSpPr>
              <p:cNvPr id="57" name="Rectangle 56"/>
              <p:cNvSpPr/>
              <p:nvPr/>
            </p:nvSpPr>
            <p:spPr>
              <a:xfrm>
                <a:off x="2819637" y="3543300"/>
                <a:ext cx="2571749" cy="1543050"/>
              </a:xfrm>
              <a:prstGeom prst="rect">
                <a:avLst/>
              </a:prstGeom>
              <a:solidFill>
                <a:srgbClr val="CCFFCC"/>
              </a:solidFill>
              <a:sp3d prstMaterial="dkEdge">
                <a:bevelT w="8200" h="38100"/>
              </a:sp3d>
            </p:spPr>
            <p:style>
              <a:lnRef idx="0">
                <a:schemeClr val="lt1">
                  <a:hueOff val="0"/>
                  <a:satOff val="0"/>
                  <a:lumOff val="0"/>
                  <a:alphaOff val="0"/>
                </a:schemeClr>
              </a:lnRef>
              <a:fillRef idx="2">
                <a:schemeClr val="accent5">
                  <a:hueOff val="9892667"/>
                  <a:satOff val="-49180"/>
                  <a:lumOff val="-40000"/>
                  <a:alphaOff val="0"/>
                </a:schemeClr>
              </a:fillRef>
              <a:effectRef idx="1">
                <a:schemeClr val="accent5">
                  <a:hueOff val="9892667"/>
                  <a:satOff val="-49180"/>
                  <a:lumOff val="-40000"/>
                  <a:alphaOff val="0"/>
                </a:schemeClr>
              </a:effectRef>
              <a:fontRef idx="minor">
                <a:schemeClr val="dk1"/>
              </a:fontRef>
            </p:style>
          </p:sp>
          <p:sp>
            <p:nvSpPr>
              <p:cNvPr id="58" name="Rectangle 57"/>
              <p:cNvSpPr/>
              <p:nvPr/>
            </p:nvSpPr>
            <p:spPr>
              <a:xfrm>
                <a:off x="2819638" y="3543300"/>
                <a:ext cx="2571749" cy="1543050"/>
              </a:xfrm>
              <a:prstGeom prst="rect">
                <a:avLst/>
              </a:prstGeom>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fontAlgn="auto">
                  <a:lnSpc>
                    <a:spcPct val="90000"/>
                  </a:lnSpc>
                  <a:spcAft>
                    <a:spcPct val="35000"/>
                  </a:spcAft>
                  <a:defRPr/>
                </a:pPr>
                <a:r>
                  <a:rPr lang="en-US" sz="2000" dirty="0"/>
                  <a:t>Clinical Activities</a:t>
                </a:r>
              </a:p>
              <a:p>
                <a:pPr defTabSz="1244600" fontAlgn="auto">
                  <a:lnSpc>
                    <a:spcPct val="90000"/>
                  </a:lnSpc>
                  <a:spcAft>
                    <a:spcPct val="35000"/>
                  </a:spcAft>
                  <a:buFont typeface="Arial" pitchFamily="34" charset="0"/>
                  <a:buChar char="•"/>
                  <a:defRPr/>
                </a:pPr>
                <a:r>
                  <a:rPr lang="en-US" sz="1200" dirty="0"/>
                  <a:t>Patient Scheduling</a:t>
                </a:r>
              </a:p>
              <a:p>
                <a:pPr defTabSz="1244600" fontAlgn="auto">
                  <a:lnSpc>
                    <a:spcPct val="90000"/>
                  </a:lnSpc>
                  <a:spcAft>
                    <a:spcPct val="35000"/>
                  </a:spcAft>
                  <a:buFont typeface="Arial" pitchFamily="34" charset="0"/>
                  <a:buChar char="•"/>
                  <a:defRPr/>
                </a:pPr>
                <a:r>
                  <a:rPr lang="en-US" sz="1200" dirty="0"/>
                  <a:t>Coding &amp; Charge Entry</a:t>
                </a:r>
              </a:p>
              <a:p>
                <a:pPr defTabSz="1244600" fontAlgn="auto">
                  <a:lnSpc>
                    <a:spcPct val="90000"/>
                  </a:lnSpc>
                  <a:spcAft>
                    <a:spcPct val="35000"/>
                  </a:spcAft>
                  <a:buFont typeface="Arial" pitchFamily="34" charset="0"/>
                  <a:buChar char="•"/>
                  <a:defRPr/>
                </a:pPr>
                <a:r>
                  <a:rPr lang="en-US" sz="1200" dirty="0"/>
                  <a:t>Collections </a:t>
                </a:r>
              </a:p>
              <a:p>
                <a:pPr defTabSz="1244600" fontAlgn="auto">
                  <a:lnSpc>
                    <a:spcPct val="90000"/>
                  </a:lnSpc>
                  <a:spcAft>
                    <a:spcPct val="35000"/>
                  </a:spcAft>
                  <a:buFont typeface="Arial" pitchFamily="34" charset="0"/>
                  <a:buChar char="•"/>
                  <a:defRPr/>
                </a:pPr>
                <a:r>
                  <a:rPr lang="en-US" sz="1200" dirty="0"/>
                  <a:t>Credentialing</a:t>
                </a:r>
              </a:p>
              <a:p>
                <a:pPr defTabSz="1244600" fontAlgn="auto">
                  <a:lnSpc>
                    <a:spcPct val="90000"/>
                  </a:lnSpc>
                  <a:spcAft>
                    <a:spcPct val="35000"/>
                  </a:spcAft>
                  <a:buFont typeface="Arial" pitchFamily="34" charset="0"/>
                  <a:buChar char="•"/>
                  <a:defRPr/>
                </a:pPr>
                <a:endParaRPr lang="en-US" sz="1400" dirty="0"/>
              </a:p>
            </p:txBody>
          </p:sp>
        </p:grpSp>
      </p:grpSp>
      <p:sp>
        <p:nvSpPr>
          <p:cNvPr id="23558" name="Slide Number Placeholder 31"/>
          <p:cNvSpPr>
            <a:spLocks noGrp="1"/>
          </p:cNvSpPr>
          <p:nvPr>
            <p:ph type="sldNum" sz="quarter" idx="10"/>
          </p:nvPr>
        </p:nvSpPr>
        <p:spPr>
          <a:xfrm>
            <a:off x="6554788" y="6324600"/>
            <a:ext cx="2133600" cy="365125"/>
          </a:xfrm>
          <a:noFill/>
        </p:spPr>
        <p:txBody>
          <a:bodyPr/>
          <a:lstStyle/>
          <a:p>
            <a:pPr algn="r"/>
            <a:fld id="{5508A0D0-1494-411A-AB97-458AFCB64946}" type="slidenum">
              <a:rPr lang="en-US"/>
              <a:pPr algn="r"/>
              <a:t>30</a:t>
            </a:fld>
            <a:endParaRPr lang="en-US" dirty="0"/>
          </a:p>
        </p:txBody>
      </p:sp>
      <p:sp>
        <p:nvSpPr>
          <p:cNvPr id="34" name="Rectangle 33"/>
          <p:cNvSpPr/>
          <p:nvPr/>
        </p:nvSpPr>
        <p:spPr bwMode="auto">
          <a:xfrm>
            <a:off x="6095523" y="4495800"/>
            <a:ext cx="2571531" cy="952500"/>
          </a:xfrm>
          <a:prstGeom prst="rect">
            <a:avLst/>
          </a:prstGeom>
          <a:solidFill>
            <a:srgbClr val="CCFFCC"/>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fontAlgn="auto">
              <a:lnSpc>
                <a:spcPct val="90000"/>
              </a:lnSpc>
              <a:spcAft>
                <a:spcPct val="35000"/>
              </a:spcAft>
              <a:defRPr/>
            </a:pPr>
            <a:r>
              <a:rPr lang="en-US" sz="2000" dirty="0"/>
              <a:t>Marketing</a:t>
            </a:r>
          </a:p>
          <a:p>
            <a:pPr defTabSz="1244600" fontAlgn="auto">
              <a:lnSpc>
                <a:spcPct val="90000"/>
              </a:lnSpc>
              <a:spcAft>
                <a:spcPct val="35000"/>
              </a:spcAft>
              <a:buFont typeface="Arial" pitchFamily="34" charset="0"/>
              <a:buChar char="•"/>
              <a:defRPr/>
            </a:pPr>
            <a:r>
              <a:rPr lang="en-US" sz="1200" dirty="0"/>
              <a:t>Exhibitions, Promotion, Ticket Sales</a:t>
            </a:r>
          </a:p>
          <a:p>
            <a:pPr defTabSz="1244600" fontAlgn="auto">
              <a:lnSpc>
                <a:spcPct val="90000"/>
              </a:lnSpc>
              <a:spcAft>
                <a:spcPct val="35000"/>
              </a:spcAft>
              <a:buFont typeface="Arial" pitchFamily="34" charset="0"/>
              <a:buChar char="•"/>
              <a:defRPr/>
            </a:pPr>
            <a:r>
              <a:rPr lang="en-US" sz="1200" dirty="0"/>
              <a:t>Digital Asset Planning &amp; Management</a:t>
            </a:r>
          </a:p>
          <a:p>
            <a:pPr defTabSz="1244600" fontAlgn="auto">
              <a:lnSpc>
                <a:spcPct val="90000"/>
              </a:lnSpc>
              <a:spcAft>
                <a:spcPct val="35000"/>
              </a:spcAft>
              <a:buFont typeface="Arial" pitchFamily="34" charset="0"/>
              <a:buChar char="•"/>
              <a:defRPr/>
            </a:pPr>
            <a:r>
              <a:rPr lang="en-US" sz="1200" dirty="0"/>
              <a:t>Publications</a:t>
            </a:r>
          </a:p>
          <a:p>
            <a:pPr defTabSz="1244600" fontAlgn="auto">
              <a:lnSpc>
                <a:spcPct val="90000"/>
              </a:lnSpc>
              <a:spcAft>
                <a:spcPct val="35000"/>
              </a:spcAft>
              <a:buFont typeface="Arial" pitchFamily="34" charset="0"/>
              <a:buChar char="•"/>
              <a:defRPr/>
            </a:pPr>
            <a:r>
              <a:rPr lang="en-US" sz="1200" dirty="0"/>
              <a:t>Membership &amp; Subscriptions</a:t>
            </a:r>
          </a:p>
        </p:txBody>
      </p:sp>
    </p:spTree>
    <p:extLst>
      <p:ext uri="{BB962C8B-B14F-4D97-AF65-F5344CB8AC3E}">
        <p14:creationId xmlns:p14="http://schemas.microsoft.com/office/powerpoint/2010/main" val="2616149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747" name="Group 115"/>
          <p:cNvGraphicFramePr>
            <a:graphicFrameLocks noGrp="1"/>
          </p:cNvGraphicFramePr>
          <p:nvPr>
            <p:extLst>
              <p:ext uri="{D42A27DB-BD31-4B8C-83A1-F6EECF244321}">
                <p14:modId xmlns:p14="http://schemas.microsoft.com/office/powerpoint/2010/main" val="2153710802"/>
              </p:ext>
            </p:extLst>
          </p:nvPr>
        </p:nvGraphicFramePr>
        <p:xfrm>
          <a:off x="2640013" y="4451350"/>
          <a:ext cx="4532312" cy="1282065"/>
        </p:xfrm>
        <a:graphic>
          <a:graphicData uri="http://schemas.openxmlformats.org/drawingml/2006/table">
            <a:tbl>
              <a:tblPr/>
              <a:tblGrid>
                <a:gridCol w="1082675"/>
                <a:gridCol w="3449637"/>
              </a:tblGrid>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a:ln>
                            <a:noFill/>
                          </a:ln>
                          <a:solidFill>
                            <a:schemeClr val="tx1"/>
                          </a:solidFill>
                          <a:effectLst/>
                          <a:latin typeface="Calibri" charset="0"/>
                          <a:ea typeface="ＭＳ Ｐゴシック" charset="0"/>
                          <a:cs typeface="Arial" charset="0"/>
                        </a:rPr>
                        <a:t>Range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7A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a:ln>
                            <a:noFill/>
                          </a:ln>
                          <a:solidFill>
                            <a:schemeClr val="tx1"/>
                          </a:solidFill>
                          <a:effectLst/>
                          <a:latin typeface="Calibri" charset="0"/>
                          <a:ea typeface="ＭＳ Ｐゴシック" charset="0"/>
                          <a:cs typeface="Arial" charset="0"/>
                        </a:rPr>
                        <a:t>Assessment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7AA"/>
                    </a:solidFill>
                  </a:tcPr>
                </a:tc>
              </a:tr>
              <a:tr h="3206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Calibri" charset="0"/>
                          <a:ea typeface="ＭＳ Ｐゴシック" charset="0"/>
                          <a:cs typeface="ＭＳ Ｐゴシック" charset="0"/>
                        </a:rPr>
                        <a:t>0 – 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0000"/>
                          </a:solidFill>
                          <a:effectLst/>
                          <a:latin typeface="Calibri" charset="0"/>
                          <a:ea typeface="ＭＳ Ｐゴシック" charset="0"/>
                          <a:cs typeface="Arial" charset="0"/>
                        </a:rPr>
                        <a:t>Candidate for department/business office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1809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Calibri" charset="0"/>
                          <a:ea typeface="ＭＳ Ｐゴシック" charset="0"/>
                          <a:cs typeface="ＭＳ Ｐゴシック" charset="0"/>
                        </a:rPr>
                        <a:t>8 – 19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Calibri" charset="0"/>
                          <a:ea typeface="ＭＳ Ｐゴシック" charset="0"/>
                          <a:cs typeface="Arial" charset="0"/>
                        </a:rPr>
                        <a:t>Candidate for </a:t>
                      </a:r>
                      <a:r>
                        <a:rPr kumimoji="0" lang="en-GB" sz="1500" b="0" i="0" u="none" strike="noStrike" cap="none" normalizeH="0" baseline="0" dirty="0" smtClean="0">
                          <a:ln>
                            <a:noFill/>
                          </a:ln>
                          <a:solidFill>
                            <a:srgbClr val="000000"/>
                          </a:solidFill>
                          <a:effectLst/>
                          <a:latin typeface="Calibri" charset="0"/>
                          <a:ea typeface="ＭＳ Ｐゴシック" charset="0"/>
                          <a:cs typeface="Arial" charset="0"/>
                        </a:rPr>
                        <a:t>Regional Business Office</a:t>
                      </a:r>
                      <a:endParaRPr kumimoji="0" lang="en-GB" sz="1500" b="0" i="0" u="none" strike="noStrike" cap="none" normalizeH="0" baseline="0" dirty="0">
                        <a:ln>
                          <a:noFill/>
                        </a:ln>
                        <a:solidFill>
                          <a:srgbClr val="000000"/>
                        </a:solidFill>
                        <a:effectLst/>
                        <a:latin typeface="Calibri"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Calibri" charset="0"/>
                          <a:ea typeface="ＭＳ Ｐゴシック" charset="0"/>
                          <a:cs typeface="ＭＳ Ｐゴシック" charset="0"/>
                        </a:rPr>
                        <a:t>20-25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Calibri" charset="0"/>
                          <a:ea typeface="ＭＳ Ｐゴシック" charset="0"/>
                          <a:cs typeface="Arial" charset="0"/>
                        </a:rPr>
                        <a:t>Candidate for </a:t>
                      </a:r>
                      <a:r>
                        <a:rPr kumimoji="0" lang="en-GB" sz="1500" b="0" i="0" u="none" strike="noStrike" cap="none" normalizeH="0" baseline="0" dirty="0" smtClean="0">
                          <a:ln>
                            <a:noFill/>
                          </a:ln>
                          <a:solidFill>
                            <a:srgbClr val="000000"/>
                          </a:solidFill>
                          <a:effectLst/>
                          <a:latin typeface="Calibri" charset="0"/>
                          <a:ea typeface="ＭＳ Ｐゴシック" charset="0"/>
                          <a:cs typeface="Arial" charset="0"/>
                        </a:rPr>
                        <a:t>shared services</a:t>
                      </a:r>
                      <a:endParaRPr kumimoji="0" lang="en-GB" sz="1500" b="0" i="0" u="none" strike="noStrike" cap="none" normalizeH="0" baseline="0" dirty="0">
                        <a:ln>
                          <a:noFill/>
                        </a:ln>
                        <a:solidFill>
                          <a:srgbClr val="000000"/>
                        </a:solidFill>
                        <a:effectLst/>
                        <a:latin typeface="Calibri"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bl>
          </a:graphicData>
        </a:graphic>
      </p:graphicFrame>
      <p:sp>
        <p:nvSpPr>
          <p:cNvPr id="43027" name="Slide Number Placeholder 4"/>
          <p:cNvSpPr txBox="1">
            <a:spLocks noGrp="1"/>
          </p:cNvSpPr>
          <p:nvPr/>
        </p:nvSpPr>
        <p:spPr bwMode="auto">
          <a:xfrm>
            <a:off x="7848600" y="228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aseline="-25000">
                <a:solidFill>
                  <a:schemeClr val="tx1"/>
                </a:solidFill>
                <a:latin typeface="Arial" charset="0"/>
                <a:ea typeface="ＭＳ Ｐゴシック" charset="0"/>
                <a:cs typeface="ＭＳ Ｐゴシック" charset="0"/>
              </a:defRPr>
            </a:lvl1pPr>
            <a:lvl2pPr marL="742950" indent="-285750" eaLnBrk="0" hangingPunct="0">
              <a:defRPr sz="2400" baseline="-25000">
                <a:solidFill>
                  <a:schemeClr val="tx1"/>
                </a:solidFill>
                <a:latin typeface="Arial" charset="0"/>
                <a:ea typeface="ＭＳ Ｐゴシック" charset="0"/>
              </a:defRPr>
            </a:lvl2pPr>
            <a:lvl3pPr marL="1143000" indent="-228600" eaLnBrk="0" hangingPunct="0">
              <a:defRPr sz="2400" baseline="-25000">
                <a:solidFill>
                  <a:schemeClr val="tx1"/>
                </a:solidFill>
                <a:latin typeface="Arial" charset="0"/>
                <a:ea typeface="ＭＳ Ｐゴシック" charset="0"/>
              </a:defRPr>
            </a:lvl3pPr>
            <a:lvl4pPr marL="1600200" indent="-228600" eaLnBrk="0" hangingPunct="0">
              <a:defRPr sz="2400" baseline="-25000">
                <a:solidFill>
                  <a:schemeClr val="tx1"/>
                </a:solidFill>
                <a:latin typeface="Arial" charset="0"/>
                <a:ea typeface="ＭＳ Ｐゴシック" charset="0"/>
              </a:defRPr>
            </a:lvl4pPr>
            <a:lvl5pPr marL="2057400" indent="-228600" eaLnBrk="0" hangingPunct="0">
              <a:defRPr sz="24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charset="0"/>
              </a:defRPr>
            </a:lvl9pPr>
          </a:lstStyle>
          <a:p>
            <a:pPr algn="r" eaLnBrk="1" hangingPunct="1"/>
            <a:endParaRPr lang="en-US" dirty="0">
              <a:solidFill>
                <a:schemeClr val="accent2"/>
              </a:solidFill>
              <a:latin typeface="Georgia" charset="0"/>
              <a:cs typeface="Arial" charset="0"/>
            </a:endParaRPr>
          </a:p>
        </p:txBody>
      </p:sp>
      <p:sp>
        <p:nvSpPr>
          <p:cNvPr id="9" name="Title 1"/>
          <p:cNvSpPr txBox="1">
            <a:spLocks/>
          </p:cNvSpPr>
          <p:nvPr/>
        </p:nvSpPr>
        <p:spPr bwMode="auto">
          <a:xfrm>
            <a:off x="130174" y="76200"/>
            <a:ext cx="8899525" cy="685800"/>
          </a:xfrm>
          <a:prstGeom prst="rect">
            <a:avLst/>
          </a:prstGeom>
          <a:noFill/>
          <a:ln w="9525">
            <a:noFill/>
            <a:miter lim="800000"/>
            <a:headEnd/>
            <a:tailEnd/>
          </a:ln>
          <a:effectLst>
            <a:outerShdw dist="12700" dir="2700000" algn="ctr" rotWithShape="0">
              <a:srgbClr val="808080">
                <a:alpha val="25000"/>
              </a:srgbClr>
            </a:outerShdw>
          </a:effectLst>
        </p:spPr>
        <p:txBody>
          <a:bodyPr anchor="ctr"/>
          <a:lstStyle/>
          <a:p>
            <a:pPr algn="ctr" eaLnBrk="0" hangingPunct="0">
              <a:defRPr/>
            </a:pPr>
            <a:r>
              <a:rPr lang="en-US" sz="3000" kern="0" baseline="0" dirty="0" smtClean="0">
                <a:latin typeface="+mj-lt"/>
                <a:ea typeface="+mj-ea"/>
                <a:cs typeface="+mj-cs"/>
              </a:rPr>
              <a:t>Organization </a:t>
            </a:r>
            <a:r>
              <a:rPr lang="en-US" sz="3000" kern="0" baseline="0" dirty="0">
                <a:latin typeface="+mj-lt"/>
                <a:ea typeface="+mj-ea"/>
                <a:cs typeface="+mj-cs"/>
              </a:rPr>
              <a:t>Decision Criteria</a:t>
            </a:r>
          </a:p>
        </p:txBody>
      </p:sp>
      <p:sp>
        <p:nvSpPr>
          <p:cNvPr id="10" name="Slide Number Placeholder 2"/>
          <p:cNvSpPr>
            <a:spLocks noGrp="1"/>
          </p:cNvSpPr>
          <p:nvPr>
            <p:ph type="sldNum" sz="quarter" idx="10"/>
          </p:nvPr>
        </p:nvSpPr>
        <p:spPr>
          <a:xfrm>
            <a:off x="6781800" y="6324600"/>
            <a:ext cx="2133600" cy="365125"/>
          </a:xfrm>
        </p:spPr>
        <p:txBody>
          <a:bodyPr/>
          <a:lstStyle>
            <a:lvl1pPr eaLnBrk="0" hangingPunct="0">
              <a:defRPr sz="2400" baseline="-25000">
                <a:solidFill>
                  <a:schemeClr val="tx1"/>
                </a:solidFill>
                <a:latin typeface="Arial" charset="0"/>
                <a:ea typeface="ＭＳ Ｐゴシック" charset="0"/>
                <a:cs typeface="ＭＳ Ｐゴシック" charset="0"/>
              </a:defRPr>
            </a:lvl1pPr>
            <a:lvl2pPr marL="742950" indent="-285750" eaLnBrk="0" hangingPunct="0">
              <a:defRPr sz="2400" baseline="-25000">
                <a:solidFill>
                  <a:schemeClr val="tx1"/>
                </a:solidFill>
                <a:latin typeface="Arial" charset="0"/>
                <a:ea typeface="ＭＳ Ｐゴシック" charset="0"/>
              </a:defRPr>
            </a:lvl2pPr>
            <a:lvl3pPr marL="1143000" indent="-228600" eaLnBrk="0" hangingPunct="0">
              <a:defRPr sz="2400" baseline="-25000">
                <a:solidFill>
                  <a:schemeClr val="tx1"/>
                </a:solidFill>
                <a:latin typeface="Arial" charset="0"/>
                <a:ea typeface="ＭＳ Ｐゴシック" charset="0"/>
              </a:defRPr>
            </a:lvl3pPr>
            <a:lvl4pPr marL="1600200" indent="-228600" eaLnBrk="0" hangingPunct="0">
              <a:defRPr sz="2400" baseline="-25000">
                <a:solidFill>
                  <a:schemeClr val="tx1"/>
                </a:solidFill>
                <a:latin typeface="Arial" charset="0"/>
                <a:ea typeface="ＭＳ Ｐゴシック" charset="0"/>
              </a:defRPr>
            </a:lvl4pPr>
            <a:lvl5pPr marL="2057400" indent="-228600" eaLnBrk="0" hangingPunct="0">
              <a:defRPr sz="24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charset="0"/>
              </a:defRPr>
            </a:lvl9pPr>
          </a:lstStyle>
          <a:p>
            <a:pPr algn="r"/>
            <a:fld id="{897CE5C0-33C8-5B45-B429-1ABD316DC073}" type="slidenum">
              <a:rPr lang="en-US" sz="1200" baseline="0">
                <a:solidFill>
                  <a:srgbClr val="7F7F7F"/>
                </a:solidFill>
                <a:latin typeface="+mn-lt"/>
              </a:rPr>
              <a:pPr algn="r"/>
              <a:t>31</a:t>
            </a:fld>
            <a:endParaRPr lang="en-US" sz="1200" baseline="0" dirty="0">
              <a:solidFill>
                <a:schemeClr val="bg2"/>
              </a:solidFill>
              <a:latin typeface="+mn-lt"/>
            </a:endParaRPr>
          </a:p>
        </p:txBody>
      </p:sp>
      <p:graphicFrame>
        <p:nvGraphicFramePr>
          <p:cNvPr id="12" name="Group 115"/>
          <p:cNvGraphicFramePr>
            <a:graphicFrameLocks noGrp="1"/>
          </p:cNvGraphicFramePr>
          <p:nvPr>
            <p:extLst>
              <p:ext uri="{D42A27DB-BD31-4B8C-83A1-F6EECF244321}">
                <p14:modId xmlns:p14="http://schemas.microsoft.com/office/powerpoint/2010/main" val="3363805383"/>
              </p:ext>
            </p:extLst>
          </p:nvPr>
        </p:nvGraphicFramePr>
        <p:xfrm>
          <a:off x="831850" y="1341438"/>
          <a:ext cx="7053263" cy="2468562"/>
        </p:xfrm>
        <a:graphic>
          <a:graphicData uri="http://schemas.openxmlformats.org/drawingml/2006/table">
            <a:tbl>
              <a:tblPr/>
              <a:tblGrid>
                <a:gridCol w="456692"/>
                <a:gridCol w="3675509"/>
                <a:gridCol w="1021176"/>
                <a:gridCol w="1007067"/>
                <a:gridCol w="892819"/>
              </a:tblGrid>
              <a:tr h="340759">
                <a:tc gridSpan="2">
                  <a:txBody>
                    <a:bodyPr/>
                    <a:lstStyle/>
                    <a:p>
                      <a:pPr algn="l" fontAlgn="b"/>
                      <a:r>
                        <a:rPr lang="en-US" sz="1500" b="0" i="0" u="none" strike="noStrike" dirty="0">
                          <a:solidFill>
                            <a:srgbClr val="000000"/>
                          </a:solidFill>
                          <a:latin typeface="Calibri"/>
                        </a:rPr>
                        <a:t>Decision Criteria</a:t>
                      </a: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7AA"/>
                    </a:soli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fontAlgn="b"/>
                      <a:r>
                        <a:rPr lang="en-US" sz="1500" b="0" i="0" u="none" strike="noStrike" dirty="0" smtClean="0">
                          <a:solidFill>
                            <a:srgbClr val="000000"/>
                          </a:solidFill>
                          <a:latin typeface="Calibri"/>
                        </a:rPr>
                        <a:t>1</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7AA"/>
                    </a:solidFill>
                  </a:tcPr>
                </a:tc>
                <a:tc>
                  <a:txBody>
                    <a:bodyPr/>
                    <a:lstStyle/>
                    <a:p>
                      <a:pPr algn="ctr" fontAlgn="b"/>
                      <a:r>
                        <a:rPr lang="en-US" sz="1500" b="0" i="0" u="none" strike="noStrike" dirty="0" smtClean="0">
                          <a:solidFill>
                            <a:srgbClr val="000000"/>
                          </a:solidFill>
                          <a:latin typeface="Calibri"/>
                        </a:rPr>
                        <a:t>3</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7AA"/>
                    </a:solidFill>
                  </a:tcPr>
                </a:tc>
                <a:tc>
                  <a:txBody>
                    <a:bodyPr/>
                    <a:lstStyle/>
                    <a:p>
                      <a:pPr algn="ctr" fontAlgn="b"/>
                      <a:r>
                        <a:rPr lang="en-US" sz="1500" b="0" i="0" u="none" strike="noStrike" dirty="0" smtClean="0">
                          <a:solidFill>
                            <a:srgbClr val="000000"/>
                          </a:solidFill>
                          <a:latin typeface="Calibri"/>
                        </a:rPr>
                        <a:t>5</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7AA"/>
                    </a:solidFill>
                  </a:tcPr>
                </a:tc>
              </a:tr>
              <a:tr h="340759">
                <a:tc>
                  <a:txBody>
                    <a:bodyPr/>
                    <a:lstStyle/>
                    <a:p>
                      <a:pPr algn="l" fontAlgn="b"/>
                      <a:r>
                        <a:rPr lang="en-US" sz="1500" b="0" i="0" u="none" strike="noStrike">
                          <a:solidFill>
                            <a:srgbClr val="000000"/>
                          </a:solidFill>
                          <a:latin typeface="Calibri"/>
                        </a:rPr>
                        <a:t>A</a:t>
                      </a: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algn="l" fontAlgn="b"/>
                      <a:r>
                        <a:rPr lang="en-US" sz="1500" b="0" i="0" u="none" strike="noStrike" dirty="0" smtClean="0">
                          <a:solidFill>
                            <a:srgbClr val="000000"/>
                          </a:solidFill>
                          <a:latin typeface="Calibri"/>
                        </a:rPr>
                        <a:t>Are</a:t>
                      </a:r>
                      <a:r>
                        <a:rPr lang="en-US" sz="1500" b="0" i="0" u="none" strike="noStrike" baseline="0" dirty="0" smtClean="0">
                          <a:solidFill>
                            <a:srgbClr val="000000"/>
                          </a:solidFill>
                          <a:latin typeface="Calibri"/>
                        </a:rPr>
                        <a:t> economies of scale achievable?</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algn="ctr" fontAlgn="b"/>
                      <a:r>
                        <a:rPr lang="en-US" sz="1500" b="0" i="0" u="none" strike="noStrike" dirty="0" smtClean="0">
                          <a:solidFill>
                            <a:srgbClr val="000000"/>
                          </a:solidFill>
                          <a:latin typeface="Calibri"/>
                        </a:rPr>
                        <a:t>No</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algn="ctr" fontAlgn="b"/>
                      <a:r>
                        <a:rPr lang="en-US" sz="1500" b="0" i="0" u="none" strike="noStrike" dirty="0" smtClean="0">
                          <a:solidFill>
                            <a:srgbClr val="000000"/>
                          </a:solidFill>
                          <a:latin typeface="Calibri"/>
                        </a:rPr>
                        <a:t>Partially</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algn="ctr" fontAlgn="b"/>
                      <a:r>
                        <a:rPr lang="en-US" sz="1500" b="0" i="0" u="none" strike="noStrike" dirty="0" smtClean="0">
                          <a:solidFill>
                            <a:srgbClr val="000000"/>
                          </a:solidFill>
                          <a:latin typeface="Calibri"/>
                        </a:rPr>
                        <a:t>Yes</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253039">
                <a:tc>
                  <a:txBody>
                    <a:bodyPr/>
                    <a:lstStyle/>
                    <a:p>
                      <a:pPr algn="l" fontAlgn="b"/>
                      <a:r>
                        <a:rPr lang="en-US" sz="1500" b="0" i="0" u="none" strike="noStrike">
                          <a:solidFill>
                            <a:srgbClr val="000000"/>
                          </a:solidFill>
                          <a:latin typeface="Calibri"/>
                        </a:rPr>
                        <a:t>B</a:t>
                      </a: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500" b="0" i="0" u="none" strike="noStrike" dirty="0" smtClean="0">
                          <a:solidFill>
                            <a:srgbClr val="000000"/>
                          </a:solidFill>
                          <a:latin typeface="Calibri"/>
                        </a:rPr>
                        <a:t>Can this be performed remotely?</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500" b="0" i="0" u="none" strike="noStrike" dirty="0" smtClean="0">
                          <a:solidFill>
                            <a:srgbClr val="000000"/>
                          </a:solidFill>
                          <a:latin typeface="Calibri"/>
                        </a:rPr>
                        <a:t>No</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500" b="0" i="0" u="none" strike="noStrike" dirty="0" smtClean="0">
                          <a:solidFill>
                            <a:srgbClr val="000000"/>
                          </a:solidFill>
                          <a:latin typeface="Calibri"/>
                        </a:rPr>
                        <a:t>Partially</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500" b="0" i="0" u="none" strike="noStrike" dirty="0" smtClean="0">
                          <a:solidFill>
                            <a:srgbClr val="000000"/>
                          </a:solidFill>
                          <a:latin typeface="Calibri"/>
                        </a:rPr>
                        <a:t>Yes</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495957">
                <a:tc>
                  <a:txBody>
                    <a:bodyPr/>
                    <a:lstStyle/>
                    <a:p>
                      <a:pPr algn="l" fontAlgn="b"/>
                      <a:r>
                        <a:rPr lang="en-US" sz="1500" b="0" i="0" u="none" strike="noStrike">
                          <a:solidFill>
                            <a:srgbClr val="000000"/>
                          </a:solidFill>
                          <a:latin typeface="Calibri"/>
                        </a:rPr>
                        <a:t>C</a:t>
                      </a: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algn="l" fontAlgn="b"/>
                      <a:r>
                        <a:rPr lang="en-US" sz="1500" b="0" i="0" u="none" strike="noStrike" dirty="0" smtClean="0">
                          <a:solidFill>
                            <a:srgbClr val="000000"/>
                          </a:solidFill>
                          <a:latin typeface="Calibri"/>
                        </a:rPr>
                        <a:t>Is  it culturally acceptable to move to the</a:t>
                      </a:r>
                      <a:r>
                        <a:rPr lang="en-US" sz="1500" b="0" i="0" u="none" strike="noStrike" baseline="0" dirty="0" smtClean="0">
                          <a:solidFill>
                            <a:srgbClr val="000000"/>
                          </a:solidFill>
                          <a:latin typeface="Calibri"/>
                        </a:rPr>
                        <a:t> work</a:t>
                      </a:r>
                      <a:r>
                        <a:rPr lang="en-US" sz="1500" b="0" i="0" u="none" strike="noStrike" dirty="0" smtClean="0">
                          <a:solidFill>
                            <a:srgbClr val="000000"/>
                          </a:solidFill>
                          <a:latin typeface="Calibri"/>
                        </a:rPr>
                        <a:t>?</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algn="ctr" fontAlgn="b"/>
                      <a:r>
                        <a:rPr lang="en-US" sz="1500" b="0" i="0" u="none" strike="noStrike" dirty="0" smtClean="0">
                          <a:solidFill>
                            <a:srgbClr val="000000"/>
                          </a:solidFill>
                          <a:latin typeface="Calibri"/>
                        </a:rPr>
                        <a:t>No</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algn="ctr" fontAlgn="b"/>
                      <a:r>
                        <a:rPr lang="en-US" sz="1500" b="0" i="0" u="none" strike="noStrike" dirty="0" smtClean="0">
                          <a:solidFill>
                            <a:srgbClr val="000000"/>
                          </a:solidFill>
                          <a:latin typeface="Calibri"/>
                        </a:rPr>
                        <a:t>Partially</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algn="ctr" fontAlgn="b"/>
                      <a:r>
                        <a:rPr lang="en-US" sz="1500" b="0" i="0" u="none" strike="noStrike" dirty="0" smtClean="0">
                          <a:solidFill>
                            <a:srgbClr val="000000"/>
                          </a:solidFill>
                          <a:latin typeface="Calibri"/>
                        </a:rPr>
                        <a:t>Yes</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r h="342487">
                <a:tc>
                  <a:txBody>
                    <a:bodyPr/>
                    <a:lstStyle/>
                    <a:p>
                      <a:pPr algn="l" fontAlgn="b"/>
                      <a:r>
                        <a:rPr lang="en-US" sz="1500" b="0" i="0" u="none" strike="noStrike">
                          <a:solidFill>
                            <a:srgbClr val="000000"/>
                          </a:solidFill>
                          <a:latin typeface="Calibri"/>
                        </a:rPr>
                        <a:t>D</a:t>
                      </a: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500" b="0" i="0" u="none" strike="noStrike" dirty="0" smtClean="0">
                          <a:solidFill>
                            <a:srgbClr val="000000"/>
                          </a:solidFill>
                          <a:latin typeface="Calibri"/>
                        </a:rPr>
                        <a:t>Is the process similar across departments?</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500" b="0" i="0" u="none" strike="noStrike" dirty="0" smtClean="0">
                          <a:solidFill>
                            <a:srgbClr val="000000"/>
                          </a:solidFill>
                          <a:latin typeface="Calibri"/>
                        </a:rPr>
                        <a:t>No</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500" b="0" i="0" u="none" strike="noStrike" dirty="0" smtClean="0">
                          <a:solidFill>
                            <a:srgbClr val="000000"/>
                          </a:solidFill>
                          <a:latin typeface="Calibri"/>
                        </a:rPr>
                        <a:t>Partially</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500" b="0" i="0" u="none" strike="noStrike" dirty="0" smtClean="0">
                          <a:solidFill>
                            <a:srgbClr val="000000"/>
                          </a:solidFill>
                          <a:latin typeface="Calibri"/>
                        </a:rPr>
                        <a:t>Yes</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695561">
                <a:tc>
                  <a:txBody>
                    <a:bodyPr/>
                    <a:lstStyle/>
                    <a:p>
                      <a:pPr algn="l" fontAlgn="b"/>
                      <a:r>
                        <a:rPr lang="en-US" sz="1500" b="0" i="0" u="none" strike="noStrike">
                          <a:solidFill>
                            <a:srgbClr val="000000"/>
                          </a:solidFill>
                          <a:latin typeface="Calibri"/>
                        </a:rPr>
                        <a:t>E</a:t>
                      </a: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algn="l" fontAlgn="b"/>
                      <a:r>
                        <a:rPr lang="en-US" sz="1500" b="0" i="0" u="none" strike="noStrike" dirty="0" smtClean="0">
                          <a:solidFill>
                            <a:srgbClr val="000000"/>
                          </a:solidFill>
                          <a:latin typeface="Calibri"/>
                        </a:rPr>
                        <a:t>Can this be performed</a:t>
                      </a:r>
                      <a:r>
                        <a:rPr lang="en-US" sz="1500" b="0" i="0" u="none" strike="noStrike" baseline="0" dirty="0" smtClean="0">
                          <a:solidFill>
                            <a:srgbClr val="000000"/>
                          </a:solidFill>
                          <a:latin typeface="Calibri"/>
                        </a:rPr>
                        <a:t> more efficiently without grouping specialized skills resources (e.g., compliance)?</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algn="ctr" fontAlgn="b"/>
                      <a:r>
                        <a:rPr lang="en-US" sz="1500" b="0" i="0" u="none" strike="noStrike" dirty="0" smtClean="0">
                          <a:solidFill>
                            <a:srgbClr val="000000"/>
                          </a:solidFill>
                          <a:latin typeface="Calibri"/>
                        </a:rPr>
                        <a:t>No</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algn="ctr" fontAlgn="b"/>
                      <a:r>
                        <a:rPr lang="en-US" sz="1500" b="0" i="0" u="none" strike="noStrike" dirty="0" smtClean="0">
                          <a:solidFill>
                            <a:srgbClr val="000000"/>
                          </a:solidFill>
                          <a:latin typeface="Calibri"/>
                        </a:rPr>
                        <a:t>Partially</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algn="ctr" fontAlgn="b"/>
                      <a:r>
                        <a:rPr lang="en-US" sz="1500" b="0" i="0" u="none" strike="noStrike" dirty="0" smtClean="0">
                          <a:solidFill>
                            <a:srgbClr val="000000"/>
                          </a:solidFill>
                          <a:latin typeface="Calibri"/>
                        </a:rPr>
                        <a:t>Yes</a:t>
                      </a:r>
                      <a:endParaRPr lang="en-US" sz="1500" b="0" i="0" u="none" strike="noStrike" dirty="0">
                        <a:solidFill>
                          <a:srgbClr val="000000"/>
                        </a:solidFill>
                        <a:latin typeface="Calibri"/>
                      </a:endParaRPr>
                    </a:p>
                  </a:txBody>
                  <a:tcPr marL="9524" marR="9524" marT="952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bl>
          </a:graphicData>
        </a:graphic>
      </p:graphicFrame>
      <p:sp>
        <p:nvSpPr>
          <p:cNvPr id="13" name="Isosceles Triangle 12"/>
          <p:cNvSpPr/>
          <p:nvPr/>
        </p:nvSpPr>
        <p:spPr bwMode="auto">
          <a:xfrm flipV="1">
            <a:off x="3408363" y="3930650"/>
            <a:ext cx="2992437" cy="344488"/>
          </a:xfrm>
          <a:prstGeom prst="triangle">
            <a:avLst/>
          </a:prstGeom>
          <a:solidFill>
            <a:srgbClr val="EBC7AA"/>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780952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a:xfrm>
            <a:off x="368300" y="1168400"/>
            <a:ext cx="8686800" cy="5473700"/>
          </a:xfrm>
        </p:spPr>
        <p:txBody>
          <a:bodyPr>
            <a:normAutofit lnSpcReduction="10000"/>
          </a:bodyPr>
          <a:lstStyle/>
          <a:p>
            <a:pPr eaLnBrk="1" hangingPunct="1">
              <a:lnSpc>
                <a:spcPct val="150000"/>
              </a:lnSpc>
              <a:spcBef>
                <a:spcPts val="1200"/>
              </a:spcBef>
            </a:pPr>
            <a:r>
              <a:rPr lang="en-US" sz="1600" u="sng" dirty="0">
                <a:solidFill>
                  <a:srgbClr val="000000"/>
                </a:solidFill>
                <a:latin typeface="Arial" charset="0"/>
              </a:rPr>
              <a:t>Do no harm</a:t>
            </a:r>
            <a:r>
              <a:rPr lang="en-US" sz="1600" dirty="0">
                <a:solidFill>
                  <a:srgbClr val="000000"/>
                </a:solidFill>
                <a:latin typeface="Arial" charset="0"/>
              </a:rPr>
              <a:t> commitment</a:t>
            </a:r>
          </a:p>
          <a:p>
            <a:pPr eaLnBrk="1" hangingPunct="1">
              <a:lnSpc>
                <a:spcPct val="150000"/>
              </a:lnSpc>
              <a:spcBef>
                <a:spcPts val="1200"/>
              </a:spcBef>
            </a:pPr>
            <a:r>
              <a:rPr lang="en-US" sz="1600" u="sng" dirty="0">
                <a:solidFill>
                  <a:srgbClr val="000000"/>
                </a:solidFill>
                <a:latin typeface="Arial" charset="0"/>
              </a:rPr>
              <a:t>Learn the details</a:t>
            </a:r>
            <a:r>
              <a:rPr lang="en-US" sz="1600" dirty="0">
                <a:solidFill>
                  <a:srgbClr val="000000"/>
                </a:solidFill>
                <a:latin typeface="Arial" charset="0"/>
              </a:rPr>
              <a:t> from those who do the best work</a:t>
            </a:r>
          </a:p>
          <a:p>
            <a:pPr eaLnBrk="1" hangingPunct="1">
              <a:lnSpc>
                <a:spcPct val="150000"/>
              </a:lnSpc>
              <a:spcBef>
                <a:spcPts val="1200"/>
              </a:spcBef>
            </a:pPr>
            <a:r>
              <a:rPr lang="en-US" sz="1600" dirty="0">
                <a:solidFill>
                  <a:srgbClr val="000000"/>
                </a:solidFill>
                <a:latin typeface="Arial" charset="0"/>
              </a:rPr>
              <a:t>Meet with </a:t>
            </a:r>
            <a:r>
              <a:rPr lang="en-US" sz="1600" u="sng" dirty="0">
                <a:solidFill>
                  <a:srgbClr val="000000"/>
                </a:solidFill>
                <a:latin typeface="Arial" charset="0"/>
              </a:rPr>
              <a:t>faculty</a:t>
            </a:r>
            <a:r>
              <a:rPr lang="en-US" sz="1600" dirty="0">
                <a:solidFill>
                  <a:srgbClr val="000000"/>
                </a:solidFill>
                <a:latin typeface="Arial" charset="0"/>
              </a:rPr>
              <a:t> to understand their perspective</a:t>
            </a:r>
          </a:p>
          <a:p>
            <a:pPr eaLnBrk="1" hangingPunct="1">
              <a:lnSpc>
                <a:spcPct val="150000"/>
              </a:lnSpc>
              <a:spcBef>
                <a:spcPts val="1200"/>
              </a:spcBef>
            </a:pPr>
            <a:r>
              <a:rPr lang="en-US" sz="1600" dirty="0">
                <a:solidFill>
                  <a:srgbClr val="000000"/>
                </a:solidFill>
                <a:latin typeface="Arial" charset="0"/>
              </a:rPr>
              <a:t>Understand &amp; incorporate </a:t>
            </a:r>
            <a:r>
              <a:rPr lang="en-US" sz="1600" u="sng" dirty="0">
                <a:solidFill>
                  <a:srgbClr val="000000"/>
                </a:solidFill>
                <a:latin typeface="Arial" charset="0"/>
              </a:rPr>
              <a:t>real differences</a:t>
            </a:r>
          </a:p>
          <a:p>
            <a:pPr eaLnBrk="1" hangingPunct="1">
              <a:lnSpc>
                <a:spcPct val="150000"/>
              </a:lnSpc>
              <a:spcBef>
                <a:spcPts val="1200"/>
              </a:spcBef>
            </a:pPr>
            <a:r>
              <a:rPr lang="en-US" sz="1600" u="sng" dirty="0">
                <a:solidFill>
                  <a:srgbClr val="000000"/>
                </a:solidFill>
                <a:latin typeface="Arial" charset="0"/>
              </a:rPr>
              <a:t>Build trust and credibility</a:t>
            </a:r>
            <a:r>
              <a:rPr lang="en-US" sz="1600" dirty="0">
                <a:solidFill>
                  <a:srgbClr val="000000"/>
                </a:solidFill>
                <a:latin typeface="Arial" charset="0"/>
              </a:rPr>
              <a:t> through interviews, information sharing and pilots</a:t>
            </a:r>
          </a:p>
          <a:p>
            <a:pPr eaLnBrk="1" hangingPunct="1">
              <a:lnSpc>
                <a:spcPct val="150000"/>
              </a:lnSpc>
              <a:spcBef>
                <a:spcPts val="1200"/>
              </a:spcBef>
            </a:pPr>
            <a:r>
              <a:rPr lang="en-US" sz="1600" dirty="0">
                <a:solidFill>
                  <a:srgbClr val="000000"/>
                </a:solidFill>
                <a:latin typeface="Arial" charset="0"/>
              </a:rPr>
              <a:t>Develop a </a:t>
            </a:r>
            <a:r>
              <a:rPr lang="en-US" sz="1600" u="sng" dirty="0">
                <a:solidFill>
                  <a:srgbClr val="000000"/>
                </a:solidFill>
                <a:latin typeface="Arial" charset="0"/>
              </a:rPr>
              <a:t>standard support model</a:t>
            </a:r>
            <a:r>
              <a:rPr lang="en-US" sz="1600" dirty="0">
                <a:solidFill>
                  <a:srgbClr val="000000"/>
                </a:solidFill>
                <a:latin typeface="Arial" charset="0"/>
              </a:rPr>
              <a:t>, based on best practices, then deploy through training programs and reorganizations</a:t>
            </a:r>
          </a:p>
          <a:p>
            <a:pPr eaLnBrk="1" hangingPunct="1">
              <a:lnSpc>
                <a:spcPct val="150000"/>
              </a:lnSpc>
              <a:spcBef>
                <a:spcPts val="1200"/>
              </a:spcBef>
            </a:pPr>
            <a:r>
              <a:rPr lang="en-US" sz="1600" dirty="0">
                <a:solidFill>
                  <a:srgbClr val="000000"/>
                </a:solidFill>
                <a:latin typeface="Arial" charset="0"/>
              </a:rPr>
              <a:t>Capitalize on </a:t>
            </a:r>
            <a:r>
              <a:rPr lang="en-US" sz="1600" u="sng" dirty="0">
                <a:solidFill>
                  <a:srgbClr val="000000"/>
                </a:solidFill>
                <a:latin typeface="Arial" charset="0"/>
              </a:rPr>
              <a:t>vacancies</a:t>
            </a:r>
            <a:r>
              <a:rPr lang="en-US" sz="1600" dirty="0">
                <a:solidFill>
                  <a:srgbClr val="000000"/>
                </a:solidFill>
                <a:latin typeface="Arial" charset="0"/>
              </a:rPr>
              <a:t> when possible to implement aspects of the long-term model</a:t>
            </a:r>
          </a:p>
          <a:p>
            <a:pPr eaLnBrk="1" hangingPunct="1">
              <a:lnSpc>
                <a:spcPct val="150000"/>
              </a:lnSpc>
              <a:spcBef>
                <a:spcPts val="1200"/>
              </a:spcBef>
            </a:pPr>
            <a:r>
              <a:rPr lang="en-US" sz="1600" dirty="0">
                <a:solidFill>
                  <a:srgbClr val="000000"/>
                </a:solidFill>
                <a:latin typeface="Arial" charset="0"/>
              </a:rPr>
              <a:t>Pursue targeted </a:t>
            </a:r>
            <a:r>
              <a:rPr lang="en-US" sz="1600" u="sng" dirty="0">
                <a:solidFill>
                  <a:srgbClr val="000000"/>
                </a:solidFill>
                <a:latin typeface="Arial" charset="0"/>
              </a:rPr>
              <a:t>automation</a:t>
            </a:r>
            <a:r>
              <a:rPr lang="en-US" sz="1600" dirty="0">
                <a:solidFill>
                  <a:srgbClr val="000000"/>
                </a:solidFill>
                <a:latin typeface="Arial" charset="0"/>
              </a:rPr>
              <a:t> to eliminate work and improve access to information</a:t>
            </a:r>
          </a:p>
          <a:p>
            <a:pPr eaLnBrk="1" hangingPunct="1">
              <a:lnSpc>
                <a:spcPct val="150000"/>
              </a:lnSpc>
              <a:spcBef>
                <a:spcPts val="1200"/>
              </a:spcBef>
            </a:pPr>
            <a:r>
              <a:rPr lang="en-US" sz="1600" dirty="0">
                <a:solidFill>
                  <a:srgbClr val="000000"/>
                </a:solidFill>
                <a:latin typeface="Arial" charset="0"/>
              </a:rPr>
              <a:t>Carefully </a:t>
            </a:r>
            <a:r>
              <a:rPr lang="en-US" sz="1600" u="sng" dirty="0">
                <a:solidFill>
                  <a:srgbClr val="000000"/>
                </a:solidFill>
                <a:latin typeface="Arial" charset="0"/>
              </a:rPr>
              <a:t>select, train and oversee staff</a:t>
            </a:r>
            <a:r>
              <a:rPr lang="en-US" sz="1600" dirty="0">
                <a:solidFill>
                  <a:srgbClr val="000000"/>
                </a:solidFill>
                <a:latin typeface="Arial" charset="0"/>
              </a:rPr>
              <a:t> participating in the new model</a:t>
            </a:r>
          </a:p>
          <a:p>
            <a:pPr eaLnBrk="1" hangingPunct="1">
              <a:lnSpc>
                <a:spcPct val="150000"/>
              </a:lnSpc>
              <a:spcBef>
                <a:spcPts val="1200"/>
              </a:spcBef>
            </a:pPr>
            <a:r>
              <a:rPr lang="en-US" sz="1600" u="sng" dirty="0">
                <a:solidFill>
                  <a:srgbClr val="000000"/>
                </a:solidFill>
                <a:latin typeface="Arial" charset="0"/>
              </a:rPr>
              <a:t>Measure</a:t>
            </a:r>
            <a:r>
              <a:rPr lang="en-US" sz="1600" dirty="0">
                <a:solidFill>
                  <a:srgbClr val="000000"/>
                </a:solidFill>
                <a:latin typeface="Arial" charset="0"/>
              </a:rPr>
              <a:t> workloads and pursue </a:t>
            </a:r>
            <a:r>
              <a:rPr lang="en-US" sz="1600" u="sng" dirty="0">
                <a:solidFill>
                  <a:srgbClr val="000000"/>
                </a:solidFill>
                <a:latin typeface="Arial" charset="0"/>
              </a:rPr>
              <a:t>continuous improvement</a:t>
            </a:r>
          </a:p>
          <a:p>
            <a:pPr eaLnBrk="1" hangingPunct="1">
              <a:lnSpc>
                <a:spcPct val="150000"/>
              </a:lnSpc>
              <a:spcBef>
                <a:spcPts val="1200"/>
              </a:spcBef>
            </a:pPr>
            <a:endParaRPr lang="en-US" sz="1600" b="1" dirty="0">
              <a:solidFill>
                <a:srgbClr val="000000"/>
              </a:solidFill>
              <a:latin typeface="Arial" charset="0"/>
            </a:endParaRPr>
          </a:p>
        </p:txBody>
      </p:sp>
      <p:sp>
        <p:nvSpPr>
          <p:cNvPr id="5" name="Text Box 10"/>
          <p:cNvSpPr txBox="1">
            <a:spLocks noChangeArrowheads="1"/>
          </p:cNvSpPr>
          <p:nvPr/>
        </p:nvSpPr>
        <p:spPr bwMode="auto">
          <a:xfrm>
            <a:off x="350838" y="246063"/>
            <a:ext cx="8545512" cy="646112"/>
          </a:xfrm>
          <a:prstGeom prst="rect">
            <a:avLst/>
          </a:prstGeom>
          <a:noFill/>
          <a:ln w="9525">
            <a:noFill/>
            <a:miter lim="800000"/>
            <a:headEnd/>
            <a:tailEnd/>
          </a:ln>
        </p:spPr>
        <p:txBody>
          <a:bodyPr>
            <a:spAutoFit/>
          </a:bodyPr>
          <a:lstStyle/>
          <a:p>
            <a:pPr>
              <a:spcBef>
                <a:spcPct val="50000"/>
              </a:spcBef>
              <a:defRPr/>
            </a:pPr>
            <a:r>
              <a:rPr lang="en-US" b="1" dirty="0">
                <a:latin typeface="+mj-lt"/>
                <a:ea typeface="+mn-ea"/>
                <a:cs typeface="Times New Roman" pitchFamily="18" charset="0"/>
              </a:rPr>
              <a:t>Our Commitment to Departments is to Move through this Carefully, Thoughtfully &amp; in Consultation with Each Department, but Not to Blink! </a:t>
            </a:r>
            <a:endParaRPr lang="en-US" sz="1200" b="1" dirty="0">
              <a:solidFill>
                <a:srgbClr val="FF0000"/>
              </a:solidFill>
              <a:latin typeface="+mj-lt"/>
              <a:ea typeface="+mn-ea"/>
              <a:cs typeface="Times New Roman" pitchFamily="18" charset="0"/>
            </a:endParaRPr>
          </a:p>
        </p:txBody>
      </p:sp>
      <p:sp>
        <p:nvSpPr>
          <p:cNvPr id="67588" name="Slide Number Placeholder 3"/>
          <p:cNvSpPr>
            <a:spLocks noGrp="1"/>
          </p:cNvSpPr>
          <p:nvPr>
            <p:ph type="sldNum" sz="quarter" idx="12"/>
          </p:nvPr>
        </p:nvSpPr>
        <p:spPr>
          <a:xfrm>
            <a:off x="6724567" y="63246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chemeClr val="bg1">
                    <a:lumMod val="65000"/>
                  </a:schemeClr>
                </a:solidFill>
                <a:latin typeface="+mn-lt"/>
              </a:rPr>
              <a:t>28</a:t>
            </a:r>
            <a:endParaRPr lang="en-US" sz="1200" dirty="0">
              <a:solidFill>
                <a:schemeClr val="bg1">
                  <a:lumMod val="65000"/>
                </a:schemeClr>
              </a:solidFill>
              <a:latin typeface="+mn-lt"/>
            </a:endParaRPr>
          </a:p>
        </p:txBody>
      </p:sp>
      <p:pic>
        <p:nvPicPr>
          <p:cNvPr id="675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738" y="1227138"/>
            <a:ext cx="271145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548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76200" y="74613"/>
            <a:ext cx="8978900" cy="685800"/>
          </a:xfrm>
        </p:spPr>
        <p:txBody>
          <a:bodyPr/>
          <a:lstStyle/>
          <a:p>
            <a:r>
              <a:rPr lang="en-US" sz="3200" dirty="0" smtClean="0"/>
              <a:t>Differentiating Responsibilities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7867238"/>
              </p:ext>
            </p:extLst>
          </p:nvPr>
        </p:nvGraphicFramePr>
        <p:xfrm>
          <a:off x="457200" y="914400"/>
          <a:ext cx="8229600" cy="5699450"/>
        </p:xfrm>
        <a:graphic>
          <a:graphicData uri="http://schemas.openxmlformats.org/drawingml/2006/table">
            <a:tbl>
              <a:tblPr firstRow="1" bandRow="1">
                <a:tableStyleId>{5C22544A-7EE6-4342-B048-85BDC9FD1C3A}</a:tableStyleId>
              </a:tblPr>
              <a:tblGrid>
                <a:gridCol w="4114800"/>
                <a:gridCol w="4114800"/>
              </a:tblGrid>
              <a:tr h="640070">
                <a:tc>
                  <a:txBody>
                    <a:bodyPr/>
                    <a:lstStyle/>
                    <a:p>
                      <a:pPr algn="ctr"/>
                      <a:r>
                        <a:rPr lang="en-US" sz="2400" b="0" dirty="0" smtClean="0">
                          <a:solidFill>
                            <a:schemeClr val="tx1"/>
                          </a:solidFill>
                          <a:latin typeface="Calibri" pitchFamily="34" charset="0"/>
                        </a:rPr>
                        <a:t>Regional &amp; Local Support Activities</a:t>
                      </a:r>
                      <a:endParaRPr lang="en-US" sz="2400" b="0" dirty="0">
                        <a:solidFill>
                          <a:schemeClr val="tx1"/>
                        </a:solidFill>
                        <a:latin typeface="Calibri" pitchFamily="34" charset="0"/>
                      </a:endParaRPr>
                    </a:p>
                  </a:txBody>
                  <a:tcPr marT="45717" marB="45717">
                    <a:solidFill>
                      <a:srgbClr val="CCFFCC"/>
                    </a:solidFill>
                  </a:tcPr>
                </a:tc>
                <a:tc>
                  <a:txBody>
                    <a:bodyPr/>
                    <a:lstStyle/>
                    <a:p>
                      <a:pPr algn="ctr"/>
                      <a:r>
                        <a:rPr lang="en-US" sz="2400" b="0" dirty="0" smtClean="0">
                          <a:solidFill>
                            <a:srgbClr val="000000"/>
                          </a:solidFill>
                          <a:latin typeface="Calibri" pitchFamily="34" charset="0"/>
                        </a:rPr>
                        <a:t>Shared Services Support Activities</a:t>
                      </a:r>
                      <a:endParaRPr lang="en-US" sz="2400" b="0" dirty="0">
                        <a:solidFill>
                          <a:srgbClr val="000000"/>
                        </a:solidFill>
                        <a:latin typeface="Calibri" pitchFamily="34" charset="0"/>
                      </a:endParaRPr>
                    </a:p>
                  </a:txBody>
                  <a:tcPr marT="45717" marB="45717">
                    <a:solidFill>
                      <a:srgbClr val="EBC7AA"/>
                    </a:solidFill>
                  </a:tcPr>
                </a:tc>
              </a:tr>
              <a:tr h="609562">
                <a:tc>
                  <a:txBody>
                    <a:bodyPr/>
                    <a:lstStyle/>
                    <a:p>
                      <a:pPr algn="ctr"/>
                      <a:r>
                        <a:rPr lang="en-US" sz="1800" dirty="0" smtClean="0"/>
                        <a:t>Initiate</a:t>
                      </a:r>
                    </a:p>
                  </a:txBody>
                  <a:tcPr marT="45717" marB="45717">
                    <a:solidFill>
                      <a:srgbClr val="CCFFCC"/>
                    </a:solidFill>
                  </a:tcPr>
                </a:tc>
                <a:tc>
                  <a:txBody>
                    <a:bodyPr/>
                    <a:lstStyle/>
                    <a:p>
                      <a:pPr algn="ctr"/>
                      <a:r>
                        <a:rPr lang="en-US" sz="1800" dirty="0" smtClean="0"/>
                        <a:t>Input</a:t>
                      </a:r>
                      <a:endParaRPr lang="en-US" sz="1800" dirty="0"/>
                    </a:p>
                  </a:txBody>
                  <a:tcPr marT="45717" marB="45717">
                    <a:solidFill>
                      <a:srgbClr val="EBC7AA"/>
                    </a:solidFill>
                  </a:tcPr>
                </a:tc>
              </a:tr>
              <a:tr h="609562">
                <a:tc>
                  <a:txBody>
                    <a:bodyPr/>
                    <a:lstStyle/>
                    <a:p>
                      <a:pPr algn="ctr"/>
                      <a:r>
                        <a:rPr lang="en-US" sz="1800" dirty="0" smtClean="0"/>
                        <a:t>Review</a:t>
                      </a:r>
                      <a:endParaRPr lang="en-US" sz="1800" dirty="0"/>
                    </a:p>
                  </a:txBody>
                  <a:tcPr marT="45717" marB="45717">
                    <a:solidFill>
                      <a:srgbClr val="CCFFCC"/>
                    </a:solidFill>
                  </a:tcPr>
                </a:tc>
                <a:tc>
                  <a:txBody>
                    <a:bodyPr/>
                    <a:lstStyle/>
                    <a:p>
                      <a:pPr algn="ctr"/>
                      <a:r>
                        <a:rPr lang="en-US" sz="1800" dirty="0" smtClean="0"/>
                        <a:t>Process</a:t>
                      </a:r>
                      <a:endParaRPr lang="en-US" sz="1800" dirty="0"/>
                    </a:p>
                  </a:txBody>
                  <a:tcPr marT="45717" marB="45717">
                    <a:solidFill>
                      <a:srgbClr val="EBC7AA"/>
                    </a:solidFill>
                  </a:tcPr>
                </a:tc>
              </a:tr>
              <a:tr h="609562">
                <a:tc>
                  <a:txBody>
                    <a:bodyPr/>
                    <a:lstStyle/>
                    <a:p>
                      <a:pPr algn="ctr"/>
                      <a:r>
                        <a:rPr lang="en-US" sz="1800" dirty="0" smtClean="0"/>
                        <a:t>Approve</a:t>
                      </a:r>
                      <a:endParaRPr lang="en-US" sz="1800" dirty="0"/>
                    </a:p>
                  </a:txBody>
                  <a:tcPr marT="45717" marB="45717">
                    <a:solidFill>
                      <a:srgbClr val="CCFFCC"/>
                    </a:solidFill>
                  </a:tcPr>
                </a:tc>
                <a:tc>
                  <a:txBody>
                    <a:bodyPr/>
                    <a:lstStyle/>
                    <a:p>
                      <a:pPr algn="ctr"/>
                      <a:r>
                        <a:rPr lang="en-US" sz="1800" dirty="0" smtClean="0"/>
                        <a:t>Reconcile</a:t>
                      </a:r>
                      <a:endParaRPr lang="en-US" sz="1800" dirty="0"/>
                    </a:p>
                  </a:txBody>
                  <a:tcPr marT="45717" marB="45717">
                    <a:solidFill>
                      <a:srgbClr val="EBC7AA"/>
                    </a:solidFill>
                  </a:tcPr>
                </a:tc>
              </a:tr>
              <a:tr h="609562">
                <a:tc>
                  <a:txBody>
                    <a:bodyPr/>
                    <a:lstStyle/>
                    <a:p>
                      <a:pPr algn="ctr"/>
                      <a:r>
                        <a:rPr lang="en-US" sz="1800" dirty="0" smtClean="0"/>
                        <a:t>Resolve</a:t>
                      </a:r>
                      <a:endParaRPr lang="en-US" sz="1800" dirty="0"/>
                    </a:p>
                  </a:txBody>
                  <a:tcPr marT="45717" marB="45717">
                    <a:solidFill>
                      <a:srgbClr val="CCFFCC"/>
                    </a:solidFill>
                  </a:tcPr>
                </a:tc>
                <a:tc>
                  <a:txBody>
                    <a:bodyPr/>
                    <a:lstStyle/>
                    <a:p>
                      <a:pPr algn="ctr"/>
                      <a:r>
                        <a:rPr lang="en-US" sz="1800" dirty="0" smtClean="0"/>
                        <a:t>Review</a:t>
                      </a:r>
                      <a:endParaRPr lang="en-US" sz="1800" dirty="0"/>
                    </a:p>
                  </a:txBody>
                  <a:tcPr marT="45717" marB="45717">
                    <a:solidFill>
                      <a:srgbClr val="EBC7AA"/>
                    </a:solidFill>
                  </a:tcPr>
                </a:tc>
              </a:tr>
              <a:tr h="609562">
                <a:tc>
                  <a:txBody>
                    <a:bodyPr/>
                    <a:lstStyle/>
                    <a:p>
                      <a:pPr algn="ctr"/>
                      <a:r>
                        <a:rPr lang="en-US" sz="1800" dirty="0" smtClean="0"/>
                        <a:t>Develop</a:t>
                      </a:r>
                      <a:endParaRPr lang="en-US" sz="1800" dirty="0"/>
                    </a:p>
                  </a:txBody>
                  <a:tcPr marT="45717" marB="45717">
                    <a:solidFill>
                      <a:srgbClr val="CCFFCC"/>
                    </a:solidFill>
                  </a:tcPr>
                </a:tc>
                <a:tc>
                  <a:txBody>
                    <a:bodyPr/>
                    <a:lstStyle/>
                    <a:p>
                      <a:pPr algn="ctr"/>
                      <a:r>
                        <a:rPr lang="en-US" sz="1800" dirty="0" smtClean="0"/>
                        <a:t>Prepare</a:t>
                      </a:r>
                      <a:endParaRPr lang="en-US" sz="1800" dirty="0"/>
                    </a:p>
                  </a:txBody>
                  <a:tcPr marT="45717" marB="45717">
                    <a:solidFill>
                      <a:srgbClr val="EBC7AA"/>
                    </a:solidFill>
                  </a:tcPr>
                </a:tc>
              </a:tr>
              <a:tr h="609562">
                <a:tc>
                  <a:txBody>
                    <a:bodyPr/>
                    <a:lstStyle/>
                    <a:p>
                      <a:pPr algn="ctr"/>
                      <a:r>
                        <a:rPr lang="en-US" sz="1800" dirty="0" smtClean="0"/>
                        <a:t>Analyze</a:t>
                      </a:r>
                      <a:endParaRPr lang="en-US" sz="1800" dirty="0"/>
                    </a:p>
                  </a:txBody>
                  <a:tcPr marT="45717" marB="45717">
                    <a:solidFill>
                      <a:srgbClr val="CCFFCC"/>
                    </a:solidFill>
                  </a:tcPr>
                </a:tc>
                <a:tc>
                  <a:txBody>
                    <a:bodyPr/>
                    <a:lstStyle/>
                    <a:p>
                      <a:pPr algn="ctr"/>
                      <a:r>
                        <a:rPr lang="en-US" sz="1800" dirty="0" smtClean="0"/>
                        <a:t>Support</a:t>
                      </a:r>
                      <a:endParaRPr lang="en-US" sz="1800" dirty="0"/>
                    </a:p>
                  </a:txBody>
                  <a:tcPr marT="45717" marB="45717">
                    <a:solidFill>
                      <a:srgbClr val="EBC7AA"/>
                    </a:solidFill>
                  </a:tcPr>
                </a:tc>
              </a:tr>
              <a:tr h="609562">
                <a:tc>
                  <a:txBody>
                    <a:bodyPr/>
                    <a:lstStyle/>
                    <a:p>
                      <a:pPr algn="ctr"/>
                      <a:r>
                        <a:rPr lang="en-US" sz="1800" dirty="0" smtClean="0"/>
                        <a:t>Integrate</a:t>
                      </a:r>
                      <a:endParaRPr lang="en-US" sz="1800" dirty="0"/>
                    </a:p>
                  </a:txBody>
                  <a:tcPr marT="45717" marB="45717">
                    <a:solidFill>
                      <a:srgbClr val="CCFFCC"/>
                    </a:solidFill>
                  </a:tcPr>
                </a:tc>
                <a:tc>
                  <a:txBody>
                    <a:bodyPr/>
                    <a:lstStyle/>
                    <a:p>
                      <a:pPr algn="ctr"/>
                      <a:r>
                        <a:rPr lang="en-US" sz="1800" dirty="0" smtClean="0"/>
                        <a:t>Schedule</a:t>
                      </a:r>
                      <a:endParaRPr lang="en-US" sz="1800" dirty="0"/>
                    </a:p>
                  </a:txBody>
                  <a:tcPr marT="45717" marB="45717">
                    <a:solidFill>
                      <a:srgbClr val="EBC7AA"/>
                    </a:solidFill>
                  </a:tcPr>
                </a:tc>
              </a:tr>
              <a:tr h="609562">
                <a:tc>
                  <a:txBody>
                    <a:bodyPr/>
                    <a:lstStyle/>
                    <a:p>
                      <a:pPr algn="ctr"/>
                      <a:r>
                        <a:rPr lang="en-US" sz="1800" dirty="0" smtClean="0"/>
                        <a:t>Identify</a:t>
                      </a:r>
                      <a:endParaRPr lang="en-US" sz="1800" dirty="0"/>
                    </a:p>
                  </a:txBody>
                  <a:tcPr marT="45717" marB="45717">
                    <a:solidFill>
                      <a:srgbClr val="CCFFCC"/>
                    </a:solidFill>
                  </a:tcPr>
                </a:tc>
                <a:tc>
                  <a:txBody>
                    <a:bodyPr/>
                    <a:lstStyle/>
                    <a:p>
                      <a:pPr algn="ctr"/>
                      <a:endParaRPr lang="en-US" sz="1800" dirty="0"/>
                    </a:p>
                  </a:txBody>
                  <a:tcPr marT="45717" marB="45717">
                    <a:solidFill>
                      <a:srgbClr val="EBC7AA"/>
                    </a:solidFill>
                  </a:tcPr>
                </a:tc>
              </a:tr>
            </a:tbl>
          </a:graphicData>
        </a:graphic>
      </p:graphicFrame>
      <p:sp>
        <p:nvSpPr>
          <p:cNvPr id="40994" name="Slide Number Placeholder 3"/>
          <p:cNvSpPr>
            <a:spLocks noGrp="1"/>
          </p:cNvSpPr>
          <p:nvPr>
            <p:ph type="sldNum" sz="quarter" idx="10"/>
          </p:nvPr>
        </p:nvSpPr>
        <p:spPr>
          <a:xfrm>
            <a:off x="6858000" y="6324600"/>
            <a:ext cx="2133600" cy="365125"/>
          </a:xfrm>
          <a:noFill/>
        </p:spPr>
        <p:txBody>
          <a:bodyPr/>
          <a:lstStyle/>
          <a:p>
            <a:pPr algn="r"/>
            <a:fld id="{B1AA41D1-E9BE-47DF-8EA3-BBA6FF526F2F}" type="slidenum">
              <a:rPr lang="en-US"/>
              <a:pPr algn="r"/>
              <a:t>33</a:t>
            </a:fld>
            <a:endParaRPr lang="en-US" dirty="0"/>
          </a:p>
        </p:txBody>
      </p:sp>
    </p:spTree>
    <p:extLst>
      <p:ext uri="{BB962C8B-B14F-4D97-AF65-F5344CB8AC3E}">
        <p14:creationId xmlns:p14="http://schemas.microsoft.com/office/powerpoint/2010/main" val="317518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800"/>
            <a:ext cx="9144000" cy="760413"/>
          </a:xfrm>
        </p:spPr>
        <p:txBody>
          <a:bodyPr rtlCol="0">
            <a:normAutofit fontScale="90000"/>
          </a:bodyPr>
          <a:lstStyle/>
          <a:p>
            <a:pPr eaLnBrk="1" fontAlgn="auto" hangingPunct="1">
              <a:spcAft>
                <a:spcPts val="0"/>
              </a:spcAft>
              <a:defRPr/>
            </a:pPr>
            <a:r>
              <a:rPr lang="en-US" dirty="0" smtClean="0"/>
              <a:t>Institutional Roles &amp; Relationships</a:t>
            </a:r>
            <a:br>
              <a:rPr lang="en-US" dirty="0" smtClean="0"/>
            </a:br>
            <a:r>
              <a:rPr lang="en-US" dirty="0" smtClean="0"/>
              <a:t>Faculty Research Management Services</a:t>
            </a:r>
            <a:endParaRPr lang="en-US" dirty="0"/>
          </a:p>
        </p:txBody>
      </p:sp>
      <p:sp>
        <p:nvSpPr>
          <p:cNvPr id="4" name="Slide Number Placeholder 3"/>
          <p:cNvSpPr>
            <a:spLocks noGrp="1"/>
          </p:cNvSpPr>
          <p:nvPr>
            <p:ph type="sldNum" sz="quarter" idx="11"/>
          </p:nvPr>
        </p:nvSpPr>
        <p:spPr>
          <a:xfrm>
            <a:off x="8274301" y="6424831"/>
            <a:ext cx="609600" cy="228600"/>
          </a:xfrm>
        </p:spPr>
        <p:txBody>
          <a:bodyPr/>
          <a:lstStyle/>
          <a:p>
            <a:pPr algn="r">
              <a:defRPr/>
            </a:pPr>
            <a:fld id="{CB447821-C591-47AB-A003-15D24521AF72}" type="slidenum">
              <a:rPr lang="en-US" b="0"/>
              <a:pPr algn="r">
                <a:defRPr/>
              </a:pPr>
              <a:t>34</a:t>
            </a:fld>
            <a:endParaRPr lang="en-US" b="0" dirty="0">
              <a:solidFill>
                <a:schemeClr val="bg2"/>
              </a:solidFill>
            </a:endParaRPr>
          </a:p>
        </p:txBody>
      </p:sp>
      <p:sp>
        <p:nvSpPr>
          <p:cNvPr id="20" name="Rectangle 19"/>
          <p:cNvSpPr/>
          <p:nvPr/>
        </p:nvSpPr>
        <p:spPr bwMode="auto">
          <a:xfrm>
            <a:off x="336550" y="2028825"/>
            <a:ext cx="1387475" cy="2835275"/>
          </a:xfrm>
          <a:prstGeom prst="rect">
            <a:avLst/>
          </a:prstGeom>
          <a:solidFill>
            <a:srgbClr val="CCFFCC"/>
          </a:solidFill>
          <a:ln w="38100" cap="flat" cmpd="sng" algn="ctr">
            <a:solidFill>
              <a:schemeClr val="bg1">
                <a:lumMod val="6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ctr" eaLnBrk="0" fontAlgn="auto" hangingPunct="0">
              <a:spcBef>
                <a:spcPts val="0"/>
              </a:spcBef>
              <a:spcAft>
                <a:spcPts val="0"/>
              </a:spcAft>
              <a:defRPr/>
            </a:pPr>
            <a:endParaRPr lang="en-US" sz="1600" b="1" dirty="0">
              <a:solidFill>
                <a:schemeClr val="bg1"/>
              </a:solidFill>
              <a:latin typeface="+mn-lt"/>
              <a:ea typeface="ＭＳ Ｐゴシック" pitchFamily="-105" charset="-128"/>
              <a:cs typeface="ＭＳ Ｐゴシック" pitchFamily="-105" charset="-128"/>
            </a:endParaRPr>
          </a:p>
          <a:p>
            <a:pPr algn="ctr" eaLnBrk="0" fontAlgn="auto" hangingPunct="0">
              <a:spcBef>
                <a:spcPts val="0"/>
              </a:spcBef>
              <a:spcAft>
                <a:spcPts val="0"/>
              </a:spcAft>
              <a:defRPr/>
            </a:pPr>
            <a:endParaRPr lang="en-US" sz="1600" b="1" dirty="0">
              <a:solidFill>
                <a:schemeClr val="bg1"/>
              </a:solidFill>
              <a:latin typeface="+mn-lt"/>
              <a:ea typeface="ＭＳ Ｐゴシック" pitchFamily="-105" charset="-128"/>
              <a:cs typeface="ＭＳ Ｐゴシック" pitchFamily="-105" charset="-128"/>
            </a:endParaRPr>
          </a:p>
          <a:p>
            <a:pPr algn="ctr" eaLnBrk="0" fontAlgn="auto" hangingPunct="0">
              <a:spcBef>
                <a:spcPts val="0"/>
              </a:spcBef>
              <a:spcAft>
                <a:spcPts val="0"/>
              </a:spcAft>
              <a:defRPr/>
            </a:pPr>
            <a:endParaRPr lang="en-US" sz="1600" b="1" dirty="0">
              <a:solidFill>
                <a:schemeClr val="bg1"/>
              </a:solidFill>
              <a:latin typeface="+mn-lt"/>
              <a:ea typeface="ＭＳ Ｐゴシック" pitchFamily="-105" charset="-128"/>
              <a:cs typeface="ＭＳ Ｐゴシック" pitchFamily="-105" charset="-128"/>
            </a:endParaRPr>
          </a:p>
          <a:p>
            <a:pPr algn="ctr" eaLnBrk="0" fontAlgn="auto" hangingPunct="0">
              <a:spcBef>
                <a:spcPts val="0"/>
              </a:spcBef>
              <a:spcAft>
                <a:spcPts val="0"/>
              </a:spcAft>
              <a:defRPr/>
            </a:pPr>
            <a:endParaRPr lang="en-US" sz="1600" b="1" dirty="0">
              <a:solidFill>
                <a:schemeClr val="bg1"/>
              </a:solidFill>
              <a:latin typeface="+mn-lt"/>
              <a:ea typeface="ＭＳ Ｐゴシック" pitchFamily="-105" charset="-128"/>
              <a:cs typeface="ＭＳ Ｐゴシック" pitchFamily="-105" charset="-128"/>
            </a:endParaRPr>
          </a:p>
          <a:p>
            <a:pPr algn="ctr" eaLnBrk="0" fontAlgn="auto" hangingPunct="0">
              <a:spcBef>
                <a:spcPts val="0"/>
              </a:spcBef>
              <a:spcAft>
                <a:spcPts val="0"/>
              </a:spcAft>
              <a:defRPr/>
            </a:pPr>
            <a:endParaRPr lang="en-US" sz="1600" b="1" dirty="0">
              <a:solidFill>
                <a:schemeClr val="bg1"/>
              </a:solidFill>
              <a:latin typeface="+mn-lt"/>
              <a:ea typeface="ＭＳ Ｐゴシック" pitchFamily="-105" charset="-128"/>
              <a:cs typeface="ＭＳ Ｐゴシック" pitchFamily="-105" charset="-128"/>
            </a:endParaRPr>
          </a:p>
          <a:p>
            <a:pPr algn="ctr" eaLnBrk="0" fontAlgn="auto" hangingPunct="0">
              <a:spcBef>
                <a:spcPts val="0"/>
              </a:spcBef>
              <a:spcAft>
                <a:spcPts val="0"/>
              </a:spcAft>
              <a:defRPr/>
            </a:pPr>
            <a:r>
              <a:rPr lang="en-US" sz="1600" b="1" dirty="0">
                <a:solidFill>
                  <a:srgbClr val="000000"/>
                </a:solidFill>
                <a:latin typeface="+mn-lt"/>
                <a:ea typeface="ＭＳ Ｐゴシック" pitchFamily="-105" charset="-128"/>
                <a:cs typeface="ＭＳ Ｐゴシック" pitchFamily="-105" charset="-128"/>
              </a:rPr>
              <a:t>Departments and Faculty/PIs</a:t>
            </a:r>
          </a:p>
        </p:txBody>
      </p:sp>
      <p:sp>
        <p:nvSpPr>
          <p:cNvPr id="21" name="Rounded Rectangle 20"/>
          <p:cNvSpPr/>
          <p:nvPr/>
        </p:nvSpPr>
        <p:spPr bwMode="auto">
          <a:xfrm>
            <a:off x="2384425" y="1914525"/>
            <a:ext cx="1646238" cy="3017838"/>
          </a:xfrm>
          <a:prstGeom prst="roundRect">
            <a:avLst/>
          </a:prstGeom>
          <a:solidFill>
            <a:srgbClr val="EBC7AA"/>
          </a:solidFill>
          <a:ln w="28575" cap="flat" cmpd="sng" algn="ctr">
            <a:solidFill>
              <a:schemeClr val="bg1">
                <a:lumMod val="6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ctr" eaLnBrk="0" fontAlgn="auto" hangingPunct="0">
              <a:spcBef>
                <a:spcPts val="0"/>
              </a:spcBef>
              <a:spcAft>
                <a:spcPts val="0"/>
              </a:spcAft>
              <a:defRPr/>
            </a:pPr>
            <a:r>
              <a:rPr lang="en-US" sz="1400" b="1" dirty="0">
                <a:latin typeface="Calibri" pitchFamily="34" charset="0"/>
                <a:ea typeface="ＭＳ Ｐゴシック" pitchFamily="-105" charset="-128"/>
                <a:cs typeface="ＭＳ Ｐゴシック" pitchFamily="-105" charset="-128"/>
              </a:rPr>
              <a:t>FRMS</a:t>
            </a:r>
          </a:p>
          <a:p>
            <a:pPr algn="ctr" eaLnBrk="0" fontAlgn="auto" hangingPunct="0">
              <a:spcBef>
                <a:spcPts val="0"/>
              </a:spcBef>
              <a:spcAft>
                <a:spcPts val="0"/>
              </a:spcAft>
              <a:defRPr/>
            </a:pPr>
            <a:r>
              <a:rPr lang="en-US" sz="1400" dirty="0">
                <a:latin typeface="Calibri" pitchFamily="34" charset="0"/>
                <a:ea typeface="ＭＳ Ｐゴシック" pitchFamily="-105" charset="-128"/>
                <a:cs typeface="ＭＳ Ｐゴシック" pitchFamily="-105" charset="-128"/>
              </a:rPr>
              <a:t>  </a:t>
            </a:r>
          </a:p>
          <a:p>
            <a:pPr algn="ctr" eaLnBrk="0" fontAlgn="auto" hangingPunct="0">
              <a:spcBef>
                <a:spcPts val="0"/>
              </a:spcBef>
              <a:spcAft>
                <a:spcPts val="0"/>
              </a:spcAft>
              <a:defRPr/>
            </a:pPr>
            <a:r>
              <a:rPr lang="en-US" sz="1400" dirty="0">
                <a:latin typeface="Calibri" pitchFamily="34" charset="0"/>
                <a:ea typeface="ＭＳ Ｐゴシック" pitchFamily="-105" charset="-128"/>
                <a:cs typeface="ＭＳ Ｐゴシック" pitchFamily="-105" charset="-128"/>
              </a:rPr>
              <a:t> Faculty Facing</a:t>
            </a:r>
          </a:p>
          <a:p>
            <a:pPr eaLnBrk="0" fontAlgn="auto" hangingPunct="0">
              <a:spcBef>
                <a:spcPts val="0"/>
              </a:spcBef>
              <a:spcAft>
                <a:spcPts val="0"/>
              </a:spcAft>
              <a:defRPr/>
            </a:pPr>
            <a:endParaRPr lang="en-US" sz="1400" dirty="0">
              <a:latin typeface="Calibri" pitchFamily="34" charset="0"/>
              <a:ea typeface="ＭＳ Ｐゴシック" pitchFamily="-105" charset="-128"/>
              <a:cs typeface="ＭＳ Ｐゴシック" pitchFamily="-105" charset="-128"/>
            </a:endParaRPr>
          </a:p>
          <a:p>
            <a:pPr marL="119063" indent="-119063" eaLnBrk="0" fontAlgn="auto" hangingPunct="0">
              <a:spcBef>
                <a:spcPts val="0"/>
              </a:spcBef>
              <a:spcAft>
                <a:spcPts val="0"/>
              </a:spcAft>
              <a:buFont typeface="Arial" pitchFamily="34" charset="0"/>
              <a:buChar char="•"/>
              <a:defRPr/>
            </a:pPr>
            <a:r>
              <a:rPr lang="en-US" sz="1400" dirty="0">
                <a:latin typeface="Calibri" pitchFamily="34" charset="0"/>
                <a:ea typeface="ＭＳ Ｐゴシック" pitchFamily="-105" charset="-128"/>
                <a:cs typeface="ＭＳ Ｐゴシック" pitchFamily="-105" charset="-128"/>
              </a:rPr>
              <a:t>Pre-Award Proposal Development </a:t>
            </a:r>
          </a:p>
          <a:p>
            <a:pPr marL="119063" indent="-119063" eaLnBrk="0" fontAlgn="auto" hangingPunct="0">
              <a:spcBef>
                <a:spcPts val="0"/>
              </a:spcBef>
              <a:spcAft>
                <a:spcPts val="0"/>
              </a:spcAft>
              <a:buFont typeface="Arial" pitchFamily="34" charset="0"/>
              <a:buChar char="•"/>
              <a:defRPr/>
            </a:pPr>
            <a:r>
              <a:rPr lang="en-US" sz="1400" dirty="0">
                <a:latin typeface="Calibri" pitchFamily="34" charset="0"/>
                <a:ea typeface="ＭＳ Ｐゴシック" pitchFamily="-105" charset="-128"/>
                <a:cs typeface="ＭＳ Ｐゴシック" pitchFamily="-105" charset="-128"/>
              </a:rPr>
              <a:t>Post Award Management &amp; Renewal</a:t>
            </a:r>
          </a:p>
          <a:p>
            <a:pPr marL="119063" indent="-119063" eaLnBrk="0" fontAlgn="auto" hangingPunct="0">
              <a:spcBef>
                <a:spcPts val="0"/>
              </a:spcBef>
              <a:spcAft>
                <a:spcPts val="0"/>
              </a:spcAft>
              <a:defRPr/>
            </a:pPr>
            <a:endParaRPr lang="en-US" sz="1400" dirty="0">
              <a:latin typeface="Calibri" pitchFamily="34" charset="0"/>
              <a:ea typeface="ＭＳ Ｐゴシック" pitchFamily="-105" charset="-128"/>
              <a:cs typeface="ＭＳ Ｐゴシック" pitchFamily="-105" charset="-128"/>
            </a:endParaRPr>
          </a:p>
        </p:txBody>
      </p:sp>
      <p:sp>
        <p:nvSpPr>
          <p:cNvPr id="24" name="Right Triangle 23"/>
          <p:cNvSpPr/>
          <p:nvPr/>
        </p:nvSpPr>
        <p:spPr bwMode="auto">
          <a:xfrm rot="2520000">
            <a:off x="1943100" y="2770188"/>
            <a:ext cx="730250" cy="823912"/>
          </a:xfrm>
          <a:prstGeom prst="rtTriangle">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vert="vert270"/>
          <a:lstStyle/>
          <a:p>
            <a:pPr eaLnBrk="0" fontAlgn="auto" hangingPunct="0">
              <a:spcBef>
                <a:spcPts val="0"/>
              </a:spcBef>
              <a:spcAft>
                <a:spcPts val="0"/>
              </a:spcAft>
              <a:defRPr/>
            </a:pPr>
            <a:endParaRPr lang="en-US" dirty="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6" name="Rounded Rectangle 25"/>
          <p:cNvSpPr/>
          <p:nvPr/>
        </p:nvSpPr>
        <p:spPr bwMode="auto">
          <a:xfrm>
            <a:off x="5045075" y="3441700"/>
            <a:ext cx="1646238" cy="1463675"/>
          </a:xfrm>
          <a:prstGeom prst="roundRect">
            <a:avLst/>
          </a:prstGeom>
          <a:solidFill>
            <a:schemeClr val="tx2">
              <a:lumMod val="40000"/>
              <a:lumOff val="60000"/>
            </a:schemeClr>
          </a:solidFill>
          <a:ln w="28575" cap="flat" cmpd="sng" algn="ctr">
            <a:solidFill>
              <a:schemeClr val="bg1">
                <a:lumMod val="6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ctr" eaLnBrk="0" fontAlgn="auto" hangingPunct="0">
              <a:spcBef>
                <a:spcPts val="0"/>
              </a:spcBef>
              <a:spcAft>
                <a:spcPts val="0"/>
              </a:spcAft>
              <a:defRPr/>
            </a:pPr>
            <a:r>
              <a:rPr lang="en-US" sz="1600" b="1" dirty="0" smtClean="0">
                <a:latin typeface="Calibri" pitchFamily="34" charset="0"/>
                <a:ea typeface="ＭＳ Ｐゴシック" pitchFamily="-105" charset="-128"/>
                <a:cs typeface="ＭＳ Ｐゴシック" pitchFamily="-105" charset="-128"/>
              </a:rPr>
              <a:t>*GCFA</a:t>
            </a:r>
            <a:endParaRPr lang="en-US" sz="1600" b="1" dirty="0">
              <a:latin typeface="Calibri" pitchFamily="34" charset="0"/>
              <a:ea typeface="ＭＳ Ｐゴシック" pitchFamily="-105" charset="-128"/>
              <a:cs typeface="ＭＳ Ｐゴシック" pitchFamily="-105" charset="-128"/>
            </a:endParaRPr>
          </a:p>
          <a:p>
            <a:pPr marL="119063" indent="-119063" eaLnBrk="0" fontAlgn="auto" hangingPunct="0">
              <a:spcBef>
                <a:spcPts val="0"/>
              </a:spcBef>
              <a:spcAft>
                <a:spcPts val="0"/>
              </a:spcAft>
              <a:buFont typeface="Arial" pitchFamily="34" charset="0"/>
              <a:buChar char="•"/>
              <a:defRPr/>
            </a:pPr>
            <a:r>
              <a:rPr lang="en-US" sz="1400" dirty="0">
                <a:latin typeface="Calibri" pitchFamily="34" charset="0"/>
                <a:ea typeface="ＭＳ Ｐゴシック" pitchFamily="-105" charset="-128"/>
                <a:cs typeface="ＭＳ Ｐゴシック" pitchFamily="-105" charset="-128"/>
              </a:rPr>
              <a:t>Policies &amp; Procedures</a:t>
            </a:r>
          </a:p>
          <a:p>
            <a:pPr marL="119063" indent="-119063" eaLnBrk="0" fontAlgn="auto" hangingPunct="0">
              <a:spcBef>
                <a:spcPts val="0"/>
              </a:spcBef>
              <a:spcAft>
                <a:spcPts val="0"/>
              </a:spcAft>
              <a:buFont typeface="Arial" pitchFamily="34" charset="0"/>
              <a:buChar char="•"/>
              <a:defRPr/>
            </a:pPr>
            <a:r>
              <a:rPr lang="en-US" sz="1400" dirty="0">
                <a:latin typeface="Calibri" pitchFamily="34" charset="0"/>
                <a:ea typeface="ＭＳ Ｐゴシック" pitchFamily="-105" charset="-128"/>
                <a:cs typeface="ＭＳ Ｐゴシック" pitchFamily="-105" charset="-128"/>
              </a:rPr>
              <a:t>Compliance</a:t>
            </a:r>
          </a:p>
          <a:p>
            <a:pPr indent="119063" eaLnBrk="0" fontAlgn="auto" hangingPunct="0">
              <a:spcBef>
                <a:spcPts val="0"/>
              </a:spcBef>
              <a:spcAft>
                <a:spcPts val="0"/>
              </a:spcAft>
              <a:buFont typeface="Arial" pitchFamily="34" charset="0"/>
              <a:buChar char="•"/>
              <a:defRPr/>
            </a:pPr>
            <a:r>
              <a:rPr lang="en-US" sz="1400" dirty="0">
                <a:latin typeface="Calibri" pitchFamily="34" charset="0"/>
                <a:ea typeface="ＭＳ Ｐゴシック" pitchFamily="-105" charset="-128"/>
                <a:cs typeface="ＭＳ Ｐゴシック" pitchFamily="-105" charset="-128"/>
              </a:rPr>
              <a:t> Institutional </a:t>
            </a:r>
          </a:p>
          <a:p>
            <a:pPr indent="119063" eaLnBrk="0" fontAlgn="auto" hangingPunct="0">
              <a:spcBef>
                <a:spcPts val="0"/>
              </a:spcBef>
              <a:spcAft>
                <a:spcPts val="0"/>
              </a:spcAft>
              <a:defRPr/>
            </a:pPr>
            <a:r>
              <a:rPr lang="en-US" sz="1400" dirty="0">
                <a:latin typeface="Calibri" pitchFamily="34" charset="0"/>
                <a:ea typeface="ＭＳ Ｐゴシック" pitchFamily="-105" charset="-128"/>
                <a:cs typeface="ＭＳ Ｐゴシック" pitchFamily="-105" charset="-128"/>
              </a:rPr>
              <a:t> Oversight</a:t>
            </a:r>
          </a:p>
        </p:txBody>
      </p:sp>
      <p:sp>
        <p:nvSpPr>
          <p:cNvPr id="27" name="Rounded Rectangle 26"/>
          <p:cNvSpPr/>
          <p:nvPr/>
        </p:nvSpPr>
        <p:spPr bwMode="auto">
          <a:xfrm>
            <a:off x="5041900" y="1889125"/>
            <a:ext cx="1644650" cy="1462088"/>
          </a:xfrm>
          <a:prstGeom prst="roundRect">
            <a:avLst/>
          </a:prstGeom>
          <a:solidFill>
            <a:schemeClr val="tx2">
              <a:lumMod val="40000"/>
              <a:lumOff val="60000"/>
            </a:schemeClr>
          </a:solidFill>
          <a:ln w="28575" cap="flat" cmpd="sng" algn="ctr">
            <a:solidFill>
              <a:schemeClr val="bg1">
                <a:lumMod val="6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ctr" eaLnBrk="0" fontAlgn="auto" hangingPunct="0">
              <a:spcBef>
                <a:spcPts val="0"/>
              </a:spcBef>
              <a:spcAft>
                <a:spcPts val="0"/>
              </a:spcAft>
              <a:defRPr/>
            </a:pPr>
            <a:r>
              <a:rPr lang="en-US" sz="1600" b="1" dirty="0" smtClean="0">
                <a:latin typeface="Calibri" pitchFamily="34" charset="0"/>
                <a:ea typeface="ＭＳ Ｐゴシック" pitchFamily="-105" charset="-128"/>
                <a:cs typeface="ＭＳ Ｐゴシック" pitchFamily="-105" charset="-128"/>
              </a:rPr>
              <a:t>*GCA</a:t>
            </a:r>
            <a:endParaRPr lang="en-US" sz="1600" b="1" dirty="0">
              <a:latin typeface="Calibri" pitchFamily="34" charset="0"/>
              <a:ea typeface="ＭＳ Ｐゴシック" pitchFamily="-105" charset="-128"/>
              <a:cs typeface="ＭＳ Ｐゴシック" pitchFamily="-105" charset="-128"/>
            </a:endParaRPr>
          </a:p>
          <a:p>
            <a:pPr marL="119063" indent="-119063" eaLnBrk="0" fontAlgn="auto" hangingPunct="0">
              <a:spcBef>
                <a:spcPts val="0"/>
              </a:spcBef>
              <a:spcAft>
                <a:spcPts val="0"/>
              </a:spcAft>
              <a:buFont typeface="Arial" pitchFamily="34" charset="0"/>
              <a:buChar char="•"/>
              <a:defRPr/>
            </a:pPr>
            <a:r>
              <a:rPr lang="en-US" sz="1400" dirty="0">
                <a:latin typeface="Calibri" pitchFamily="34" charset="0"/>
                <a:ea typeface="ＭＳ Ｐゴシック" pitchFamily="-105" charset="-128"/>
                <a:cs typeface="ＭＳ Ｐゴシック" pitchFamily="-105" charset="-128"/>
              </a:rPr>
              <a:t>Proposal Review</a:t>
            </a:r>
          </a:p>
          <a:p>
            <a:pPr marL="119063" indent="-119063" eaLnBrk="0" fontAlgn="auto" hangingPunct="0">
              <a:spcBef>
                <a:spcPts val="0"/>
              </a:spcBef>
              <a:spcAft>
                <a:spcPts val="0"/>
              </a:spcAft>
              <a:buFont typeface="Arial" pitchFamily="34" charset="0"/>
              <a:buChar char="•"/>
              <a:defRPr/>
            </a:pPr>
            <a:r>
              <a:rPr lang="en-US" sz="1400" dirty="0">
                <a:latin typeface="Calibri" pitchFamily="34" charset="0"/>
                <a:ea typeface="ＭＳ Ｐゴシック" pitchFamily="-105" charset="-128"/>
                <a:cs typeface="ＭＳ Ｐゴシック" pitchFamily="-105" charset="-128"/>
              </a:rPr>
              <a:t>Proposal Submission</a:t>
            </a:r>
          </a:p>
          <a:p>
            <a:pPr marL="119063" indent="-119063" eaLnBrk="0" fontAlgn="auto" hangingPunct="0">
              <a:spcBef>
                <a:spcPts val="0"/>
              </a:spcBef>
              <a:spcAft>
                <a:spcPts val="0"/>
              </a:spcAft>
              <a:buFont typeface="Arial" pitchFamily="34" charset="0"/>
              <a:buChar char="•"/>
              <a:defRPr/>
            </a:pPr>
            <a:r>
              <a:rPr lang="en-US" sz="1400" dirty="0">
                <a:latin typeface="Calibri" pitchFamily="34" charset="0"/>
                <a:ea typeface="ＭＳ Ｐゴシック" pitchFamily="-105" charset="-128"/>
                <a:cs typeface="ＭＳ Ｐゴシック" pitchFamily="-105" charset="-128"/>
              </a:rPr>
              <a:t>Signing Authority</a:t>
            </a:r>
          </a:p>
        </p:txBody>
      </p:sp>
      <p:sp>
        <p:nvSpPr>
          <p:cNvPr id="29" name="Rectangle 28"/>
          <p:cNvSpPr/>
          <p:nvPr/>
        </p:nvSpPr>
        <p:spPr bwMode="auto">
          <a:xfrm>
            <a:off x="7346950" y="2024063"/>
            <a:ext cx="1389063" cy="2835275"/>
          </a:xfrm>
          <a:prstGeom prst="rect">
            <a:avLst/>
          </a:prstGeom>
          <a:solidFill>
            <a:srgbClr val="FFFF00">
              <a:alpha val="45000"/>
            </a:srgbClr>
          </a:solidFill>
          <a:ln w="38100" cap="flat" cmpd="sng" algn="ctr">
            <a:solidFill>
              <a:schemeClr val="bg1">
                <a:lumMod val="6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0" fontAlgn="auto" hangingPunct="0">
              <a:spcBef>
                <a:spcPts val="0"/>
              </a:spcBef>
              <a:spcAft>
                <a:spcPts val="0"/>
              </a:spcAft>
              <a:defRPr/>
            </a:pPr>
            <a:endParaRPr lang="en-US" b="1" dirty="0">
              <a:solidFill>
                <a:schemeClr val="bg1"/>
              </a:solidFill>
              <a:latin typeface="Arial" pitchFamily="-105" charset="0"/>
              <a:ea typeface="ＭＳ Ｐゴシック" pitchFamily="-105" charset="-128"/>
              <a:cs typeface="ＭＳ Ｐゴシック" pitchFamily="-105" charset="-128"/>
            </a:endParaRPr>
          </a:p>
          <a:p>
            <a:pPr eaLnBrk="0" fontAlgn="auto" hangingPunct="0">
              <a:spcBef>
                <a:spcPts val="0"/>
              </a:spcBef>
              <a:spcAft>
                <a:spcPts val="0"/>
              </a:spcAft>
              <a:defRPr/>
            </a:pPr>
            <a:endParaRPr lang="en-US" b="1" dirty="0">
              <a:solidFill>
                <a:schemeClr val="bg1"/>
              </a:solidFill>
              <a:latin typeface="Arial" pitchFamily="-105" charset="0"/>
              <a:ea typeface="ＭＳ Ｐゴシック" pitchFamily="-105" charset="-128"/>
              <a:cs typeface="ＭＳ Ｐゴシック" pitchFamily="-105" charset="-128"/>
            </a:endParaRPr>
          </a:p>
          <a:p>
            <a:pPr eaLnBrk="0" fontAlgn="auto" hangingPunct="0">
              <a:spcBef>
                <a:spcPts val="0"/>
              </a:spcBef>
              <a:spcAft>
                <a:spcPts val="0"/>
              </a:spcAft>
              <a:defRPr/>
            </a:pPr>
            <a:endParaRPr lang="en-US" b="1" dirty="0">
              <a:solidFill>
                <a:schemeClr val="bg1"/>
              </a:solidFill>
              <a:latin typeface="Arial" pitchFamily="-105" charset="0"/>
              <a:ea typeface="ＭＳ Ｐゴシック" pitchFamily="-105" charset="-128"/>
              <a:cs typeface="ＭＳ Ｐゴシック" pitchFamily="-105" charset="-128"/>
            </a:endParaRPr>
          </a:p>
          <a:p>
            <a:pPr eaLnBrk="0" fontAlgn="auto" hangingPunct="0">
              <a:spcBef>
                <a:spcPts val="0"/>
              </a:spcBef>
              <a:spcAft>
                <a:spcPts val="0"/>
              </a:spcAft>
              <a:defRPr/>
            </a:pPr>
            <a:endParaRPr lang="en-US" b="1" dirty="0">
              <a:solidFill>
                <a:schemeClr val="bg1"/>
              </a:solidFill>
              <a:latin typeface="Arial" pitchFamily="-105" charset="0"/>
              <a:ea typeface="ＭＳ Ｐゴシック" pitchFamily="-105" charset="-128"/>
              <a:cs typeface="ＭＳ Ｐゴシック" pitchFamily="-105" charset="-128"/>
            </a:endParaRPr>
          </a:p>
          <a:p>
            <a:pPr algn="ctr" eaLnBrk="0" fontAlgn="auto" hangingPunct="0">
              <a:spcBef>
                <a:spcPts val="0"/>
              </a:spcBef>
              <a:spcAft>
                <a:spcPts val="0"/>
              </a:spcAft>
              <a:defRPr/>
            </a:pPr>
            <a:r>
              <a:rPr lang="en-US" sz="2200" b="1" dirty="0">
                <a:solidFill>
                  <a:schemeClr val="bg1"/>
                </a:solidFill>
                <a:latin typeface="Arial" pitchFamily="-105" charset="0"/>
                <a:ea typeface="ＭＳ Ｐゴシック" pitchFamily="-105" charset="-128"/>
                <a:cs typeface="ＭＳ Ｐゴシック" pitchFamily="-105" charset="-128"/>
              </a:rPr>
              <a:t>  </a:t>
            </a:r>
            <a:r>
              <a:rPr lang="en-US" sz="2200" b="1" dirty="0">
                <a:solidFill>
                  <a:srgbClr val="000000"/>
                </a:solidFill>
                <a:latin typeface="Calibri" pitchFamily="34" charset="0"/>
                <a:ea typeface="ＭＳ Ｐゴシック" pitchFamily="-105" charset="-128"/>
                <a:cs typeface="ＭＳ Ｐゴシック" pitchFamily="-105" charset="-128"/>
              </a:rPr>
              <a:t>Sponsors</a:t>
            </a:r>
          </a:p>
        </p:txBody>
      </p:sp>
      <p:sp>
        <p:nvSpPr>
          <p:cNvPr id="30" name="Right Triangle 29"/>
          <p:cNvSpPr/>
          <p:nvPr/>
        </p:nvSpPr>
        <p:spPr bwMode="auto">
          <a:xfrm rot="13260000">
            <a:off x="6388100" y="2770188"/>
            <a:ext cx="731838" cy="823912"/>
          </a:xfrm>
          <a:prstGeom prst="rtTriangle">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vert="vert270"/>
          <a:lstStyle/>
          <a:p>
            <a:pPr eaLnBrk="0" fontAlgn="auto" hangingPunct="0">
              <a:spcBef>
                <a:spcPts val="0"/>
              </a:spcBef>
              <a:spcAft>
                <a:spcPts val="0"/>
              </a:spcAft>
              <a:defRPr/>
            </a:pPr>
            <a:endParaRPr lang="en-US" dirty="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31" name="Rounded Rectangle 30"/>
          <p:cNvSpPr/>
          <p:nvPr/>
        </p:nvSpPr>
        <p:spPr bwMode="auto">
          <a:xfrm>
            <a:off x="200025" y="1435784"/>
            <a:ext cx="8659813" cy="3965575"/>
          </a:xfrm>
          <a:prstGeom prst="roundRect">
            <a:avLst/>
          </a:prstGeom>
          <a:noFill/>
          <a:ln w="28575" cap="flat" cmpd="sng" algn="ctr">
            <a:solidFill>
              <a:schemeClr val="bg2">
                <a:lumMod val="60000"/>
                <a:lumOff val="40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0" fontAlgn="auto" hangingPunct="0">
              <a:spcBef>
                <a:spcPts val="0"/>
              </a:spcBef>
              <a:spcAft>
                <a:spcPts val="0"/>
              </a:spcAft>
              <a:defRPr/>
            </a:pPr>
            <a:endParaRPr lang="en-US" dirty="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34" name="Right Arrow 33"/>
          <p:cNvSpPr/>
          <p:nvPr/>
        </p:nvSpPr>
        <p:spPr bwMode="auto">
          <a:xfrm rot="10800000">
            <a:off x="4043363" y="3425825"/>
            <a:ext cx="914400" cy="731838"/>
          </a:xfrm>
          <a:prstGeom prst="rightArrow">
            <a:avLst/>
          </a:prstGeom>
          <a:solidFill>
            <a:schemeClr val="bg1">
              <a:lumMod val="50000"/>
            </a:scheme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0" fontAlgn="auto" hangingPunct="0">
              <a:spcBef>
                <a:spcPts val="0"/>
              </a:spcBef>
              <a:spcAft>
                <a:spcPts val="0"/>
              </a:spcAft>
              <a:defRPr/>
            </a:pPr>
            <a:endParaRPr lang="en-US" dirty="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35" name="Right Arrow 34"/>
          <p:cNvSpPr/>
          <p:nvPr/>
        </p:nvSpPr>
        <p:spPr bwMode="auto">
          <a:xfrm>
            <a:off x="4084638" y="2405063"/>
            <a:ext cx="914400" cy="730250"/>
          </a:xfrm>
          <a:prstGeom prst="rightArrow">
            <a:avLst/>
          </a:prstGeom>
          <a:solidFill>
            <a:schemeClr val="bg1">
              <a:lumMod val="50000"/>
            </a:scheme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0" fontAlgn="auto" hangingPunct="0">
              <a:spcBef>
                <a:spcPts val="0"/>
              </a:spcBef>
              <a:spcAft>
                <a:spcPts val="0"/>
              </a:spcAft>
              <a:defRPr/>
            </a:pPr>
            <a:endParaRPr lang="en-US" dirty="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47121" name="TextBox 14"/>
          <p:cNvSpPr txBox="1">
            <a:spLocks noChangeArrowheads="1"/>
          </p:cNvSpPr>
          <p:nvPr/>
        </p:nvSpPr>
        <p:spPr bwMode="auto">
          <a:xfrm>
            <a:off x="525462" y="5778500"/>
            <a:ext cx="8210551" cy="646331"/>
          </a:xfrm>
          <a:prstGeom prst="rect">
            <a:avLst/>
          </a:prstGeom>
          <a:noFill/>
          <a:ln w="9525">
            <a:noFill/>
            <a:miter lim="800000"/>
            <a:headEnd/>
            <a:tailEnd/>
          </a:ln>
        </p:spPr>
        <p:txBody>
          <a:bodyPr wrap="square">
            <a:spAutoFit/>
          </a:bodyPr>
          <a:lstStyle/>
          <a:p>
            <a:r>
              <a:rPr lang="en-US" b="1" dirty="0" smtClean="0">
                <a:latin typeface="Calibri" pitchFamily="34" charset="0"/>
              </a:rPr>
              <a:t>*GCA</a:t>
            </a:r>
            <a:r>
              <a:rPr lang="en-US" dirty="0">
                <a:latin typeface="Calibri" pitchFamily="34" charset="0"/>
              </a:rPr>
              <a:t>: Grants and Contracts Administration</a:t>
            </a:r>
          </a:p>
          <a:p>
            <a:r>
              <a:rPr lang="en-US" b="1" dirty="0" smtClean="0">
                <a:latin typeface="Calibri" pitchFamily="34" charset="0"/>
              </a:rPr>
              <a:t>**GCFA</a:t>
            </a:r>
            <a:r>
              <a:rPr lang="en-US" dirty="0">
                <a:latin typeface="Calibri" pitchFamily="34" charset="0"/>
              </a:rPr>
              <a:t>: Grants and Contracts Financial Administration</a:t>
            </a:r>
          </a:p>
        </p:txBody>
      </p:sp>
    </p:spTree>
    <p:extLst>
      <p:ext uri="{BB962C8B-B14F-4D97-AF65-F5344CB8AC3E}">
        <p14:creationId xmlns:p14="http://schemas.microsoft.com/office/powerpoint/2010/main" val="2790373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800"/>
            <a:ext cx="9144000" cy="760413"/>
          </a:xfrm>
        </p:spPr>
        <p:txBody>
          <a:bodyPr rtlCol="0">
            <a:normAutofit fontScale="90000"/>
          </a:bodyPr>
          <a:lstStyle/>
          <a:p>
            <a:pPr eaLnBrk="1" fontAlgn="auto" hangingPunct="1">
              <a:spcAft>
                <a:spcPts val="0"/>
              </a:spcAft>
              <a:defRPr/>
            </a:pPr>
            <a:r>
              <a:rPr lang="en-US" dirty="0" smtClean="0"/>
              <a:t>Institutional Roles &amp; Relationships</a:t>
            </a:r>
            <a:br>
              <a:rPr lang="en-US" dirty="0" smtClean="0"/>
            </a:br>
            <a:r>
              <a:rPr lang="en-US" dirty="0" smtClean="0"/>
              <a:t>Yale Shared Services</a:t>
            </a:r>
            <a:endParaRPr lang="en-US" dirty="0"/>
          </a:p>
        </p:txBody>
      </p:sp>
      <p:sp>
        <p:nvSpPr>
          <p:cNvPr id="4" name="Slide Number Placeholder 3"/>
          <p:cNvSpPr>
            <a:spLocks noGrp="1"/>
          </p:cNvSpPr>
          <p:nvPr>
            <p:ph type="sldNum" sz="quarter" idx="11"/>
          </p:nvPr>
        </p:nvSpPr>
        <p:spPr>
          <a:xfrm>
            <a:off x="8162508" y="6477000"/>
            <a:ext cx="609600" cy="228600"/>
          </a:xfrm>
        </p:spPr>
        <p:txBody>
          <a:bodyPr/>
          <a:lstStyle/>
          <a:p>
            <a:pPr algn="r">
              <a:defRPr/>
            </a:pPr>
            <a:fld id="{CB447821-C591-47AB-A003-15D24521AF72}" type="slidenum">
              <a:rPr lang="en-US" b="0"/>
              <a:pPr algn="r">
                <a:defRPr/>
              </a:pPr>
              <a:t>35</a:t>
            </a:fld>
            <a:endParaRPr lang="en-US" b="0" dirty="0">
              <a:solidFill>
                <a:schemeClr val="bg2"/>
              </a:solidFill>
            </a:endParaRPr>
          </a:p>
        </p:txBody>
      </p:sp>
      <p:sp>
        <p:nvSpPr>
          <p:cNvPr id="20" name="Rectangle 19"/>
          <p:cNvSpPr/>
          <p:nvPr/>
        </p:nvSpPr>
        <p:spPr bwMode="auto">
          <a:xfrm>
            <a:off x="336550" y="1876425"/>
            <a:ext cx="1387475" cy="3241674"/>
          </a:xfrm>
          <a:prstGeom prst="rect">
            <a:avLst/>
          </a:prstGeom>
          <a:solidFill>
            <a:srgbClr val="CCFFCC"/>
          </a:solidFill>
          <a:ln w="38100" cap="flat" cmpd="sng" algn="ctr">
            <a:solidFill>
              <a:schemeClr val="bg1">
                <a:lumMod val="6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ctr" eaLnBrk="0" fontAlgn="auto" hangingPunct="0">
              <a:spcBef>
                <a:spcPts val="0"/>
              </a:spcBef>
              <a:spcAft>
                <a:spcPts val="0"/>
              </a:spcAft>
              <a:defRPr/>
            </a:pPr>
            <a:endParaRPr lang="en-US" sz="1600" b="1" dirty="0">
              <a:solidFill>
                <a:schemeClr val="bg1"/>
              </a:solidFill>
              <a:latin typeface="+mn-lt"/>
              <a:ea typeface="ＭＳ Ｐゴシック" pitchFamily="-105" charset="-128"/>
              <a:cs typeface="ＭＳ Ｐゴシック" pitchFamily="-105" charset="-128"/>
            </a:endParaRPr>
          </a:p>
          <a:p>
            <a:pPr algn="ctr" eaLnBrk="0" fontAlgn="auto" hangingPunct="0">
              <a:spcBef>
                <a:spcPts val="0"/>
              </a:spcBef>
              <a:spcAft>
                <a:spcPts val="0"/>
              </a:spcAft>
              <a:defRPr/>
            </a:pPr>
            <a:endParaRPr lang="en-US" sz="1600" b="1" dirty="0">
              <a:solidFill>
                <a:schemeClr val="bg1"/>
              </a:solidFill>
              <a:latin typeface="+mn-lt"/>
              <a:ea typeface="ＭＳ Ｐゴシック" pitchFamily="-105" charset="-128"/>
              <a:cs typeface="ＭＳ Ｐゴシック" pitchFamily="-105" charset="-128"/>
            </a:endParaRPr>
          </a:p>
          <a:p>
            <a:pPr algn="ctr" eaLnBrk="0" fontAlgn="auto" hangingPunct="0">
              <a:spcBef>
                <a:spcPts val="0"/>
              </a:spcBef>
              <a:spcAft>
                <a:spcPts val="0"/>
              </a:spcAft>
              <a:defRPr/>
            </a:pPr>
            <a:endParaRPr lang="en-US" sz="1600" b="1" dirty="0">
              <a:solidFill>
                <a:schemeClr val="bg1"/>
              </a:solidFill>
              <a:latin typeface="+mn-lt"/>
              <a:ea typeface="ＭＳ Ｐゴシック" pitchFamily="-105" charset="-128"/>
              <a:cs typeface="ＭＳ Ｐゴシック" pitchFamily="-105" charset="-128"/>
            </a:endParaRPr>
          </a:p>
          <a:p>
            <a:pPr algn="ctr" eaLnBrk="0" fontAlgn="auto" hangingPunct="0">
              <a:spcBef>
                <a:spcPts val="0"/>
              </a:spcBef>
              <a:spcAft>
                <a:spcPts val="0"/>
              </a:spcAft>
              <a:defRPr/>
            </a:pPr>
            <a:endParaRPr lang="en-US" sz="1600" b="1" dirty="0">
              <a:solidFill>
                <a:schemeClr val="bg1"/>
              </a:solidFill>
              <a:latin typeface="+mn-lt"/>
              <a:ea typeface="ＭＳ Ｐゴシック" pitchFamily="-105" charset="-128"/>
              <a:cs typeface="ＭＳ Ｐゴシック" pitchFamily="-105" charset="-128"/>
            </a:endParaRPr>
          </a:p>
          <a:p>
            <a:pPr algn="ctr" eaLnBrk="0" fontAlgn="auto" hangingPunct="0">
              <a:spcBef>
                <a:spcPts val="0"/>
              </a:spcBef>
              <a:spcAft>
                <a:spcPts val="0"/>
              </a:spcAft>
              <a:defRPr/>
            </a:pPr>
            <a:endParaRPr lang="en-US" sz="1600" b="1" dirty="0">
              <a:solidFill>
                <a:schemeClr val="bg1"/>
              </a:solidFill>
              <a:latin typeface="+mn-lt"/>
              <a:ea typeface="ＭＳ Ｐゴシック" pitchFamily="-105" charset="-128"/>
              <a:cs typeface="ＭＳ Ｐゴシック" pitchFamily="-105" charset="-128"/>
            </a:endParaRPr>
          </a:p>
          <a:p>
            <a:pPr algn="ctr" eaLnBrk="0" fontAlgn="auto" hangingPunct="0">
              <a:spcBef>
                <a:spcPts val="0"/>
              </a:spcBef>
              <a:spcAft>
                <a:spcPts val="0"/>
              </a:spcAft>
              <a:defRPr/>
            </a:pPr>
            <a:r>
              <a:rPr lang="en-US" sz="1600" b="1" dirty="0" smtClean="0">
                <a:solidFill>
                  <a:srgbClr val="000000"/>
                </a:solidFill>
                <a:latin typeface="+mn-lt"/>
                <a:ea typeface="ＭＳ Ｐゴシック" pitchFamily="-105" charset="-128"/>
                <a:cs typeface="ＭＳ Ｐゴシック" pitchFamily="-105" charset="-128"/>
              </a:rPr>
              <a:t>Department Operations Managers and Other Staff</a:t>
            </a:r>
            <a:endParaRPr lang="en-US" sz="1600" b="1" dirty="0">
              <a:solidFill>
                <a:srgbClr val="000000"/>
              </a:solidFill>
              <a:latin typeface="+mn-lt"/>
              <a:ea typeface="ＭＳ Ｐゴシック" pitchFamily="-105" charset="-128"/>
              <a:cs typeface="ＭＳ Ｐゴシック" pitchFamily="-105" charset="-128"/>
            </a:endParaRPr>
          </a:p>
        </p:txBody>
      </p:sp>
      <p:sp>
        <p:nvSpPr>
          <p:cNvPr id="21" name="Rounded Rectangle 20"/>
          <p:cNvSpPr/>
          <p:nvPr/>
        </p:nvSpPr>
        <p:spPr bwMode="auto">
          <a:xfrm>
            <a:off x="2095500" y="1914524"/>
            <a:ext cx="2311398" cy="3203575"/>
          </a:xfrm>
          <a:prstGeom prst="roundRect">
            <a:avLst/>
          </a:prstGeom>
          <a:solidFill>
            <a:srgbClr val="EBC7AA"/>
          </a:solidFill>
          <a:ln w="28575" cap="flat" cmpd="sng" algn="ctr">
            <a:solidFill>
              <a:schemeClr val="bg1">
                <a:lumMod val="6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ctr" eaLnBrk="0" fontAlgn="auto" hangingPunct="0">
              <a:spcBef>
                <a:spcPts val="0"/>
              </a:spcBef>
              <a:spcAft>
                <a:spcPts val="0"/>
              </a:spcAft>
              <a:defRPr/>
            </a:pPr>
            <a:r>
              <a:rPr lang="en-US" sz="1400" b="1" dirty="0" smtClean="0">
                <a:latin typeface="Calibri" pitchFamily="34" charset="0"/>
                <a:ea typeface="ＭＳ Ｐゴシック" pitchFamily="-105" charset="-128"/>
                <a:cs typeface="ＭＳ Ｐゴシック" pitchFamily="-105" charset="-128"/>
              </a:rPr>
              <a:t>YSS</a:t>
            </a:r>
            <a:endParaRPr lang="en-US" sz="1400" b="1" dirty="0">
              <a:latin typeface="Calibri" pitchFamily="34" charset="0"/>
              <a:ea typeface="ＭＳ Ｐゴシック" pitchFamily="-105" charset="-128"/>
              <a:cs typeface="ＭＳ Ｐゴシック" pitchFamily="-105" charset="-128"/>
            </a:endParaRPr>
          </a:p>
          <a:p>
            <a:pPr lvl="0" fontAlgn="base">
              <a:spcBef>
                <a:spcPct val="0"/>
              </a:spcBef>
              <a:spcAft>
                <a:spcPct val="0"/>
              </a:spcAft>
            </a:pPr>
            <a:r>
              <a:rPr lang="en-US" sz="1400" b="1" i="1" dirty="0" smtClean="0">
                <a:solidFill>
                  <a:srgbClr val="000000"/>
                </a:solidFill>
                <a:latin typeface="Calibri" pitchFamily="34" charset="0"/>
                <a:ea typeface="ＭＳ Ｐゴシック" charset="-128"/>
              </a:rPr>
              <a:t>Financial </a:t>
            </a:r>
            <a:r>
              <a:rPr lang="en-US" sz="1400" b="1" i="1" dirty="0">
                <a:solidFill>
                  <a:srgbClr val="000000"/>
                </a:solidFill>
                <a:latin typeface="Calibri" pitchFamily="34" charset="0"/>
                <a:ea typeface="ＭＳ Ｐゴシック" charset="-128"/>
              </a:rPr>
              <a:t>Management:</a:t>
            </a:r>
          </a:p>
          <a:p>
            <a:pPr lvl="0" fontAlgn="base">
              <a:spcBef>
                <a:spcPct val="0"/>
              </a:spcBef>
              <a:spcAft>
                <a:spcPct val="0"/>
              </a:spcAft>
              <a:buFont typeface="Arial" pitchFamily="34" charset="0"/>
              <a:buChar char="•"/>
            </a:pPr>
            <a:r>
              <a:rPr lang="en-US" sz="1400" i="1" dirty="0">
                <a:solidFill>
                  <a:srgbClr val="000000"/>
                </a:solidFill>
                <a:latin typeface="Calibri" pitchFamily="34" charset="0"/>
                <a:ea typeface="ＭＳ Ｐゴシック" charset="-128"/>
              </a:rPr>
              <a:t>Annual budget process</a:t>
            </a:r>
          </a:p>
          <a:p>
            <a:pPr lvl="0" fontAlgn="base">
              <a:spcBef>
                <a:spcPct val="0"/>
              </a:spcBef>
              <a:spcAft>
                <a:spcPct val="0"/>
              </a:spcAft>
              <a:buFont typeface="Arial" pitchFamily="34" charset="0"/>
              <a:buChar char="•"/>
            </a:pPr>
            <a:r>
              <a:rPr lang="en-US" sz="1400" i="1" dirty="0">
                <a:solidFill>
                  <a:srgbClr val="000000"/>
                </a:solidFill>
                <a:latin typeface="Calibri" pitchFamily="34" charset="0"/>
                <a:ea typeface="ＭＳ Ｐゴシック" charset="-128"/>
              </a:rPr>
              <a:t>Monthly budget forecasting and checklist</a:t>
            </a:r>
          </a:p>
          <a:p>
            <a:pPr lvl="0" fontAlgn="base">
              <a:spcBef>
                <a:spcPct val="0"/>
              </a:spcBef>
              <a:spcAft>
                <a:spcPct val="0"/>
              </a:spcAft>
              <a:buFont typeface="Arial" pitchFamily="34" charset="0"/>
              <a:buChar char="•"/>
            </a:pPr>
            <a:r>
              <a:rPr lang="en-US" sz="1400" i="1" dirty="0">
                <a:solidFill>
                  <a:srgbClr val="000000"/>
                </a:solidFill>
                <a:latin typeface="Calibri" pitchFamily="34" charset="0"/>
                <a:ea typeface="ＭＳ Ｐゴシック" charset="-128"/>
              </a:rPr>
              <a:t>Credit Card </a:t>
            </a:r>
            <a:r>
              <a:rPr lang="en-US" sz="1400" i="1" dirty="0" smtClean="0">
                <a:solidFill>
                  <a:srgbClr val="000000"/>
                </a:solidFill>
                <a:latin typeface="Calibri" pitchFamily="34" charset="0"/>
                <a:ea typeface="ＭＳ Ｐゴシック" charset="-128"/>
              </a:rPr>
              <a:t>Reconciliations</a:t>
            </a:r>
            <a:endParaRPr lang="en-US" sz="700" i="1" dirty="0">
              <a:solidFill>
                <a:srgbClr val="000000"/>
              </a:solidFill>
              <a:latin typeface="Calibri" pitchFamily="34" charset="0"/>
              <a:ea typeface="ＭＳ Ｐゴシック" charset="-128"/>
            </a:endParaRPr>
          </a:p>
          <a:p>
            <a:pPr lvl="0" fontAlgn="base">
              <a:spcBef>
                <a:spcPct val="0"/>
              </a:spcBef>
              <a:spcAft>
                <a:spcPct val="0"/>
              </a:spcAft>
            </a:pPr>
            <a:r>
              <a:rPr lang="en-US" sz="1400" b="1" i="1" dirty="0">
                <a:solidFill>
                  <a:srgbClr val="000000"/>
                </a:solidFill>
                <a:latin typeface="Calibri" pitchFamily="34" charset="0"/>
                <a:ea typeface="ＭＳ Ｐゴシック" charset="-128"/>
              </a:rPr>
              <a:t>Transactional Processing:</a:t>
            </a:r>
          </a:p>
          <a:p>
            <a:pPr lvl="0" fontAlgn="base">
              <a:spcBef>
                <a:spcPct val="0"/>
              </a:spcBef>
              <a:spcAft>
                <a:spcPct val="0"/>
              </a:spcAft>
              <a:buFont typeface="Arial" pitchFamily="34" charset="0"/>
              <a:buChar char="•"/>
            </a:pPr>
            <a:r>
              <a:rPr lang="en-US" sz="1400" i="1" dirty="0">
                <a:solidFill>
                  <a:srgbClr val="000000"/>
                </a:solidFill>
                <a:latin typeface="Calibri" pitchFamily="34" charset="0"/>
                <a:ea typeface="ＭＳ Ｐゴシック" charset="-128"/>
              </a:rPr>
              <a:t>EMS</a:t>
            </a:r>
          </a:p>
          <a:p>
            <a:pPr lvl="0" fontAlgn="base">
              <a:spcBef>
                <a:spcPct val="0"/>
              </a:spcBef>
              <a:spcAft>
                <a:spcPct val="0"/>
              </a:spcAft>
              <a:buFont typeface="Arial" pitchFamily="34" charset="0"/>
              <a:buChar char="•"/>
            </a:pPr>
            <a:r>
              <a:rPr lang="en-US" sz="1400" i="1" dirty="0">
                <a:solidFill>
                  <a:srgbClr val="000000"/>
                </a:solidFill>
                <a:latin typeface="Calibri" pitchFamily="34" charset="0"/>
                <a:ea typeface="ＭＳ Ｐゴシック" charset="-128"/>
              </a:rPr>
              <a:t>Payroll</a:t>
            </a:r>
          </a:p>
          <a:p>
            <a:pPr lvl="0" fontAlgn="base">
              <a:spcBef>
                <a:spcPct val="0"/>
              </a:spcBef>
              <a:spcAft>
                <a:spcPct val="0"/>
              </a:spcAft>
              <a:buFont typeface="Arial" pitchFamily="34" charset="0"/>
              <a:buChar char="•"/>
            </a:pPr>
            <a:r>
              <a:rPr lang="en-US" sz="1400" i="1" dirty="0">
                <a:solidFill>
                  <a:srgbClr val="000000"/>
                </a:solidFill>
                <a:latin typeface="Calibri" pitchFamily="34" charset="0"/>
                <a:ea typeface="ＭＳ Ｐゴシック" charset="-128"/>
              </a:rPr>
              <a:t>Vendor Management</a:t>
            </a:r>
          </a:p>
          <a:p>
            <a:pPr lvl="0" fontAlgn="base">
              <a:spcBef>
                <a:spcPct val="0"/>
              </a:spcBef>
              <a:spcAft>
                <a:spcPct val="0"/>
              </a:spcAft>
              <a:buFont typeface="Arial" pitchFamily="34" charset="0"/>
              <a:buChar char="•"/>
            </a:pPr>
            <a:r>
              <a:rPr lang="en-US" sz="1400" i="1" dirty="0">
                <a:solidFill>
                  <a:srgbClr val="000000"/>
                </a:solidFill>
                <a:latin typeface="Calibri" pitchFamily="34" charset="0"/>
                <a:ea typeface="ＭＳ Ｐゴシック" charset="-128"/>
              </a:rPr>
              <a:t>Accounts Payable</a:t>
            </a:r>
          </a:p>
          <a:p>
            <a:pPr lvl="0" fontAlgn="base">
              <a:spcBef>
                <a:spcPct val="0"/>
              </a:spcBef>
              <a:spcAft>
                <a:spcPct val="0"/>
              </a:spcAft>
              <a:buFont typeface="Arial" pitchFamily="34" charset="0"/>
              <a:buChar char="•"/>
            </a:pPr>
            <a:r>
              <a:rPr lang="en-US" sz="1400" i="1" dirty="0">
                <a:solidFill>
                  <a:srgbClr val="000000"/>
                </a:solidFill>
                <a:latin typeface="Calibri" pitchFamily="34" charset="0"/>
                <a:ea typeface="ＭＳ Ｐゴシック" charset="-128"/>
              </a:rPr>
              <a:t>P-Card Administration</a:t>
            </a:r>
          </a:p>
          <a:p>
            <a:pPr lvl="0" fontAlgn="base">
              <a:spcBef>
                <a:spcPct val="0"/>
              </a:spcBef>
              <a:spcAft>
                <a:spcPct val="0"/>
              </a:spcAft>
              <a:buFont typeface="Arial" pitchFamily="34" charset="0"/>
              <a:buChar char="•"/>
            </a:pPr>
            <a:r>
              <a:rPr lang="en-US" sz="1400" i="1" dirty="0">
                <a:solidFill>
                  <a:srgbClr val="000000"/>
                </a:solidFill>
                <a:latin typeface="Calibri" pitchFamily="34" charset="0"/>
                <a:ea typeface="ＭＳ Ｐゴシック" charset="-128"/>
              </a:rPr>
              <a:t>Client Accounts</a:t>
            </a:r>
          </a:p>
          <a:p>
            <a:pPr algn="ctr" eaLnBrk="0" fontAlgn="auto" hangingPunct="0">
              <a:spcBef>
                <a:spcPts val="0"/>
              </a:spcBef>
              <a:spcAft>
                <a:spcPts val="0"/>
              </a:spcAft>
              <a:defRPr/>
            </a:pPr>
            <a:endParaRPr lang="en-US" sz="1400" dirty="0">
              <a:latin typeface="Calibri" pitchFamily="34" charset="0"/>
              <a:ea typeface="ＭＳ Ｐゴシック" pitchFamily="-105" charset="-128"/>
              <a:cs typeface="ＭＳ Ｐゴシック" pitchFamily="-105" charset="-128"/>
            </a:endParaRPr>
          </a:p>
        </p:txBody>
      </p:sp>
      <p:sp>
        <p:nvSpPr>
          <p:cNvPr id="24" name="Right Triangle 23"/>
          <p:cNvSpPr/>
          <p:nvPr/>
        </p:nvSpPr>
        <p:spPr bwMode="auto">
          <a:xfrm rot="2520000">
            <a:off x="1877620" y="2940769"/>
            <a:ext cx="390417" cy="497746"/>
          </a:xfrm>
          <a:prstGeom prst="rtTriangle">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vert="vert270"/>
          <a:lstStyle/>
          <a:p>
            <a:pPr eaLnBrk="0" fontAlgn="auto" hangingPunct="0">
              <a:spcBef>
                <a:spcPts val="0"/>
              </a:spcBef>
              <a:spcAft>
                <a:spcPts val="0"/>
              </a:spcAft>
              <a:defRPr/>
            </a:pPr>
            <a:endParaRPr lang="en-US" dirty="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6" name="Rounded Rectangle 25"/>
          <p:cNvSpPr/>
          <p:nvPr/>
        </p:nvSpPr>
        <p:spPr bwMode="auto">
          <a:xfrm>
            <a:off x="5045075" y="3657600"/>
            <a:ext cx="1646238" cy="1463675"/>
          </a:xfrm>
          <a:prstGeom prst="roundRect">
            <a:avLst/>
          </a:prstGeom>
          <a:solidFill>
            <a:schemeClr val="tx2">
              <a:lumMod val="40000"/>
              <a:lumOff val="60000"/>
            </a:schemeClr>
          </a:solidFill>
          <a:ln w="28575" cap="flat" cmpd="sng" algn="ctr">
            <a:solidFill>
              <a:schemeClr val="bg1">
                <a:lumMod val="6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ctr" eaLnBrk="0" fontAlgn="auto" hangingPunct="0">
              <a:spcBef>
                <a:spcPts val="0"/>
              </a:spcBef>
              <a:spcAft>
                <a:spcPts val="0"/>
              </a:spcAft>
              <a:defRPr/>
            </a:pPr>
            <a:r>
              <a:rPr lang="en-US" sz="1600" b="1" dirty="0" smtClean="0">
                <a:latin typeface="Calibri" pitchFamily="34" charset="0"/>
                <a:ea typeface="ＭＳ Ｐゴシック" pitchFamily="-105" charset="-128"/>
                <a:cs typeface="ＭＳ Ｐゴシック" pitchFamily="-105" charset="-128"/>
              </a:rPr>
              <a:t>Procurement</a:t>
            </a:r>
          </a:p>
          <a:p>
            <a:pPr marL="285750" indent="-285750" eaLnBrk="0" fontAlgn="auto" hangingPunct="0">
              <a:spcBef>
                <a:spcPts val="0"/>
              </a:spcBef>
              <a:spcAft>
                <a:spcPts val="0"/>
              </a:spcAft>
              <a:buFont typeface="Arial"/>
              <a:buChar char="•"/>
              <a:defRPr/>
            </a:pPr>
            <a:r>
              <a:rPr lang="en-US" sz="1600" dirty="0" smtClean="0">
                <a:latin typeface="Calibri" pitchFamily="34" charset="0"/>
                <a:ea typeface="ＭＳ Ｐゴシック" pitchFamily="-105" charset="-128"/>
                <a:cs typeface="ＭＳ Ｐゴシック" pitchFamily="-105" charset="-128"/>
              </a:rPr>
              <a:t>Electronic commerce</a:t>
            </a:r>
          </a:p>
          <a:p>
            <a:pPr marL="285750" indent="-285750" eaLnBrk="0" fontAlgn="auto" hangingPunct="0">
              <a:spcBef>
                <a:spcPts val="0"/>
              </a:spcBef>
              <a:spcAft>
                <a:spcPts val="0"/>
              </a:spcAft>
              <a:buFont typeface="Arial"/>
              <a:buChar char="•"/>
              <a:defRPr/>
            </a:pPr>
            <a:r>
              <a:rPr lang="en-US" sz="1600" dirty="0" smtClean="0">
                <a:latin typeface="Calibri" pitchFamily="34" charset="0"/>
                <a:ea typeface="ＭＳ Ｐゴシック" pitchFamily="-105" charset="-128"/>
                <a:cs typeface="ＭＳ Ｐゴシック" pitchFamily="-105" charset="-128"/>
              </a:rPr>
              <a:t>Purchasing </a:t>
            </a:r>
          </a:p>
          <a:p>
            <a:pPr marL="285750" indent="-285750" eaLnBrk="0" fontAlgn="auto" hangingPunct="0">
              <a:spcBef>
                <a:spcPts val="0"/>
              </a:spcBef>
              <a:spcAft>
                <a:spcPts val="0"/>
              </a:spcAft>
              <a:buFont typeface="Arial"/>
              <a:buChar char="•"/>
              <a:defRPr/>
            </a:pPr>
            <a:r>
              <a:rPr lang="en-US" sz="1600" dirty="0" smtClean="0">
                <a:latin typeface="Calibri" pitchFamily="34" charset="0"/>
                <a:ea typeface="ＭＳ Ｐゴシック" pitchFamily="-105" charset="-128"/>
                <a:cs typeface="ＭＳ Ｐゴシック" pitchFamily="-105" charset="-128"/>
              </a:rPr>
              <a:t>Contracting</a:t>
            </a:r>
            <a:endParaRPr lang="en-US" sz="1600" dirty="0">
              <a:latin typeface="Calibri" pitchFamily="34" charset="0"/>
              <a:ea typeface="ＭＳ Ｐゴシック" pitchFamily="-105" charset="-128"/>
              <a:cs typeface="ＭＳ Ｐゴシック" pitchFamily="-105" charset="-128"/>
            </a:endParaRPr>
          </a:p>
        </p:txBody>
      </p:sp>
      <p:sp>
        <p:nvSpPr>
          <p:cNvPr id="27" name="Rounded Rectangle 26"/>
          <p:cNvSpPr/>
          <p:nvPr/>
        </p:nvSpPr>
        <p:spPr bwMode="auto">
          <a:xfrm>
            <a:off x="5041900" y="1876425"/>
            <a:ext cx="1644650" cy="1462088"/>
          </a:xfrm>
          <a:prstGeom prst="roundRect">
            <a:avLst/>
          </a:prstGeom>
          <a:solidFill>
            <a:schemeClr val="tx2">
              <a:lumMod val="40000"/>
              <a:lumOff val="60000"/>
            </a:schemeClr>
          </a:solidFill>
          <a:ln w="28575" cap="flat" cmpd="sng" algn="ctr">
            <a:solidFill>
              <a:schemeClr val="bg1">
                <a:lumMod val="6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ctr" eaLnBrk="0" fontAlgn="auto" hangingPunct="0">
              <a:spcBef>
                <a:spcPts val="0"/>
              </a:spcBef>
              <a:spcAft>
                <a:spcPts val="0"/>
              </a:spcAft>
              <a:defRPr/>
            </a:pPr>
            <a:r>
              <a:rPr lang="en-US" sz="1600" b="1" dirty="0" smtClean="0">
                <a:latin typeface="Calibri" pitchFamily="34" charset="0"/>
                <a:ea typeface="ＭＳ Ｐゴシック" pitchFamily="-105" charset="-128"/>
                <a:cs typeface="ＭＳ Ｐゴシック" pitchFamily="-105" charset="-128"/>
              </a:rPr>
              <a:t>Finance</a:t>
            </a:r>
          </a:p>
          <a:p>
            <a:pPr marL="285750" indent="-285750" eaLnBrk="0" fontAlgn="auto" hangingPunct="0">
              <a:spcBef>
                <a:spcPts val="0"/>
              </a:spcBef>
              <a:spcAft>
                <a:spcPts val="0"/>
              </a:spcAft>
              <a:buFont typeface="Arial"/>
              <a:buChar char="•"/>
              <a:defRPr/>
            </a:pPr>
            <a:r>
              <a:rPr lang="en-US" sz="1600" dirty="0" smtClean="0">
                <a:latin typeface="Calibri" pitchFamily="34" charset="0"/>
                <a:ea typeface="ＭＳ Ｐゴシック" pitchFamily="-105" charset="-128"/>
                <a:cs typeface="ＭＳ Ｐゴシック" pitchFamily="-105" charset="-128"/>
              </a:rPr>
              <a:t>Controller</a:t>
            </a:r>
          </a:p>
          <a:p>
            <a:pPr marL="285750" indent="-285750" eaLnBrk="0" fontAlgn="auto" hangingPunct="0">
              <a:spcBef>
                <a:spcPts val="0"/>
              </a:spcBef>
              <a:spcAft>
                <a:spcPts val="0"/>
              </a:spcAft>
              <a:buFont typeface="Arial"/>
              <a:buChar char="•"/>
              <a:defRPr/>
            </a:pPr>
            <a:r>
              <a:rPr lang="en-US" sz="1600" dirty="0" smtClean="0">
                <a:latin typeface="Calibri" pitchFamily="34" charset="0"/>
                <a:ea typeface="ＭＳ Ｐゴシック" pitchFamily="-105" charset="-128"/>
                <a:cs typeface="ＭＳ Ｐゴシック" pitchFamily="-105" charset="-128"/>
              </a:rPr>
              <a:t>Budget</a:t>
            </a:r>
          </a:p>
          <a:p>
            <a:pPr marL="285750" indent="-285750" eaLnBrk="0" fontAlgn="auto" hangingPunct="0">
              <a:spcBef>
                <a:spcPts val="0"/>
              </a:spcBef>
              <a:spcAft>
                <a:spcPts val="0"/>
              </a:spcAft>
              <a:buFont typeface="Arial"/>
              <a:buChar char="•"/>
              <a:defRPr/>
            </a:pPr>
            <a:r>
              <a:rPr lang="en-US" sz="1600" dirty="0" smtClean="0">
                <a:latin typeface="Calibri" pitchFamily="34" charset="0"/>
                <a:ea typeface="ＭＳ Ｐゴシック" pitchFamily="-105" charset="-128"/>
                <a:cs typeface="ＭＳ Ｐゴシック" pitchFamily="-105" charset="-128"/>
              </a:rPr>
              <a:t>Audit</a:t>
            </a:r>
          </a:p>
          <a:p>
            <a:pPr marL="285750" indent="-285750" eaLnBrk="0" fontAlgn="auto" hangingPunct="0">
              <a:spcBef>
                <a:spcPts val="0"/>
              </a:spcBef>
              <a:spcAft>
                <a:spcPts val="0"/>
              </a:spcAft>
              <a:buFont typeface="Arial"/>
              <a:buChar char="•"/>
              <a:defRPr/>
            </a:pPr>
            <a:r>
              <a:rPr lang="en-US" sz="1600" dirty="0" smtClean="0">
                <a:latin typeface="Calibri" pitchFamily="34" charset="0"/>
                <a:ea typeface="ＭＳ Ｐゴシック" pitchFamily="-105" charset="-128"/>
                <a:cs typeface="ＭＳ Ｐゴシック" pitchFamily="-105" charset="-128"/>
              </a:rPr>
              <a:t>Policies </a:t>
            </a:r>
            <a:endParaRPr lang="en-US" sz="1600" dirty="0">
              <a:latin typeface="Calibri" pitchFamily="34" charset="0"/>
              <a:ea typeface="ＭＳ Ｐゴシック" pitchFamily="-105" charset="-128"/>
              <a:cs typeface="ＭＳ Ｐゴシック" pitchFamily="-105" charset="-128"/>
            </a:endParaRPr>
          </a:p>
        </p:txBody>
      </p:sp>
      <p:sp>
        <p:nvSpPr>
          <p:cNvPr id="29" name="Rectangle 28"/>
          <p:cNvSpPr/>
          <p:nvPr/>
        </p:nvSpPr>
        <p:spPr bwMode="auto">
          <a:xfrm>
            <a:off x="7346950" y="1876425"/>
            <a:ext cx="1389063" cy="3241674"/>
          </a:xfrm>
          <a:prstGeom prst="rect">
            <a:avLst/>
          </a:prstGeom>
          <a:solidFill>
            <a:srgbClr val="FFFF00">
              <a:alpha val="45000"/>
            </a:srgbClr>
          </a:solidFill>
          <a:ln w="38100" cap="flat" cmpd="sng" algn="ctr">
            <a:solidFill>
              <a:schemeClr val="bg1">
                <a:lumMod val="6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0" fontAlgn="auto" hangingPunct="0">
              <a:spcBef>
                <a:spcPts val="0"/>
              </a:spcBef>
              <a:spcAft>
                <a:spcPts val="0"/>
              </a:spcAft>
              <a:defRPr/>
            </a:pPr>
            <a:endParaRPr lang="en-US" b="1" dirty="0">
              <a:solidFill>
                <a:schemeClr val="bg1"/>
              </a:solidFill>
              <a:latin typeface="Arial" pitchFamily="-105" charset="0"/>
              <a:ea typeface="ＭＳ Ｐゴシック" pitchFamily="-105" charset="-128"/>
              <a:cs typeface="ＭＳ Ｐゴシック" pitchFamily="-105" charset="-128"/>
            </a:endParaRPr>
          </a:p>
          <a:p>
            <a:pPr eaLnBrk="0" fontAlgn="auto" hangingPunct="0">
              <a:spcBef>
                <a:spcPts val="0"/>
              </a:spcBef>
              <a:spcAft>
                <a:spcPts val="0"/>
              </a:spcAft>
              <a:defRPr/>
            </a:pPr>
            <a:endParaRPr lang="en-US" b="1" dirty="0">
              <a:solidFill>
                <a:schemeClr val="bg1"/>
              </a:solidFill>
              <a:latin typeface="Arial" pitchFamily="-105" charset="0"/>
              <a:ea typeface="ＭＳ Ｐゴシック" pitchFamily="-105" charset="-128"/>
              <a:cs typeface="ＭＳ Ｐゴシック" pitchFamily="-105" charset="-128"/>
            </a:endParaRPr>
          </a:p>
          <a:p>
            <a:pPr eaLnBrk="0" fontAlgn="auto" hangingPunct="0">
              <a:spcBef>
                <a:spcPts val="0"/>
              </a:spcBef>
              <a:spcAft>
                <a:spcPts val="0"/>
              </a:spcAft>
              <a:defRPr/>
            </a:pPr>
            <a:endParaRPr lang="en-US" b="1" dirty="0">
              <a:solidFill>
                <a:schemeClr val="bg1"/>
              </a:solidFill>
              <a:latin typeface="Arial" pitchFamily="-105" charset="0"/>
              <a:ea typeface="ＭＳ Ｐゴシック" pitchFamily="-105" charset="-128"/>
              <a:cs typeface="ＭＳ Ｐゴシック" pitchFamily="-105" charset="-128"/>
            </a:endParaRPr>
          </a:p>
          <a:p>
            <a:pPr algn="ctr" eaLnBrk="0" fontAlgn="auto" hangingPunct="0">
              <a:spcBef>
                <a:spcPts val="0"/>
              </a:spcBef>
              <a:spcAft>
                <a:spcPts val="0"/>
              </a:spcAft>
              <a:defRPr/>
            </a:pPr>
            <a:r>
              <a:rPr lang="en-US" sz="2200" b="1" dirty="0" smtClean="0">
                <a:solidFill>
                  <a:srgbClr val="000000"/>
                </a:solidFill>
                <a:latin typeface="Calibri" pitchFamily="34" charset="0"/>
                <a:ea typeface="ＭＳ Ｐゴシック" pitchFamily="-105" charset="-128"/>
                <a:cs typeface="ＭＳ Ｐゴシック" pitchFamily="-105" charset="-128"/>
              </a:rPr>
              <a:t>Vendors and other external parties</a:t>
            </a:r>
            <a:endParaRPr lang="en-US" sz="2200" b="1" dirty="0">
              <a:solidFill>
                <a:srgbClr val="000000"/>
              </a:solidFill>
              <a:latin typeface="Calibri" pitchFamily="34" charset="0"/>
              <a:ea typeface="ＭＳ Ｐゴシック" pitchFamily="-105" charset="-128"/>
              <a:cs typeface="ＭＳ Ｐゴシック" pitchFamily="-105" charset="-128"/>
            </a:endParaRPr>
          </a:p>
        </p:txBody>
      </p:sp>
      <p:sp>
        <p:nvSpPr>
          <p:cNvPr id="30" name="Right Triangle 29"/>
          <p:cNvSpPr/>
          <p:nvPr/>
        </p:nvSpPr>
        <p:spPr bwMode="auto">
          <a:xfrm rot="13260000">
            <a:off x="6388100" y="2770188"/>
            <a:ext cx="731838" cy="823912"/>
          </a:xfrm>
          <a:prstGeom prst="rtTriangle">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vert="vert270"/>
          <a:lstStyle/>
          <a:p>
            <a:pPr eaLnBrk="0" fontAlgn="auto" hangingPunct="0">
              <a:spcBef>
                <a:spcPts val="0"/>
              </a:spcBef>
              <a:spcAft>
                <a:spcPts val="0"/>
              </a:spcAft>
              <a:defRPr/>
            </a:pPr>
            <a:endParaRPr lang="en-US" dirty="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31" name="Rounded Rectangle 30"/>
          <p:cNvSpPr/>
          <p:nvPr/>
        </p:nvSpPr>
        <p:spPr bwMode="auto">
          <a:xfrm>
            <a:off x="200025" y="1435784"/>
            <a:ext cx="8659813" cy="3965575"/>
          </a:xfrm>
          <a:prstGeom prst="roundRect">
            <a:avLst/>
          </a:prstGeom>
          <a:noFill/>
          <a:ln w="28575" cap="flat" cmpd="sng" algn="ctr">
            <a:solidFill>
              <a:schemeClr val="bg2">
                <a:lumMod val="60000"/>
                <a:lumOff val="40000"/>
              </a:schemeClr>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0" fontAlgn="auto" hangingPunct="0">
              <a:spcBef>
                <a:spcPts val="0"/>
              </a:spcBef>
              <a:spcAft>
                <a:spcPts val="0"/>
              </a:spcAft>
              <a:defRPr/>
            </a:pPr>
            <a:endParaRPr lang="en-US" dirty="0">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3" name="Left-Right Arrow 2"/>
          <p:cNvSpPr/>
          <p:nvPr/>
        </p:nvSpPr>
        <p:spPr>
          <a:xfrm>
            <a:off x="4267200" y="3200400"/>
            <a:ext cx="1143000" cy="596216"/>
          </a:xfrm>
          <a:prstGeom prst="left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635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330700" y="3067051"/>
            <a:ext cx="3390900" cy="1944687"/>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Chart 4"/>
          <p:cNvGraphicFramePr/>
          <p:nvPr>
            <p:extLst>
              <p:ext uri="{D42A27DB-BD31-4B8C-83A1-F6EECF244321}">
                <p14:modId xmlns:p14="http://schemas.microsoft.com/office/powerpoint/2010/main" val="1753514862"/>
              </p:ext>
            </p:extLst>
          </p:nvPr>
        </p:nvGraphicFramePr>
        <p:xfrm>
          <a:off x="4330700" y="3067050"/>
          <a:ext cx="3390900" cy="1955799"/>
        </p:xfrm>
        <a:graphic>
          <a:graphicData uri="http://schemas.openxmlformats.org/drawingml/2006/chart">
            <c:chart xmlns:c="http://schemas.openxmlformats.org/drawingml/2006/chart" xmlns:r="http://schemas.openxmlformats.org/officeDocument/2006/relationships" r:id="rId2"/>
          </a:graphicData>
        </a:graphic>
      </p:graphicFrame>
      <p:sp>
        <p:nvSpPr>
          <p:cNvPr id="16" name="Rounded Rectangle 15"/>
          <p:cNvSpPr/>
          <p:nvPr/>
        </p:nvSpPr>
        <p:spPr>
          <a:xfrm>
            <a:off x="4330700" y="5032375"/>
            <a:ext cx="3390900" cy="1787525"/>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4330700" y="1138239"/>
            <a:ext cx="3390900" cy="1928812"/>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Chart 3"/>
          <p:cNvGraphicFramePr/>
          <p:nvPr>
            <p:extLst>
              <p:ext uri="{D42A27DB-BD31-4B8C-83A1-F6EECF244321}">
                <p14:modId xmlns:p14="http://schemas.microsoft.com/office/powerpoint/2010/main" val="2147585267"/>
              </p:ext>
            </p:extLst>
          </p:nvPr>
        </p:nvGraphicFramePr>
        <p:xfrm>
          <a:off x="4508500" y="1138239"/>
          <a:ext cx="2895600" cy="2100261"/>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317500" y="1138239"/>
            <a:ext cx="3340100" cy="1909762"/>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10689686"/>
              </p:ext>
            </p:extLst>
          </p:nvPr>
        </p:nvGraphicFramePr>
        <p:xfrm>
          <a:off x="190500" y="1087439"/>
          <a:ext cx="3378200" cy="1960562"/>
        </p:xfrm>
        <a:graphic>
          <a:graphicData uri="http://schemas.openxmlformats.org/drawingml/2006/chart">
            <c:chart xmlns:c="http://schemas.openxmlformats.org/drawingml/2006/chart" xmlns:r="http://schemas.openxmlformats.org/officeDocument/2006/relationships" r:id="rId4"/>
          </a:graphicData>
        </a:graphic>
      </p:graphicFrame>
      <p:sp>
        <p:nvSpPr>
          <p:cNvPr id="13" name="Rounded Rectangle 12"/>
          <p:cNvSpPr/>
          <p:nvPr/>
        </p:nvSpPr>
        <p:spPr>
          <a:xfrm>
            <a:off x="317500" y="4948238"/>
            <a:ext cx="3365500" cy="1909762"/>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Chart 2"/>
          <p:cNvGraphicFramePr/>
          <p:nvPr>
            <p:extLst>
              <p:ext uri="{D42A27DB-BD31-4B8C-83A1-F6EECF244321}">
                <p14:modId xmlns:p14="http://schemas.microsoft.com/office/powerpoint/2010/main" val="2967334709"/>
              </p:ext>
            </p:extLst>
          </p:nvPr>
        </p:nvGraphicFramePr>
        <p:xfrm>
          <a:off x="190500" y="4876800"/>
          <a:ext cx="3352800" cy="1943100"/>
        </p:xfrm>
        <a:graphic>
          <a:graphicData uri="http://schemas.openxmlformats.org/drawingml/2006/chart">
            <c:chart xmlns:c="http://schemas.openxmlformats.org/drawingml/2006/chart" xmlns:r="http://schemas.openxmlformats.org/officeDocument/2006/relationships" r:id="rId5"/>
          </a:graphicData>
        </a:graphic>
      </p:graphicFrame>
      <p:sp>
        <p:nvSpPr>
          <p:cNvPr id="12" name="Rounded Rectangle 11"/>
          <p:cNvSpPr/>
          <p:nvPr/>
        </p:nvSpPr>
        <p:spPr>
          <a:xfrm>
            <a:off x="317500" y="3051176"/>
            <a:ext cx="3390900" cy="1909762"/>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46062"/>
            <a:ext cx="8229600" cy="1143000"/>
          </a:xfrm>
        </p:spPr>
        <p:txBody>
          <a:bodyPr>
            <a:normAutofit fontScale="90000"/>
          </a:bodyPr>
          <a:lstStyle/>
          <a:p>
            <a:r>
              <a:rPr lang="en-US" sz="3600" dirty="0" smtClean="0"/>
              <a:t>Current Penetration of Model Components</a:t>
            </a:r>
            <a:endParaRPr lang="en-US" sz="3600" dirty="0"/>
          </a:p>
        </p:txBody>
      </p:sp>
      <p:graphicFrame>
        <p:nvGraphicFramePr>
          <p:cNvPr id="9" name="Chart 8"/>
          <p:cNvGraphicFramePr/>
          <p:nvPr>
            <p:extLst>
              <p:ext uri="{D42A27DB-BD31-4B8C-83A1-F6EECF244321}">
                <p14:modId xmlns:p14="http://schemas.microsoft.com/office/powerpoint/2010/main" val="3553811378"/>
              </p:ext>
            </p:extLst>
          </p:nvPr>
        </p:nvGraphicFramePr>
        <p:xfrm>
          <a:off x="-50800" y="3051176"/>
          <a:ext cx="3619500" cy="19811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Chart 5"/>
          <p:cNvGraphicFramePr/>
          <p:nvPr>
            <p:extLst>
              <p:ext uri="{D42A27DB-BD31-4B8C-83A1-F6EECF244321}">
                <p14:modId xmlns:p14="http://schemas.microsoft.com/office/powerpoint/2010/main" val="4034858581"/>
              </p:ext>
            </p:extLst>
          </p:nvPr>
        </p:nvGraphicFramePr>
        <p:xfrm>
          <a:off x="4622800" y="5022850"/>
          <a:ext cx="3568700" cy="1835150"/>
        </p:xfrm>
        <a:graphic>
          <a:graphicData uri="http://schemas.openxmlformats.org/drawingml/2006/chart">
            <c:chart xmlns:c="http://schemas.openxmlformats.org/drawingml/2006/chart" xmlns:r="http://schemas.openxmlformats.org/officeDocument/2006/relationships" r:id="rId7"/>
          </a:graphicData>
        </a:graphic>
      </p:graphicFrame>
      <p:sp>
        <p:nvSpPr>
          <p:cNvPr id="10" name="Slide Number Placeholder 9"/>
          <p:cNvSpPr>
            <a:spLocks noGrp="1"/>
          </p:cNvSpPr>
          <p:nvPr>
            <p:ph type="sldNum" sz="quarter" idx="12"/>
          </p:nvPr>
        </p:nvSpPr>
        <p:spPr/>
        <p:txBody>
          <a:bodyPr/>
          <a:lstStyle/>
          <a:p>
            <a:fld id="{962C9CCB-9A9B-4EE4-958E-17012CC3B881}" type="slidenum">
              <a:rPr lang="en-US" smtClean="0"/>
              <a:t>36</a:t>
            </a:fld>
            <a:endParaRPr lang="en-US" dirty="0"/>
          </a:p>
        </p:txBody>
      </p:sp>
    </p:spTree>
    <p:extLst>
      <p:ext uri="{BB962C8B-B14F-4D97-AF65-F5344CB8AC3E}">
        <p14:creationId xmlns:p14="http://schemas.microsoft.com/office/powerpoint/2010/main" val="9700732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429000" y="5257800"/>
            <a:ext cx="4800600" cy="1422400"/>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endParaRPr>
          </a:p>
        </p:txBody>
      </p:sp>
      <p:sp>
        <p:nvSpPr>
          <p:cNvPr id="24" name="Rectangle 23"/>
          <p:cNvSpPr/>
          <p:nvPr/>
        </p:nvSpPr>
        <p:spPr>
          <a:xfrm>
            <a:off x="3429000" y="990600"/>
            <a:ext cx="4800600" cy="1862048"/>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endParaRPr>
          </a:p>
        </p:txBody>
      </p:sp>
      <p:sp>
        <p:nvSpPr>
          <p:cNvPr id="22" name="Rectangle 21"/>
          <p:cNvSpPr/>
          <p:nvPr/>
        </p:nvSpPr>
        <p:spPr>
          <a:xfrm>
            <a:off x="3429000" y="2997200"/>
            <a:ext cx="4800600" cy="2133600"/>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endParaRPr>
          </a:p>
        </p:txBody>
      </p:sp>
      <p:sp>
        <p:nvSpPr>
          <p:cNvPr id="33802" name="TextBox 39"/>
          <p:cNvSpPr txBox="1">
            <a:spLocks noChangeArrowheads="1"/>
          </p:cNvSpPr>
          <p:nvPr/>
        </p:nvSpPr>
        <p:spPr bwMode="auto">
          <a:xfrm>
            <a:off x="3581400" y="5410200"/>
            <a:ext cx="4597400" cy="1415772"/>
          </a:xfrm>
          <a:prstGeom prst="rect">
            <a:avLst/>
          </a:prstGeom>
          <a:noFill/>
          <a:ln w="9525">
            <a:noFill/>
            <a:miter lim="800000"/>
            <a:headEnd/>
            <a:tailEnd/>
          </a:ln>
        </p:spPr>
        <p:txBody>
          <a:bodyPr>
            <a:spAutoFit/>
          </a:bodyPr>
          <a:lstStyle/>
          <a:p>
            <a:pPr marL="114300" indent="-114300">
              <a:spcBef>
                <a:spcPts val="1800"/>
              </a:spcBef>
              <a:buClr>
                <a:schemeClr val="accent2"/>
              </a:buClr>
              <a:buFont typeface="Wingdings" pitchFamily="2" charset="2"/>
              <a:buChar char="q"/>
              <a:defRPr/>
            </a:pPr>
            <a:r>
              <a:rPr lang="en-US" sz="1400" b="1" dirty="0">
                <a:latin typeface="Calibri" pitchFamily="34" charset="0"/>
                <a:ea typeface="+mn-ea"/>
              </a:rPr>
              <a:t>  Headcount  Related </a:t>
            </a:r>
            <a:r>
              <a:rPr lang="en-US" sz="1400" b="1" dirty="0" smtClean="0">
                <a:latin typeface="Calibri" pitchFamily="34" charset="0"/>
                <a:ea typeface="+mn-ea"/>
              </a:rPr>
              <a:t>Savings</a:t>
            </a:r>
            <a:r>
              <a:rPr lang="en-US" sz="1400" b="1" dirty="0" smtClean="0">
                <a:solidFill>
                  <a:srgbClr val="FF0000"/>
                </a:solidFill>
                <a:latin typeface="Calibri" pitchFamily="34" charset="0"/>
              </a:rPr>
              <a:t>-in process</a:t>
            </a:r>
            <a:endParaRPr lang="en-US" sz="1400" b="1" dirty="0">
              <a:latin typeface="Calibri" pitchFamily="34" charset="0"/>
              <a:ea typeface="+mn-ea"/>
            </a:endParaRPr>
          </a:p>
          <a:p>
            <a:pPr marL="114300" indent="-114300">
              <a:spcBef>
                <a:spcPts val="1800"/>
              </a:spcBef>
              <a:buClr>
                <a:schemeClr val="accent2"/>
              </a:buClr>
              <a:buFont typeface="Wingdings" pitchFamily="2" charset="2"/>
              <a:buChar char="q"/>
              <a:defRPr/>
            </a:pPr>
            <a:r>
              <a:rPr lang="en-US" sz="1400" b="1" dirty="0">
                <a:latin typeface="Calibri" pitchFamily="34" charset="0"/>
                <a:ea typeface="+mn-ea"/>
              </a:rPr>
              <a:t>  Non-Labor &amp; Space </a:t>
            </a:r>
            <a:r>
              <a:rPr lang="en-US" sz="1400" b="1" dirty="0" smtClean="0">
                <a:latin typeface="Calibri" pitchFamily="34" charset="0"/>
                <a:ea typeface="+mn-ea"/>
              </a:rPr>
              <a:t>Savings</a:t>
            </a:r>
            <a:r>
              <a:rPr lang="en-US" sz="1400" b="1" dirty="0" smtClean="0">
                <a:solidFill>
                  <a:srgbClr val="FF0000"/>
                </a:solidFill>
                <a:latin typeface="Calibri" pitchFamily="34" charset="0"/>
                <a:ea typeface="+mn-ea"/>
              </a:rPr>
              <a:t>-in process</a:t>
            </a:r>
            <a:r>
              <a:rPr lang="en-US" sz="1400" b="1" dirty="0" smtClean="0">
                <a:latin typeface="Calibri" pitchFamily="34" charset="0"/>
                <a:ea typeface="+mn-ea"/>
              </a:rPr>
              <a:t> </a:t>
            </a:r>
            <a:endParaRPr lang="en-US" sz="1400" b="1" dirty="0">
              <a:latin typeface="Calibri" pitchFamily="34" charset="0"/>
              <a:ea typeface="+mn-ea"/>
            </a:endParaRPr>
          </a:p>
          <a:p>
            <a:pPr marL="114300" indent="-114300">
              <a:spcBef>
                <a:spcPts val="1800"/>
              </a:spcBef>
              <a:buClr>
                <a:schemeClr val="accent2"/>
              </a:buClr>
              <a:buFont typeface="Wingdings" pitchFamily="2" charset="2"/>
              <a:buChar char="q"/>
              <a:defRPr/>
            </a:pPr>
            <a:r>
              <a:rPr lang="en-US" sz="1400" b="1" dirty="0">
                <a:latin typeface="Calibri" pitchFamily="34" charset="0"/>
                <a:ea typeface="+mn-ea"/>
              </a:rPr>
              <a:t>  Longer-Term, More Leveraged Model of Admin </a:t>
            </a:r>
            <a:r>
              <a:rPr lang="en-US" sz="1400" b="1" dirty="0" smtClean="0">
                <a:latin typeface="Calibri" pitchFamily="34" charset="0"/>
                <a:ea typeface="+mn-ea"/>
              </a:rPr>
              <a:t>Support</a:t>
            </a:r>
            <a:r>
              <a:rPr lang="en-US" sz="1400" b="1" dirty="0" smtClean="0">
                <a:solidFill>
                  <a:srgbClr val="FF0000"/>
                </a:solidFill>
                <a:latin typeface="Calibri" pitchFamily="34" charset="0"/>
                <a:ea typeface="+mn-ea"/>
              </a:rPr>
              <a:t>-in process</a:t>
            </a:r>
            <a:endParaRPr lang="en-US" sz="1400" b="1" dirty="0">
              <a:latin typeface="Calibri" pitchFamily="34" charset="0"/>
              <a:ea typeface="+mn-ea"/>
            </a:endParaRPr>
          </a:p>
        </p:txBody>
      </p:sp>
      <p:sp>
        <p:nvSpPr>
          <p:cNvPr id="33803" name="TextBox 40"/>
          <p:cNvSpPr txBox="1">
            <a:spLocks noChangeArrowheads="1"/>
          </p:cNvSpPr>
          <p:nvPr/>
        </p:nvSpPr>
        <p:spPr bwMode="auto">
          <a:xfrm>
            <a:off x="3581400" y="2971800"/>
            <a:ext cx="4443413" cy="2092881"/>
          </a:xfrm>
          <a:prstGeom prst="rect">
            <a:avLst/>
          </a:prstGeom>
          <a:noFill/>
          <a:ln w="9525">
            <a:noFill/>
            <a:miter lim="800000"/>
            <a:headEnd/>
            <a:tailEnd/>
          </a:ln>
        </p:spPr>
        <p:txBody>
          <a:bodyPr>
            <a:spAutoFit/>
          </a:bodyPr>
          <a:lstStyle/>
          <a:p>
            <a:pPr marL="114300" indent="-114300">
              <a:spcBef>
                <a:spcPts val="1800"/>
              </a:spcBef>
              <a:buClr>
                <a:schemeClr val="accent2"/>
              </a:buClr>
              <a:buFont typeface="Wingdings" pitchFamily="2" charset="2"/>
              <a:buChar char="q"/>
              <a:defRPr/>
            </a:pPr>
            <a:r>
              <a:rPr lang="en-US" sz="1400" b="1" dirty="0">
                <a:latin typeface="Calibri" pitchFamily="34" charset="0"/>
                <a:ea typeface="+mn-ea"/>
              </a:rPr>
              <a:t>  Improved Career Path </a:t>
            </a:r>
            <a:r>
              <a:rPr lang="en-US" sz="1400" b="1" dirty="0" smtClean="0">
                <a:latin typeface="Calibri" pitchFamily="34" charset="0"/>
                <a:ea typeface="+mn-ea"/>
              </a:rPr>
              <a:t>Options-</a:t>
            </a:r>
            <a:r>
              <a:rPr lang="en-US" sz="1400" b="1" dirty="0" smtClean="0">
                <a:solidFill>
                  <a:srgbClr val="FF0000"/>
                </a:solidFill>
                <a:latin typeface="Calibri" pitchFamily="34" charset="0"/>
                <a:ea typeface="+mn-ea"/>
              </a:rPr>
              <a:t>in process</a:t>
            </a:r>
            <a:endParaRPr lang="en-US" sz="1400" b="1" dirty="0">
              <a:solidFill>
                <a:srgbClr val="FF0000"/>
              </a:solidFill>
              <a:latin typeface="Calibri" pitchFamily="34" charset="0"/>
              <a:ea typeface="+mn-ea"/>
            </a:endParaRPr>
          </a:p>
          <a:p>
            <a:pPr marL="285750" indent="-285750">
              <a:spcBef>
                <a:spcPts val="1800"/>
              </a:spcBef>
              <a:buClr>
                <a:schemeClr val="accent2"/>
              </a:buClr>
              <a:buFont typeface="Wingdings" charset="2"/>
              <a:buChar char="ü"/>
              <a:defRPr/>
            </a:pPr>
            <a:r>
              <a:rPr lang="en-US" sz="1400" b="1" dirty="0">
                <a:latin typeface="Calibri" pitchFamily="34" charset="0"/>
                <a:ea typeface="+mn-ea"/>
              </a:rPr>
              <a:t>  Self-Directed Work Teams</a:t>
            </a:r>
          </a:p>
          <a:p>
            <a:pPr marL="285750" indent="-285750">
              <a:spcBef>
                <a:spcPts val="1800"/>
              </a:spcBef>
              <a:buClr>
                <a:schemeClr val="accent2"/>
              </a:buClr>
              <a:buFont typeface="Wingdings" charset="2"/>
              <a:buChar char="ü"/>
              <a:defRPr/>
            </a:pPr>
            <a:r>
              <a:rPr lang="en-US" sz="1400" dirty="0">
                <a:latin typeface="Calibri" pitchFamily="34" charset="0"/>
                <a:ea typeface="+mn-ea"/>
              </a:rPr>
              <a:t>  </a:t>
            </a:r>
            <a:r>
              <a:rPr lang="en-US" sz="1400" b="1" dirty="0">
                <a:latin typeface="Calibri" pitchFamily="34" charset="0"/>
                <a:ea typeface="+mn-ea"/>
              </a:rPr>
              <a:t>Greater Participation in Decision-Making</a:t>
            </a:r>
          </a:p>
          <a:p>
            <a:pPr marL="285750" indent="-285750">
              <a:spcBef>
                <a:spcPts val="1800"/>
              </a:spcBef>
              <a:buClr>
                <a:schemeClr val="accent2"/>
              </a:buClr>
              <a:buFont typeface="Wingdings" charset="2"/>
              <a:buChar char="ü"/>
              <a:defRPr/>
            </a:pPr>
            <a:r>
              <a:rPr lang="en-US" sz="1400" b="1" dirty="0">
                <a:latin typeface="Calibri" pitchFamily="34" charset="0"/>
                <a:ea typeface="+mn-ea"/>
              </a:rPr>
              <a:t>  Clarity Regarding Expectations</a:t>
            </a:r>
            <a:endParaRPr lang="en-US" sz="1400" dirty="0">
              <a:latin typeface="Calibri" pitchFamily="34" charset="0"/>
              <a:ea typeface="+mn-ea"/>
            </a:endParaRPr>
          </a:p>
          <a:p>
            <a:pPr marL="285750" indent="-285750">
              <a:spcBef>
                <a:spcPts val="1800"/>
              </a:spcBef>
              <a:buClr>
                <a:schemeClr val="accent2"/>
              </a:buClr>
              <a:buFont typeface="Wingdings" charset="2"/>
              <a:buChar char="ü"/>
              <a:defRPr/>
            </a:pPr>
            <a:r>
              <a:rPr lang="en-US" sz="1400" b="1" dirty="0">
                <a:latin typeface="Calibri" pitchFamily="34" charset="0"/>
                <a:ea typeface="+mn-ea"/>
              </a:rPr>
              <a:t>   Part of High Performance, High Success Team</a:t>
            </a:r>
          </a:p>
        </p:txBody>
      </p:sp>
      <p:sp>
        <p:nvSpPr>
          <p:cNvPr id="30727" name="TextBox 41"/>
          <p:cNvSpPr txBox="1">
            <a:spLocks noChangeArrowheads="1"/>
          </p:cNvSpPr>
          <p:nvPr/>
        </p:nvSpPr>
        <p:spPr bwMode="auto">
          <a:xfrm>
            <a:off x="3581400" y="990600"/>
            <a:ext cx="4457700" cy="1862048"/>
          </a:xfrm>
          <a:prstGeom prst="rect">
            <a:avLst/>
          </a:prstGeom>
          <a:noFill/>
          <a:ln w="9525">
            <a:noFill/>
            <a:miter lim="800000"/>
            <a:headEnd/>
            <a:tailEnd/>
          </a:ln>
        </p:spPr>
        <p:txBody>
          <a:bodyPr>
            <a:spAutoFit/>
          </a:bodyPr>
          <a:lstStyle/>
          <a:p>
            <a:pPr marL="285750" indent="-285750">
              <a:spcBef>
                <a:spcPts val="1800"/>
              </a:spcBef>
              <a:buClr>
                <a:schemeClr val="accent2"/>
              </a:buClr>
              <a:buFont typeface="Wingdings" charset="2"/>
              <a:buChar char="ü"/>
            </a:pPr>
            <a:r>
              <a:rPr lang="en-US" sz="1400" b="1" dirty="0">
                <a:latin typeface="Calibri" pitchFamily="34" charset="0"/>
              </a:rPr>
              <a:t>  Customer Service – Responsive, No Black Holes</a:t>
            </a:r>
          </a:p>
          <a:p>
            <a:pPr marL="285750" indent="-285750">
              <a:spcBef>
                <a:spcPts val="1800"/>
              </a:spcBef>
              <a:buClr>
                <a:schemeClr val="accent2"/>
              </a:buClr>
              <a:buFont typeface="Wingdings" charset="2"/>
              <a:buChar char="ü"/>
            </a:pPr>
            <a:r>
              <a:rPr lang="en-US" sz="1400" b="1" dirty="0">
                <a:latin typeface="Calibri" pitchFamily="34" charset="0"/>
              </a:rPr>
              <a:t>  Faster Transaction Response/Turnaround Time</a:t>
            </a:r>
          </a:p>
          <a:p>
            <a:pPr marL="285750" indent="-285750">
              <a:spcBef>
                <a:spcPts val="1800"/>
              </a:spcBef>
              <a:buClr>
                <a:schemeClr val="accent2"/>
              </a:buClr>
              <a:buFont typeface="Wingdings" charset="2"/>
              <a:buChar char="ü"/>
            </a:pPr>
            <a:r>
              <a:rPr lang="en-US" sz="1400" b="1" dirty="0">
                <a:latin typeface="Calibri" pitchFamily="34" charset="0"/>
              </a:rPr>
              <a:t>  </a:t>
            </a:r>
            <a:r>
              <a:rPr lang="en-US" sz="1400" b="1" dirty="0" smtClean="0">
                <a:latin typeface="Calibri" pitchFamily="34" charset="0"/>
              </a:rPr>
              <a:t>Increase in service consistency and accuracy</a:t>
            </a:r>
            <a:endParaRPr lang="en-US" sz="1400" b="1" dirty="0">
              <a:latin typeface="Calibri" pitchFamily="34" charset="0"/>
            </a:endParaRPr>
          </a:p>
          <a:p>
            <a:pPr marL="285750" indent="-285750">
              <a:spcBef>
                <a:spcPts val="1800"/>
              </a:spcBef>
              <a:buClr>
                <a:schemeClr val="accent2"/>
              </a:buClr>
              <a:buFont typeface="Wingdings" charset="2"/>
              <a:buChar char="ü"/>
            </a:pPr>
            <a:r>
              <a:rPr lang="en-US" sz="1400" b="1" dirty="0">
                <a:latin typeface="Calibri" pitchFamily="34" charset="0"/>
              </a:rPr>
              <a:t>   Improved Decision </a:t>
            </a:r>
            <a:r>
              <a:rPr lang="en-US" sz="1400" b="1" dirty="0" smtClean="0">
                <a:latin typeface="Calibri" pitchFamily="34" charset="0"/>
              </a:rPr>
              <a:t>Support from standardized use of chart of accounts</a:t>
            </a:r>
            <a:endParaRPr lang="en-US" sz="1400" b="1" dirty="0">
              <a:latin typeface="Calibri" pitchFamily="34" charset="0"/>
            </a:endParaRPr>
          </a:p>
        </p:txBody>
      </p:sp>
      <p:sp>
        <p:nvSpPr>
          <p:cNvPr id="30728" name="Rectangle 14"/>
          <p:cNvSpPr>
            <a:spLocks noChangeArrowheads="1"/>
          </p:cNvSpPr>
          <p:nvPr/>
        </p:nvSpPr>
        <p:spPr bwMode="auto">
          <a:xfrm>
            <a:off x="304800" y="5486400"/>
            <a:ext cx="1704975" cy="942975"/>
          </a:xfrm>
          <a:prstGeom prst="rect">
            <a:avLst/>
          </a:prstGeom>
          <a:solidFill>
            <a:srgbClr val="FFC000"/>
          </a:solidFill>
          <a:ln w="12700">
            <a:noFill/>
            <a:round/>
            <a:headEnd type="none" w="sm" len="sm"/>
            <a:tailEnd type="none" w="sm" len="sm"/>
          </a:ln>
        </p:spPr>
        <p:txBody>
          <a:bodyPr anchor="ctr"/>
          <a:lstStyle/>
          <a:p>
            <a:pPr algn="ctr" eaLnBrk="0" hangingPunct="0">
              <a:buClr>
                <a:schemeClr val="accent1"/>
              </a:buClr>
            </a:pPr>
            <a:r>
              <a:rPr lang="en-US" sz="1600" b="1" dirty="0">
                <a:latin typeface="Calibri" pitchFamily="34" charset="0"/>
              </a:rPr>
              <a:t>Financial Benefits</a:t>
            </a:r>
          </a:p>
        </p:txBody>
      </p:sp>
      <p:sp>
        <p:nvSpPr>
          <p:cNvPr id="30729" name="Rectangle 15"/>
          <p:cNvSpPr>
            <a:spLocks noChangeArrowheads="1"/>
          </p:cNvSpPr>
          <p:nvPr/>
        </p:nvSpPr>
        <p:spPr bwMode="auto">
          <a:xfrm>
            <a:off x="228600" y="3429000"/>
            <a:ext cx="1704975" cy="942975"/>
          </a:xfrm>
          <a:prstGeom prst="rect">
            <a:avLst/>
          </a:prstGeom>
          <a:solidFill>
            <a:srgbClr val="FFC000"/>
          </a:solidFill>
          <a:ln w="12700">
            <a:noFill/>
            <a:round/>
            <a:headEnd type="none" w="sm" len="sm"/>
            <a:tailEnd type="none" w="sm" len="sm"/>
          </a:ln>
        </p:spPr>
        <p:txBody>
          <a:bodyPr anchor="ctr"/>
          <a:lstStyle/>
          <a:p>
            <a:pPr algn="ctr"/>
            <a:r>
              <a:rPr lang="en-US" sz="1600" b="1" dirty="0">
                <a:latin typeface="Calibri" pitchFamily="34" charset="0"/>
              </a:rPr>
              <a:t>Employee Benefits</a:t>
            </a:r>
          </a:p>
        </p:txBody>
      </p:sp>
      <p:sp>
        <p:nvSpPr>
          <p:cNvPr id="30730" name="Rectangle 18"/>
          <p:cNvSpPr>
            <a:spLocks noChangeArrowheads="1"/>
          </p:cNvSpPr>
          <p:nvPr/>
        </p:nvSpPr>
        <p:spPr bwMode="auto">
          <a:xfrm>
            <a:off x="228600" y="1219200"/>
            <a:ext cx="1704975" cy="965200"/>
          </a:xfrm>
          <a:prstGeom prst="rect">
            <a:avLst/>
          </a:prstGeom>
          <a:solidFill>
            <a:srgbClr val="FFC000"/>
          </a:solidFill>
          <a:ln w="12700">
            <a:noFill/>
            <a:round/>
            <a:headEnd type="none" w="sm" len="sm"/>
            <a:tailEnd type="none" w="sm" len="sm"/>
          </a:ln>
        </p:spPr>
        <p:txBody>
          <a:bodyPr anchor="ctr"/>
          <a:lstStyle/>
          <a:p>
            <a:pPr algn="ctr"/>
            <a:r>
              <a:rPr lang="en-US" sz="1600" b="1" dirty="0">
                <a:latin typeface="Calibri" pitchFamily="34" charset="0"/>
              </a:rPr>
              <a:t>Client/Faculty</a:t>
            </a:r>
          </a:p>
          <a:p>
            <a:pPr algn="ctr"/>
            <a:r>
              <a:rPr lang="en-US" sz="1600" b="1" dirty="0">
                <a:latin typeface="Calibri" pitchFamily="34" charset="0"/>
              </a:rPr>
              <a:t>Benefits</a:t>
            </a:r>
          </a:p>
        </p:txBody>
      </p:sp>
      <p:sp>
        <p:nvSpPr>
          <p:cNvPr id="19" name="Right Arrow 18"/>
          <p:cNvSpPr/>
          <p:nvPr/>
        </p:nvSpPr>
        <p:spPr bwMode="auto">
          <a:xfrm>
            <a:off x="2057400" y="1447800"/>
            <a:ext cx="1219200" cy="381000"/>
          </a:xfrm>
          <a:prstGeom prst="rightArrow">
            <a:avLst/>
          </a:prstGeom>
          <a:solidFill>
            <a:schemeClr val="accent1"/>
          </a:solidFill>
          <a:ln w="9525" cap="flat" cmpd="sng" algn="ctr">
            <a:noFill/>
            <a:prstDash val="solid"/>
            <a:round/>
            <a:headEnd type="none" w="med" len="med"/>
            <a:tailEnd type="none" w="med" len="med"/>
          </a:ln>
          <a:effectLst/>
        </p:spPr>
        <p:txBody>
          <a:bodyPr/>
          <a:lstStyle/>
          <a:p>
            <a:pPr eaLnBrk="0" hangingPunct="0">
              <a:defRPr/>
            </a:pPr>
            <a:endParaRPr lang="en-US" sz="2400" baseline="-25000">
              <a:effectLst>
                <a:outerShdw blurRad="38100" dist="38100" dir="2700000" algn="tl">
                  <a:srgbClr val="000000">
                    <a:alpha val="43137"/>
                  </a:srgbClr>
                </a:outerShdw>
              </a:effectLst>
              <a:latin typeface="Arial" pitchFamily="-105" charset="0"/>
              <a:ea typeface="ＭＳ Ｐゴシック" pitchFamily="-105" charset="-128"/>
            </a:endParaRPr>
          </a:p>
        </p:txBody>
      </p:sp>
      <p:sp>
        <p:nvSpPr>
          <p:cNvPr id="20" name="Right Arrow 19"/>
          <p:cNvSpPr/>
          <p:nvPr/>
        </p:nvSpPr>
        <p:spPr bwMode="auto">
          <a:xfrm>
            <a:off x="2057400" y="3657600"/>
            <a:ext cx="1219200" cy="381000"/>
          </a:xfrm>
          <a:prstGeom prst="rightArrow">
            <a:avLst/>
          </a:prstGeom>
          <a:solidFill>
            <a:schemeClr val="accent1"/>
          </a:solidFill>
          <a:ln w="9525" cap="flat" cmpd="sng" algn="ctr">
            <a:noFill/>
            <a:prstDash val="solid"/>
            <a:round/>
            <a:headEnd type="none" w="med" len="med"/>
            <a:tailEnd type="none" w="med" len="med"/>
          </a:ln>
          <a:effectLst/>
        </p:spPr>
        <p:txBody>
          <a:bodyPr/>
          <a:lstStyle/>
          <a:p>
            <a:pPr eaLnBrk="0" hangingPunct="0">
              <a:defRPr/>
            </a:pPr>
            <a:endParaRPr lang="en-US" sz="2400" baseline="-25000">
              <a:effectLst>
                <a:outerShdw blurRad="38100" dist="38100" dir="2700000" algn="tl">
                  <a:srgbClr val="000000">
                    <a:alpha val="43137"/>
                  </a:srgbClr>
                </a:outerShdw>
              </a:effectLst>
              <a:latin typeface="Arial" pitchFamily="-105" charset="0"/>
              <a:ea typeface="ＭＳ Ｐゴシック" pitchFamily="-105" charset="-128"/>
            </a:endParaRPr>
          </a:p>
        </p:txBody>
      </p:sp>
      <p:sp>
        <p:nvSpPr>
          <p:cNvPr id="21" name="Right Arrow 20"/>
          <p:cNvSpPr/>
          <p:nvPr/>
        </p:nvSpPr>
        <p:spPr bwMode="auto">
          <a:xfrm>
            <a:off x="2133600" y="5715000"/>
            <a:ext cx="1219200" cy="381000"/>
          </a:xfrm>
          <a:prstGeom prst="rightArrow">
            <a:avLst/>
          </a:prstGeom>
          <a:solidFill>
            <a:schemeClr val="accent1"/>
          </a:solidFill>
          <a:ln w="9525" cap="flat" cmpd="sng" algn="ctr">
            <a:noFill/>
            <a:prstDash val="solid"/>
            <a:round/>
            <a:headEnd type="none" w="med" len="med"/>
            <a:tailEnd type="none" w="med" len="med"/>
          </a:ln>
          <a:effectLst/>
        </p:spPr>
        <p:txBody>
          <a:bodyPr/>
          <a:lstStyle/>
          <a:p>
            <a:pPr eaLnBrk="0" hangingPunct="0">
              <a:defRPr/>
            </a:pPr>
            <a:endParaRPr lang="en-US" sz="2400" baseline="-25000">
              <a:effectLst>
                <a:outerShdw blurRad="38100" dist="38100" dir="2700000" algn="tl">
                  <a:srgbClr val="000000">
                    <a:alpha val="43137"/>
                  </a:srgbClr>
                </a:outerShdw>
              </a:effectLst>
              <a:latin typeface="Arial" pitchFamily="-105" charset="0"/>
              <a:ea typeface="ＭＳ Ｐゴシック" pitchFamily="-105" charset="-128"/>
            </a:endParaRPr>
          </a:p>
        </p:txBody>
      </p:sp>
      <p:sp>
        <p:nvSpPr>
          <p:cNvPr id="2" name="TextBox 1"/>
          <p:cNvSpPr txBox="1"/>
          <p:nvPr/>
        </p:nvSpPr>
        <p:spPr>
          <a:xfrm>
            <a:off x="673100" y="190500"/>
            <a:ext cx="7351713" cy="584776"/>
          </a:xfrm>
          <a:prstGeom prst="rect">
            <a:avLst/>
          </a:prstGeom>
          <a:noFill/>
        </p:spPr>
        <p:txBody>
          <a:bodyPr wrap="square" rtlCol="0">
            <a:spAutoFit/>
          </a:bodyPr>
          <a:lstStyle/>
          <a:p>
            <a:pPr algn="ctr"/>
            <a:r>
              <a:rPr lang="en-US" sz="3200" b="1" dirty="0" smtClean="0"/>
              <a:t>Status of Anticipated Benefits</a:t>
            </a:r>
            <a:endParaRPr lang="en-US" sz="3200" b="1" dirty="0"/>
          </a:p>
        </p:txBody>
      </p:sp>
      <p:sp>
        <p:nvSpPr>
          <p:cNvPr id="3" name="Slide Number Placeholder 2"/>
          <p:cNvSpPr>
            <a:spLocks noGrp="1"/>
          </p:cNvSpPr>
          <p:nvPr>
            <p:ph type="sldNum" sz="quarter" idx="12"/>
          </p:nvPr>
        </p:nvSpPr>
        <p:spPr/>
        <p:txBody>
          <a:bodyPr/>
          <a:lstStyle/>
          <a:p>
            <a:fld id="{962C9CCB-9A9B-4EE4-958E-17012CC3B881}" type="slidenum">
              <a:rPr lang="en-US" smtClean="0"/>
              <a:t>37</a:t>
            </a:fld>
            <a:endParaRPr lang="en-US" dirty="0"/>
          </a:p>
        </p:txBody>
      </p:sp>
    </p:spTree>
    <p:extLst>
      <p:ext uri="{BB962C8B-B14F-4D97-AF65-F5344CB8AC3E}">
        <p14:creationId xmlns:p14="http://schemas.microsoft.com/office/powerpoint/2010/main" val="264896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Benefits of Business Services Model</a:t>
            </a:r>
            <a:endParaRPr lang="en-US" dirty="0"/>
          </a:p>
        </p:txBody>
      </p:sp>
      <p:sp>
        <p:nvSpPr>
          <p:cNvPr id="3" name="Content Placeholder 2"/>
          <p:cNvSpPr>
            <a:spLocks noGrp="1"/>
          </p:cNvSpPr>
          <p:nvPr>
            <p:ph idx="1"/>
          </p:nvPr>
        </p:nvSpPr>
        <p:spPr>
          <a:xfrm>
            <a:off x="457200" y="1689100"/>
            <a:ext cx="8229600" cy="4525963"/>
          </a:xfrm>
        </p:spPr>
        <p:txBody>
          <a:bodyPr>
            <a:normAutofit fontScale="85000" lnSpcReduction="20000"/>
          </a:bodyPr>
          <a:lstStyle/>
          <a:p>
            <a:pPr>
              <a:buFont typeface="Wingdings" charset="2"/>
              <a:buChar char="ü"/>
            </a:pPr>
            <a:r>
              <a:rPr lang="en-US" dirty="0" smtClean="0"/>
              <a:t>Lead administrators have better information about their metrics and the people in the department that need development.</a:t>
            </a:r>
          </a:p>
          <a:p>
            <a:pPr>
              <a:buFont typeface="Wingdings" charset="2"/>
              <a:buChar char="ü"/>
            </a:pPr>
            <a:r>
              <a:rPr lang="en-US" dirty="0" smtClean="0"/>
              <a:t>Enhanced compliance by more broadly leveraging specialists.</a:t>
            </a:r>
          </a:p>
          <a:p>
            <a:pPr>
              <a:buFont typeface="Wingdings" charset="2"/>
              <a:buChar char="ü"/>
            </a:pPr>
            <a:r>
              <a:rPr lang="en-US" dirty="0" smtClean="0"/>
              <a:t>Accelerated simplification and standardization of processes as differences are identified in shared service units and regional offices.</a:t>
            </a:r>
          </a:p>
          <a:p>
            <a:pPr>
              <a:buFont typeface="Wingdings" charset="2"/>
              <a:buChar char="ü"/>
            </a:pPr>
            <a:r>
              <a:rPr lang="en-US" dirty="0" smtClean="0"/>
              <a:t>Improved relationship with the clerical and technical union.</a:t>
            </a:r>
          </a:p>
          <a:p>
            <a:pPr>
              <a:buFont typeface="Wingdings" charset="2"/>
              <a:buChar char="q"/>
            </a:pPr>
            <a:r>
              <a:rPr lang="en-US" dirty="0" smtClean="0"/>
              <a:t>Decreased level of customization needed in financial and HR applications</a:t>
            </a:r>
            <a:r>
              <a:rPr lang="en-US" dirty="0" smtClean="0">
                <a:solidFill>
                  <a:srgbClr val="FF0000"/>
                </a:solidFill>
              </a:rPr>
              <a:t>-in process</a:t>
            </a:r>
            <a:endParaRPr lang="en-US" dirty="0" smtClean="0"/>
          </a:p>
          <a:p>
            <a:endParaRPr lang="en-US" dirty="0"/>
          </a:p>
        </p:txBody>
      </p:sp>
      <p:sp>
        <p:nvSpPr>
          <p:cNvPr id="4" name="Slide Number Placeholder 3"/>
          <p:cNvSpPr>
            <a:spLocks noGrp="1"/>
          </p:cNvSpPr>
          <p:nvPr>
            <p:ph type="sldNum" sz="quarter" idx="12"/>
          </p:nvPr>
        </p:nvSpPr>
        <p:spPr/>
        <p:txBody>
          <a:bodyPr/>
          <a:lstStyle/>
          <a:p>
            <a:fld id="{962C9CCB-9A9B-4EE4-958E-17012CC3B881}" type="slidenum">
              <a:rPr lang="en-US" smtClean="0"/>
              <a:t>38</a:t>
            </a:fld>
            <a:endParaRPr lang="en-US" dirty="0"/>
          </a:p>
        </p:txBody>
      </p:sp>
    </p:spTree>
    <p:extLst>
      <p:ext uri="{BB962C8B-B14F-4D97-AF65-F5344CB8AC3E}">
        <p14:creationId xmlns:p14="http://schemas.microsoft.com/office/powerpoint/2010/main" val="1985382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040" y="2104571"/>
            <a:ext cx="7772400" cy="1912065"/>
          </a:xfrm>
        </p:spPr>
        <p:txBody>
          <a:bodyPr>
            <a:normAutofit/>
          </a:bodyPr>
          <a:lstStyle/>
          <a:p>
            <a:pPr marL="514350" lvl="0" indent="-514350"/>
            <a:r>
              <a:rPr lang="en-US" sz="2700" dirty="0" smtClean="0">
                <a:solidFill>
                  <a:schemeClr val="tx1"/>
                </a:solidFill>
              </a:rPr>
              <a:t>	</a:t>
            </a:r>
            <a:endParaRPr lang="en-US" sz="2700" dirty="0" smtClean="0">
              <a:solidFill>
                <a:schemeClr val="tx1"/>
              </a:solidFill>
              <a:latin typeface="Gill Sans MT" pitchFamily="34" charset="0"/>
            </a:endParaRPr>
          </a:p>
        </p:txBody>
      </p:sp>
      <p:sp>
        <p:nvSpPr>
          <p:cNvPr id="5" name="Rectangle 4"/>
          <p:cNvSpPr/>
          <p:nvPr/>
        </p:nvSpPr>
        <p:spPr>
          <a:xfrm>
            <a:off x="395963" y="2590800"/>
            <a:ext cx="8486843" cy="707886"/>
          </a:xfrm>
          <a:prstGeom prst="rect">
            <a:avLst/>
          </a:prstGeom>
        </p:spPr>
        <p:txBody>
          <a:bodyPr wrap="square">
            <a:spAutoFit/>
          </a:bodyPr>
          <a:lstStyle/>
          <a:p>
            <a:pPr algn="ctr"/>
            <a:r>
              <a:rPr lang="en-US" sz="4000" dirty="0" smtClean="0">
                <a:solidFill>
                  <a:schemeClr val="tx2"/>
                </a:solidFill>
              </a:rPr>
              <a:t>Questions?</a:t>
            </a:r>
            <a:endParaRPr lang="en-US" sz="4000" dirty="0">
              <a:solidFill>
                <a:schemeClr val="tx2"/>
              </a:solidFill>
            </a:endParaRPr>
          </a:p>
        </p:txBody>
      </p:sp>
      <p:sp>
        <p:nvSpPr>
          <p:cNvPr id="6" name="Slide Number Placeholder 5"/>
          <p:cNvSpPr>
            <a:spLocks noGrp="1"/>
          </p:cNvSpPr>
          <p:nvPr>
            <p:ph type="sldNum" sz="quarter" idx="12"/>
          </p:nvPr>
        </p:nvSpPr>
        <p:spPr/>
        <p:txBody>
          <a:bodyPr/>
          <a:lstStyle/>
          <a:p>
            <a:fld id="{962C9CCB-9A9B-4EE4-958E-17012CC3B881}" type="slidenum">
              <a:rPr lang="en-US" smtClean="0"/>
              <a:t>39</a:t>
            </a:fld>
            <a:endParaRPr lang="en-US" dirty="0"/>
          </a:p>
        </p:txBody>
      </p:sp>
    </p:spTree>
    <p:extLst>
      <p:ext uri="{BB962C8B-B14F-4D97-AF65-F5344CB8AC3E}">
        <p14:creationId xmlns:p14="http://schemas.microsoft.com/office/powerpoint/2010/main" val="4134820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2133600"/>
            <a:ext cx="5257800" cy="4340733"/>
          </a:xfrm>
        </p:spPr>
        <p:txBody>
          <a:bodyPr>
            <a:noAutofit/>
          </a:bodyPr>
          <a:lstStyle/>
          <a:p>
            <a:pPr marL="0" indent="0">
              <a:spcAft>
                <a:spcPts val="1200"/>
              </a:spcAft>
              <a:buNone/>
            </a:pPr>
            <a:r>
              <a:rPr lang="en-US" sz="1800" b="1" dirty="0" smtClean="0"/>
              <a:t>LEAN </a:t>
            </a:r>
            <a:r>
              <a:rPr lang="en-US" sz="1800" b="1" dirty="0"/>
              <a:t>at UT </a:t>
            </a:r>
            <a:r>
              <a:rPr lang="en-US" sz="1800" b="1" dirty="0" smtClean="0"/>
              <a:t>Dallas</a:t>
            </a:r>
            <a:endParaRPr lang="en-US" sz="1800" b="1" dirty="0"/>
          </a:p>
          <a:p>
            <a:pPr lvl="1">
              <a:buFont typeface="Arial" pitchFamily="34" charset="0"/>
              <a:buChar char="•"/>
            </a:pPr>
            <a:r>
              <a:rPr lang="en-US" sz="1800" dirty="0" smtClean="0"/>
              <a:t>Identifies </a:t>
            </a:r>
            <a:r>
              <a:rPr lang="en-US" sz="1800" dirty="0"/>
              <a:t>Improvement </a:t>
            </a:r>
            <a:r>
              <a:rPr lang="en-US" sz="1800" dirty="0" smtClean="0"/>
              <a:t>Areas</a:t>
            </a:r>
            <a:endParaRPr lang="en-US" sz="1800" dirty="0"/>
          </a:p>
          <a:p>
            <a:pPr lvl="1">
              <a:buFont typeface="Arial" pitchFamily="34" charset="0"/>
              <a:buChar char="•"/>
            </a:pPr>
            <a:r>
              <a:rPr lang="en-US" sz="1800" dirty="0"/>
              <a:t>Removes Waste in Time, Motion and </a:t>
            </a:r>
            <a:r>
              <a:rPr lang="en-US" sz="1800" dirty="0" smtClean="0"/>
              <a:t>Money</a:t>
            </a:r>
            <a:endParaRPr lang="en-US" sz="1800" dirty="0"/>
          </a:p>
          <a:p>
            <a:pPr lvl="1">
              <a:buFont typeface="Arial" pitchFamily="34" charset="0"/>
              <a:buChar char="•"/>
            </a:pPr>
            <a:r>
              <a:rPr lang="en-US" sz="1800" dirty="0"/>
              <a:t>Removes Non Value-Added </a:t>
            </a:r>
            <a:r>
              <a:rPr lang="en-US" sz="1800" dirty="0" smtClean="0"/>
              <a:t>Activity</a:t>
            </a:r>
            <a:endParaRPr lang="en-US" sz="1800" dirty="0"/>
          </a:p>
          <a:p>
            <a:pPr lvl="1">
              <a:spcAft>
                <a:spcPts val="1200"/>
              </a:spcAft>
              <a:buFont typeface="Arial" pitchFamily="34" charset="0"/>
              <a:buChar char="•"/>
            </a:pPr>
            <a:r>
              <a:rPr lang="en-US" sz="1800" dirty="0"/>
              <a:t>Fills Gaps in Purpose, Process and </a:t>
            </a:r>
            <a:r>
              <a:rPr lang="en-US" sz="1800" dirty="0" smtClean="0"/>
              <a:t>Performance</a:t>
            </a:r>
            <a:endParaRPr lang="en-US" sz="1800" dirty="0"/>
          </a:p>
          <a:p>
            <a:pPr marL="0" indent="0">
              <a:spcAft>
                <a:spcPts val="600"/>
              </a:spcAft>
              <a:buNone/>
            </a:pPr>
            <a:r>
              <a:rPr lang="en-US" sz="1800" b="1" dirty="0"/>
              <a:t>LEAN </a:t>
            </a:r>
            <a:r>
              <a:rPr lang="en-US" sz="1800" b="1" dirty="0" smtClean="0"/>
              <a:t>Means Constantly Striving </a:t>
            </a:r>
            <a:r>
              <a:rPr lang="en-US" sz="1800" b="1" dirty="0"/>
              <a:t>for </a:t>
            </a:r>
            <a:r>
              <a:rPr lang="en-US" sz="1800" b="1" dirty="0" smtClean="0"/>
              <a:t>Excellence</a:t>
            </a:r>
            <a:endParaRPr lang="en-US" sz="1800" b="1" dirty="0"/>
          </a:p>
          <a:p>
            <a:pPr lvl="1">
              <a:buFont typeface="Arial" pitchFamily="34" charset="0"/>
              <a:buChar char="•"/>
            </a:pPr>
            <a:r>
              <a:rPr lang="en-US" sz="1800" dirty="0"/>
              <a:t>Improving the </a:t>
            </a:r>
            <a:r>
              <a:rPr lang="en-US" sz="1800" dirty="0" smtClean="0"/>
              <a:t>Quality of What We Do</a:t>
            </a:r>
            <a:endParaRPr lang="en-US" sz="1800" dirty="0"/>
          </a:p>
          <a:p>
            <a:pPr lvl="1">
              <a:buFont typeface="Arial" pitchFamily="34" charset="0"/>
              <a:buChar char="•"/>
            </a:pPr>
            <a:r>
              <a:rPr lang="en-US" sz="1800" dirty="0"/>
              <a:t>Making a Habit–Not </a:t>
            </a:r>
            <a:r>
              <a:rPr lang="en-US" sz="1800" dirty="0" smtClean="0"/>
              <a:t>an </a:t>
            </a:r>
            <a:r>
              <a:rPr lang="en-US" sz="1800" dirty="0"/>
              <a:t>Act–of </a:t>
            </a:r>
            <a:r>
              <a:rPr lang="en-US" sz="1800" dirty="0" smtClean="0"/>
              <a:t>Finding Ways to Streamline Processes</a:t>
            </a:r>
            <a:endParaRPr lang="en-US" sz="1800" dirty="0"/>
          </a:p>
          <a:p>
            <a:endParaRPr lang="en-US" sz="1800" dirty="0"/>
          </a:p>
        </p:txBody>
      </p:sp>
      <p:sp>
        <p:nvSpPr>
          <p:cNvPr id="5" name="Slide Number Placeholder 4"/>
          <p:cNvSpPr>
            <a:spLocks noGrp="1"/>
          </p:cNvSpPr>
          <p:nvPr>
            <p:ph type="sldNum" sz="quarter" idx="12"/>
          </p:nvPr>
        </p:nvSpPr>
        <p:spPr/>
        <p:txBody>
          <a:bodyPr/>
          <a:lstStyle/>
          <a:p>
            <a:fld id="{1AE2D7E0-EBD8-41A1-93C6-2EB81165D87D}" type="slidenum">
              <a:rPr lang="en-US" smtClean="0"/>
              <a:pPr/>
              <a:t>4</a:t>
            </a:fld>
            <a:endParaRPr lang="en-US"/>
          </a:p>
        </p:txBody>
      </p:sp>
      <p:graphicFrame>
        <p:nvGraphicFramePr>
          <p:cNvPr id="6" name="Content Placeholder 6"/>
          <p:cNvGraphicFramePr>
            <a:graphicFrameLocks/>
          </p:cNvGraphicFramePr>
          <p:nvPr>
            <p:extLst>
              <p:ext uri="{D42A27DB-BD31-4B8C-83A1-F6EECF244321}">
                <p14:modId xmlns:p14="http://schemas.microsoft.com/office/powerpoint/2010/main" val="3398385475"/>
              </p:ext>
            </p:extLst>
          </p:nvPr>
        </p:nvGraphicFramePr>
        <p:xfrm>
          <a:off x="304800" y="2209800"/>
          <a:ext cx="31242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181737" y="1066800"/>
            <a:ext cx="8610600" cy="10572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000" b="1" dirty="0" smtClean="0"/>
              <a:t>Process Redesign (LEAN) and Service Excellence Culture at UT Dallas</a:t>
            </a:r>
          </a:p>
        </p:txBody>
      </p:sp>
    </p:spTree>
    <p:extLst>
      <p:ext uri="{BB962C8B-B14F-4D97-AF65-F5344CB8AC3E}">
        <p14:creationId xmlns:p14="http://schemas.microsoft.com/office/powerpoint/2010/main" val="853318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sz="4200" b="1" u="sng" dirty="0" smtClean="0"/>
              <a:t>Panelists</a:t>
            </a:r>
            <a:r>
              <a:rPr lang="en-US" b="1" u="sng" dirty="0"/>
              <a:t/>
            </a:r>
            <a:br>
              <a:rPr lang="en-US" b="1" u="sng" dirty="0"/>
            </a:br>
            <a:endParaRPr lang="en-US" b="1" dirty="0"/>
          </a:p>
        </p:txBody>
      </p:sp>
      <p:sp>
        <p:nvSpPr>
          <p:cNvPr id="3" name="Content Placeholder 2"/>
          <p:cNvSpPr>
            <a:spLocks noGrp="1"/>
          </p:cNvSpPr>
          <p:nvPr>
            <p:ph idx="1"/>
          </p:nvPr>
        </p:nvSpPr>
        <p:spPr>
          <a:xfrm>
            <a:off x="457200" y="2057400"/>
            <a:ext cx="8229600" cy="4525963"/>
          </a:xfrm>
        </p:spPr>
        <p:txBody>
          <a:bodyPr>
            <a:normAutofit/>
          </a:bodyPr>
          <a:lstStyle/>
          <a:p>
            <a:r>
              <a:rPr lang="en-US" dirty="0" smtClean="0"/>
              <a:t>BJ Crain, Vice President for Finance &amp; CFO </a:t>
            </a:r>
            <a:r>
              <a:rPr lang="en-US" b="1" i="1" dirty="0" smtClean="0"/>
              <a:t>Texas A&amp;M University</a:t>
            </a:r>
          </a:p>
          <a:p>
            <a:endParaRPr lang="en-US" sz="1000" i="1" dirty="0" smtClean="0"/>
          </a:p>
          <a:p>
            <a:r>
              <a:rPr lang="en-US" dirty="0" smtClean="0"/>
              <a:t>Mary Knight, Associate Vice President        </a:t>
            </a:r>
            <a:r>
              <a:rPr lang="en-US" b="1" i="1" dirty="0"/>
              <a:t>The</a:t>
            </a:r>
            <a:r>
              <a:rPr lang="en-US" dirty="0" smtClean="0"/>
              <a:t> </a:t>
            </a:r>
            <a:r>
              <a:rPr lang="en-US" b="1" i="1" dirty="0" smtClean="0"/>
              <a:t>University of Texas at Austin</a:t>
            </a:r>
          </a:p>
          <a:p>
            <a:pPr marL="0" indent="0">
              <a:buNone/>
            </a:pPr>
            <a:endParaRPr lang="en-US" sz="1000" i="1" dirty="0" smtClean="0"/>
          </a:p>
          <a:p>
            <a:r>
              <a:rPr lang="en-US" dirty="0" smtClean="0"/>
              <a:t>Julie Grant, Assistance Vice President, Business Operations </a:t>
            </a:r>
            <a:r>
              <a:rPr lang="en-US" b="1" i="1" dirty="0" smtClean="0"/>
              <a:t>Yale University</a:t>
            </a:r>
          </a:p>
        </p:txBody>
      </p:sp>
      <p:sp>
        <p:nvSpPr>
          <p:cNvPr id="5" name="Slide Number Placeholder 4"/>
          <p:cNvSpPr>
            <a:spLocks noGrp="1"/>
          </p:cNvSpPr>
          <p:nvPr>
            <p:ph type="sldNum" sz="quarter" idx="12"/>
          </p:nvPr>
        </p:nvSpPr>
        <p:spPr/>
        <p:txBody>
          <a:bodyPr/>
          <a:lstStyle/>
          <a:p>
            <a:fld id="{1AE2D7E0-EBD8-41A1-93C6-2EB81165D87D}" type="slidenum">
              <a:rPr lang="en-US" smtClean="0"/>
              <a:pPr/>
              <a:t>5</a:t>
            </a:fld>
            <a:endParaRPr lang="en-US"/>
          </a:p>
        </p:txBody>
      </p:sp>
    </p:spTree>
    <p:extLst>
      <p:ext uri="{BB962C8B-B14F-4D97-AF65-F5344CB8AC3E}">
        <p14:creationId xmlns:p14="http://schemas.microsoft.com/office/powerpoint/2010/main" val="357131381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2438400"/>
          </a:xfrm>
        </p:spPr>
        <p:txBody>
          <a:bodyPr>
            <a:normAutofit/>
          </a:bodyPr>
          <a:lstStyle/>
          <a:p>
            <a:r>
              <a:rPr lang="en-US" sz="4000" b="1" dirty="0">
                <a:solidFill>
                  <a:schemeClr val="tx2"/>
                </a:solidFill>
                <a:latin typeface="+mn-lt"/>
              </a:rPr>
              <a:t>TASSCUBO</a:t>
            </a:r>
            <a:br>
              <a:rPr lang="en-US" sz="4000" b="1" dirty="0">
                <a:solidFill>
                  <a:schemeClr val="tx2"/>
                </a:solidFill>
                <a:latin typeface="+mn-lt"/>
              </a:rPr>
            </a:br>
            <a:r>
              <a:rPr lang="en-US" sz="4000" b="1" dirty="0">
                <a:solidFill>
                  <a:schemeClr val="tx2"/>
                </a:solidFill>
                <a:latin typeface="+mn-lt"/>
              </a:rPr>
              <a:t>Process Redesign at Universities – Panel Discussion</a:t>
            </a:r>
            <a:endParaRPr lang="en-US" sz="4000" dirty="0">
              <a:latin typeface="+mn-lt"/>
            </a:endParaRPr>
          </a:p>
        </p:txBody>
      </p:sp>
      <p:sp>
        <p:nvSpPr>
          <p:cNvPr id="3" name="Subtitle 2"/>
          <p:cNvSpPr>
            <a:spLocks noGrp="1"/>
          </p:cNvSpPr>
          <p:nvPr>
            <p:ph type="subTitle" idx="1"/>
          </p:nvPr>
        </p:nvSpPr>
        <p:spPr>
          <a:xfrm>
            <a:off x="1143000" y="3886200"/>
            <a:ext cx="7010400" cy="2133600"/>
          </a:xfrm>
        </p:spPr>
        <p:txBody>
          <a:bodyPr>
            <a:normAutofit fontScale="25000" lnSpcReduction="20000"/>
          </a:bodyPr>
          <a:lstStyle/>
          <a:p>
            <a:r>
              <a:rPr lang="en-US" sz="11200" dirty="0" smtClean="0">
                <a:solidFill>
                  <a:schemeClr val="tx2"/>
                </a:solidFill>
              </a:rPr>
              <a:t>B.J. Crain</a:t>
            </a:r>
          </a:p>
          <a:p>
            <a:r>
              <a:rPr lang="en-US" sz="11200" dirty="0">
                <a:solidFill>
                  <a:schemeClr val="tx2"/>
                </a:solidFill>
              </a:rPr>
              <a:t>Vice President for Finance and CFO</a:t>
            </a:r>
          </a:p>
          <a:p>
            <a:r>
              <a:rPr lang="en-US" sz="11200" dirty="0" smtClean="0">
                <a:solidFill>
                  <a:schemeClr val="tx2"/>
                </a:solidFill>
              </a:rPr>
              <a:t>Texas A&amp;M University</a:t>
            </a:r>
          </a:p>
          <a:p>
            <a:r>
              <a:rPr lang="en-US" sz="11200" dirty="0" smtClean="0"/>
              <a:t>July </a:t>
            </a:r>
            <a:r>
              <a:rPr lang="en-US" sz="11200" dirty="0"/>
              <a:t>22, 2013</a:t>
            </a:r>
          </a:p>
          <a:p>
            <a:endParaRPr lang="en-US" dirty="0">
              <a:solidFill>
                <a:schemeClr val="tx2"/>
              </a:solidFill>
            </a:endParaRPr>
          </a:p>
        </p:txBody>
      </p:sp>
      <p:sp>
        <p:nvSpPr>
          <p:cNvPr id="4" name="TextBox 3"/>
          <p:cNvSpPr txBox="1"/>
          <p:nvPr/>
        </p:nvSpPr>
        <p:spPr>
          <a:xfrm>
            <a:off x="2514600" y="2971800"/>
            <a:ext cx="4114800" cy="584775"/>
          </a:xfrm>
          <a:prstGeom prst="rect">
            <a:avLst/>
          </a:prstGeom>
          <a:noFill/>
        </p:spPr>
        <p:txBody>
          <a:bodyPr wrap="square" rtlCol="0">
            <a:spAutoFit/>
          </a:bodyPr>
          <a:lstStyle/>
          <a:p>
            <a:pPr algn="ctr"/>
            <a:r>
              <a:rPr lang="en-US" sz="3200" dirty="0" smtClean="0">
                <a:solidFill>
                  <a:schemeClr val="tx2"/>
                </a:solidFill>
              </a:rPr>
              <a:t>Process Improvements</a:t>
            </a:r>
            <a:endParaRPr lang="en-US" sz="3200" dirty="0">
              <a:solidFill>
                <a:schemeClr val="tx2"/>
              </a:solidFill>
            </a:endParaRPr>
          </a:p>
        </p:txBody>
      </p:sp>
      <p:sp>
        <p:nvSpPr>
          <p:cNvPr id="5" name="Slide Number Placeholder 4"/>
          <p:cNvSpPr>
            <a:spLocks noGrp="1"/>
          </p:cNvSpPr>
          <p:nvPr>
            <p:ph type="sldNum" sz="quarter" idx="12"/>
          </p:nvPr>
        </p:nvSpPr>
        <p:spPr/>
        <p:txBody>
          <a:bodyPr/>
          <a:lstStyle/>
          <a:p>
            <a:fld id="{962C9CCB-9A9B-4EE4-958E-17012CC3B881}" type="slidenum">
              <a:rPr lang="en-US" smtClean="0"/>
              <a:t>6</a:t>
            </a:fld>
            <a:endParaRPr lang="en-US" dirty="0"/>
          </a:p>
        </p:txBody>
      </p:sp>
    </p:spTree>
    <p:extLst>
      <p:ext uri="{BB962C8B-B14F-4D97-AF65-F5344CB8AC3E}">
        <p14:creationId xmlns:p14="http://schemas.microsoft.com/office/powerpoint/2010/main" val="2402206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305800" y="6172200"/>
            <a:ext cx="609600" cy="457200"/>
          </a:xfrm>
        </p:spPr>
        <p:txBody>
          <a:bodyPr/>
          <a:lstStyle/>
          <a:p>
            <a:pPr>
              <a:defRPr/>
            </a:pPr>
            <a:fld id="{1F9FA2C7-8DB6-4C7F-BAD5-A2A3FB2A9C73}" type="slidenum">
              <a:rPr lang="en-US" sz="1200">
                <a:solidFill>
                  <a:schemeClr val="bg1">
                    <a:lumMod val="50000"/>
                  </a:schemeClr>
                </a:solidFill>
              </a:rPr>
              <a:pPr>
                <a:defRPr/>
              </a:pPr>
              <a:t>7</a:t>
            </a:fld>
            <a:endParaRPr lang="en-US" sz="1200" dirty="0">
              <a:solidFill>
                <a:schemeClr val="bg1">
                  <a:lumMod val="50000"/>
                </a:schemeClr>
              </a:solidFill>
            </a:endParaRPr>
          </a:p>
        </p:txBody>
      </p:sp>
      <p:sp>
        <p:nvSpPr>
          <p:cNvPr id="5123" name="Rectangle 2"/>
          <p:cNvSpPr>
            <a:spLocks noGrp="1" noChangeArrowheads="1"/>
          </p:cNvSpPr>
          <p:nvPr>
            <p:ph type="title"/>
          </p:nvPr>
        </p:nvSpPr>
        <p:spPr>
          <a:xfrm>
            <a:off x="381000" y="681077"/>
            <a:ext cx="6096000" cy="553998"/>
          </a:xfrm>
        </p:spPr>
        <p:txBody>
          <a:bodyPr/>
          <a:lstStyle/>
          <a:p>
            <a:pPr eaLnBrk="1" hangingPunct="1"/>
            <a:r>
              <a:rPr lang="en-US" dirty="0" smtClean="0"/>
              <a:t>Process Improvement </a:t>
            </a:r>
          </a:p>
        </p:txBody>
      </p:sp>
      <p:sp>
        <p:nvSpPr>
          <p:cNvPr id="5124" name="Rectangle 3"/>
          <p:cNvSpPr>
            <a:spLocks noGrp="1" noChangeArrowheads="1"/>
          </p:cNvSpPr>
          <p:nvPr>
            <p:ph type="body" idx="1"/>
          </p:nvPr>
        </p:nvSpPr>
        <p:spPr>
          <a:xfrm>
            <a:off x="381000" y="1371600"/>
            <a:ext cx="8305800" cy="4876800"/>
          </a:xfrm>
        </p:spPr>
        <p:txBody>
          <a:bodyPr/>
          <a:lstStyle/>
          <a:p>
            <a:pPr eaLnBrk="1" hangingPunct="1">
              <a:defRPr/>
            </a:pPr>
            <a:r>
              <a:rPr lang="en-US" sz="2400" b="1" dirty="0" smtClean="0"/>
              <a:t>A&amp;M System - Shared Services Initiative</a:t>
            </a:r>
          </a:p>
          <a:p>
            <a:pPr lvl="1" eaLnBrk="1" hangingPunct="1">
              <a:defRPr/>
            </a:pPr>
            <a:r>
              <a:rPr lang="en-US" sz="2400" dirty="0" smtClean="0"/>
              <a:t>Before-Now-Future</a:t>
            </a:r>
            <a:endParaRPr lang="en-US" sz="1100" dirty="0" smtClean="0"/>
          </a:p>
          <a:p>
            <a:pPr eaLnBrk="1" hangingPunct="1">
              <a:defRPr/>
            </a:pPr>
            <a:r>
              <a:rPr lang="en-US" sz="2400" b="1" dirty="0" smtClean="0"/>
              <a:t>Texas A&amp;M - Review and Improvements</a:t>
            </a:r>
          </a:p>
          <a:p>
            <a:pPr lvl="1" eaLnBrk="1" hangingPunct="1">
              <a:defRPr/>
            </a:pPr>
            <a:r>
              <a:rPr lang="en-US" sz="2400" dirty="0" smtClean="0"/>
              <a:t>Shared </a:t>
            </a:r>
            <a:r>
              <a:rPr lang="en-US" sz="2400" dirty="0" smtClean="0"/>
              <a:t>services with </a:t>
            </a:r>
            <a:r>
              <a:rPr lang="en-US" sz="2400" smtClean="0"/>
              <a:t>other </a:t>
            </a:r>
            <a:r>
              <a:rPr lang="en-US" sz="2400" smtClean="0"/>
              <a:t>A&amp;M </a:t>
            </a:r>
            <a:r>
              <a:rPr lang="en-US" sz="2400" dirty="0" smtClean="0"/>
              <a:t>system </a:t>
            </a:r>
            <a:r>
              <a:rPr lang="en-US" sz="2400" dirty="0" smtClean="0"/>
              <a:t>members</a:t>
            </a:r>
          </a:p>
          <a:p>
            <a:pPr lvl="1" eaLnBrk="1" hangingPunct="1">
              <a:defRPr/>
            </a:pPr>
            <a:r>
              <a:rPr lang="en-US" sz="2400" dirty="0" smtClean="0"/>
              <a:t>Mandatory </a:t>
            </a:r>
            <a:r>
              <a:rPr lang="en-US" sz="2400" dirty="0" smtClean="0"/>
              <a:t>ACH refund </a:t>
            </a:r>
            <a:r>
              <a:rPr lang="en-US" sz="2400" dirty="0" smtClean="0"/>
              <a:t>policy</a:t>
            </a:r>
          </a:p>
          <a:p>
            <a:pPr lvl="1" eaLnBrk="1" hangingPunct="1">
              <a:defRPr/>
            </a:pPr>
            <a:r>
              <a:rPr lang="en-US" sz="2400" dirty="0" smtClean="0"/>
              <a:t>No-cash </a:t>
            </a:r>
            <a:r>
              <a:rPr lang="en-US" sz="2400" dirty="0" smtClean="0"/>
              <a:t>payment policy for tuition and </a:t>
            </a:r>
            <a:r>
              <a:rPr lang="en-US" sz="2400" dirty="0" smtClean="0"/>
              <a:t>fees</a:t>
            </a:r>
          </a:p>
          <a:p>
            <a:pPr lvl="1" eaLnBrk="1" hangingPunct="1">
              <a:defRPr/>
            </a:pPr>
            <a:r>
              <a:rPr lang="en-US" sz="2400" dirty="0" smtClean="0"/>
              <a:t>Enhanced </a:t>
            </a:r>
            <a:r>
              <a:rPr lang="en-US" sz="2400" dirty="0" smtClean="0"/>
              <a:t>financial </a:t>
            </a:r>
            <a:r>
              <a:rPr lang="en-US" sz="2400" dirty="0" smtClean="0"/>
              <a:t>monitoring –auxiliary </a:t>
            </a:r>
            <a:r>
              <a:rPr lang="en-US" sz="2400" dirty="0" smtClean="0"/>
              <a:t>e</a:t>
            </a:r>
            <a:r>
              <a:rPr lang="en-US" sz="2400" dirty="0" smtClean="0"/>
              <a:t>nterprises</a:t>
            </a:r>
            <a:endParaRPr lang="en-US" sz="2400" dirty="0" smtClean="0"/>
          </a:p>
          <a:p>
            <a:pPr lvl="1" eaLnBrk="1" hangingPunct="1">
              <a:defRPr/>
            </a:pPr>
            <a:r>
              <a:rPr lang="en-US" sz="2400" dirty="0" smtClean="0"/>
              <a:t>Unclaimed </a:t>
            </a:r>
            <a:r>
              <a:rPr lang="en-US" sz="2400" dirty="0" smtClean="0"/>
              <a:t>property </a:t>
            </a:r>
            <a:r>
              <a:rPr lang="en-US" sz="2400" dirty="0" smtClean="0"/>
              <a:t>software</a:t>
            </a:r>
          </a:p>
          <a:p>
            <a:pPr lvl="1" eaLnBrk="1" hangingPunct="1">
              <a:defRPr/>
            </a:pPr>
            <a:r>
              <a:rPr lang="en-US" sz="2400" dirty="0" smtClean="0"/>
              <a:t>Changed </a:t>
            </a:r>
            <a:r>
              <a:rPr lang="en-US" sz="2400" dirty="0" smtClean="0"/>
              <a:t>criminal background check </a:t>
            </a:r>
            <a:r>
              <a:rPr lang="en-US" sz="2400" dirty="0" smtClean="0"/>
              <a:t>vendor</a:t>
            </a:r>
          </a:p>
          <a:p>
            <a:pPr lvl="1" eaLnBrk="1" hangingPunct="1">
              <a:defRPr/>
            </a:pPr>
            <a:r>
              <a:rPr lang="en-US" sz="2400" dirty="0" smtClean="0"/>
              <a:t>Outsourcing</a:t>
            </a:r>
            <a:endParaRPr lang="en-US" sz="2400" dirty="0" smtClean="0"/>
          </a:p>
          <a:p>
            <a:pPr lvl="1" eaLnBrk="1" hangingPunct="1">
              <a:defRPr/>
            </a:pPr>
            <a:r>
              <a:rPr lang="en-US" sz="2400" dirty="0" smtClean="0"/>
              <a:t>University Advancement Fee</a:t>
            </a:r>
          </a:p>
          <a:p>
            <a:pPr lvl="1" eaLnBrk="1" hangingPunct="1">
              <a:defRPr/>
            </a:pPr>
            <a:r>
              <a:rPr lang="en-US" sz="2400" dirty="0" smtClean="0"/>
              <a:t>Course Fees</a:t>
            </a:r>
            <a:endParaRPr lang="en-US" sz="2400" dirty="0" smtClean="0"/>
          </a:p>
          <a:p>
            <a:pPr marL="0" indent="0" eaLnBrk="1" hangingPunct="1">
              <a:buFontTx/>
              <a:buNone/>
              <a:defRPr/>
            </a:pPr>
            <a:endParaRPr lang="en-US" sz="2000" dirty="0" smtClean="0"/>
          </a:p>
        </p:txBody>
      </p:sp>
    </p:spTree>
    <p:extLst>
      <p:ext uri="{BB962C8B-B14F-4D97-AF65-F5344CB8AC3E}">
        <p14:creationId xmlns:p14="http://schemas.microsoft.com/office/powerpoint/2010/main" val="465663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04800" y="228600"/>
            <a:ext cx="6096000" cy="1477963"/>
          </a:xfrm>
        </p:spPr>
        <p:txBody>
          <a:bodyPr/>
          <a:lstStyle/>
          <a:p>
            <a:pPr eaLnBrk="1" hangingPunct="1"/>
            <a:r>
              <a:rPr lang="en-US" smtClean="0"/>
              <a:t>Division of Finance</a:t>
            </a:r>
            <a:br>
              <a:rPr lang="en-US" smtClean="0"/>
            </a:br>
            <a:r>
              <a:rPr lang="en-US" smtClean="0"/>
              <a:t>Performance Excellence Management Model (PEMM)</a:t>
            </a:r>
          </a:p>
        </p:txBody>
      </p:sp>
      <p:sp>
        <p:nvSpPr>
          <p:cNvPr id="5124" name="Rectangle 3"/>
          <p:cNvSpPr>
            <a:spLocks noGrp="1" noChangeArrowheads="1"/>
          </p:cNvSpPr>
          <p:nvPr>
            <p:ph type="body" idx="1"/>
          </p:nvPr>
        </p:nvSpPr>
        <p:spPr>
          <a:xfrm>
            <a:off x="685800" y="1981200"/>
            <a:ext cx="7772400" cy="4572000"/>
          </a:xfrm>
        </p:spPr>
        <p:txBody>
          <a:bodyPr/>
          <a:lstStyle/>
          <a:p>
            <a:pPr marL="0" indent="0" eaLnBrk="1" hangingPunct="1">
              <a:buFontTx/>
              <a:buNone/>
              <a:defRPr/>
            </a:pPr>
            <a:endParaRPr lang="en-US" dirty="0" smtClean="0"/>
          </a:p>
          <a:p>
            <a:pPr marL="0" indent="0" eaLnBrk="1" hangingPunct="1">
              <a:buFontTx/>
              <a:buNone/>
              <a:defRPr/>
            </a:pPr>
            <a:endParaRPr lang="en-US" dirty="0"/>
          </a:p>
          <a:p>
            <a:pPr marL="0" indent="0" eaLnBrk="1" hangingPunct="1">
              <a:buFontTx/>
              <a:buNone/>
              <a:defRPr/>
            </a:pPr>
            <a:endParaRPr lang="en-US" dirty="0" smtClean="0"/>
          </a:p>
          <a:p>
            <a:pPr marL="0" indent="0" eaLnBrk="1" hangingPunct="1">
              <a:buFontTx/>
              <a:buNone/>
              <a:defRPr/>
            </a:pPr>
            <a:endParaRPr lang="en-US" dirty="0"/>
          </a:p>
          <a:p>
            <a:pPr marL="0" indent="0" eaLnBrk="1" hangingPunct="1">
              <a:buFontTx/>
              <a:buNone/>
              <a:defRPr/>
            </a:pPr>
            <a:endParaRPr lang="en-US" dirty="0" smtClean="0"/>
          </a:p>
          <a:p>
            <a:pPr marL="0" indent="0" eaLnBrk="1" hangingPunct="1">
              <a:buFontTx/>
              <a:buNone/>
              <a:defRPr/>
            </a:pPr>
            <a:endParaRPr lang="en-US" dirty="0" smtClean="0"/>
          </a:p>
          <a:p>
            <a:pPr marL="0" indent="0" eaLnBrk="1" hangingPunct="1">
              <a:buFontTx/>
              <a:buNone/>
              <a:defRPr/>
            </a:pPr>
            <a:endParaRPr lang="en-US" sz="1800" dirty="0"/>
          </a:p>
          <a:p>
            <a:pPr marL="0" indent="0" eaLnBrk="1" hangingPunct="1">
              <a:buFontTx/>
              <a:buNone/>
              <a:defRPr/>
            </a:pPr>
            <a:endParaRPr lang="en-US" dirty="0" smtClean="0"/>
          </a:p>
          <a:p>
            <a:pPr marL="0" indent="0" eaLnBrk="1" hangingPunct="1">
              <a:buFontTx/>
              <a:buNone/>
              <a:defRPr/>
            </a:pPr>
            <a:r>
              <a:rPr lang="en-US" sz="1050" b="1" dirty="0"/>
              <a:t> </a:t>
            </a:r>
            <a:r>
              <a:rPr lang="en-US" sz="1050" b="1" dirty="0" smtClean="0"/>
              <a:t>                                  </a:t>
            </a:r>
            <a:r>
              <a:rPr lang="en-US" sz="1600" b="1" dirty="0" smtClean="0"/>
              <a:t>Measurement, Analysis and Knowledge Management</a:t>
            </a:r>
            <a:endParaRPr lang="en-US" sz="1600" b="1" dirty="0"/>
          </a:p>
        </p:txBody>
      </p:sp>
      <p:pic>
        <p:nvPicPr>
          <p:cNvPr id="4101" name="Picture 24"/>
          <p:cNvPicPr>
            <a:picLocks noChangeAspect="1" noChangeArrowheads="1"/>
          </p:cNvPicPr>
          <p:nvPr/>
        </p:nvPicPr>
        <p:blipFill>
          <a:blip r:embed="rId3">
            <a:extLst>
              <a:ext uri="{28A0092B-C50C-407E-A947-70E740481C1C}">
                <a14:useLocalDpi xmlns:a14="http://schemas.microsoft.com/office/drawing/2010/main" val="0"/>
              </a:ext>
            </a:extLst>
          </a:blip>
          <a:srcRect l="6158" t="27849" r="57840" b="14204"/>
          <a:stretch>
            <a:fillRect/>
          </a:stretch>
        </p:blipFill>
        <p:spPr bwMode="auto">
          <a:xfrm>
            <a:off x="1219200" y="1981200"/>
            <a:ext cx="67754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Oval 26"/>
          <p:cNvSpPr>
            <a:spLocks noChangeArrowheads="1"/>
          </p:cNvSpPr>
          <p:nvPr/>
        </p:nvSpPr>
        <p:spPr bwMode="auto">
          <a:xfrm>
            <a:off x="4606925" y="4024313"/>
            <a:ext cx="2292350" cy="147637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fontAlgn="base">
              <a:spcBef>
                <a:spcPct val="50000"/>
              </a:spcBef>
              <a:spcAft>
                <a:spcPct val="0"/>
              </a:spcAft>
            </a:pPr>
            <a:endParaRPr lang="en-US" sz="1400" b="1" smtClean="0">
              <a:solidFill>
                <a:srgbClr val="000000"/>
              </a:solidFill>
              <a:latin typeface="Times New Roman" pitchFamily="18" charset="0"/>
            </a:endParaRPr>
          </a:p>
        </p:txBody>
      </p:sp>
      <p:sp>
        <p:nvSpPr>
          <p:cNvPr id="7" name="Slide Number Placeholder 3"/>
          <p:cNvSpPr>
            <a:spLocks noGrp="1"/>
          </p:cNvSpPr>
          <p:nvPr>
            <p:ph type="sldNum" sz="quarter" idx="10"/>
          </p:nvPr>
        </p:nvSpPr>
        <p:spPr>
          <a:xfrm>
            <a:off x="8382000" y="6248400"/>
            <a:ext cx="609600" cy="457200"/>
          </a:xfrm>
        </p:spPr>
        <p:txBody>
          <a:bodyPr/>
          <a:lstStyle/>
          <a:p>
            <a:pPr>
              <a:defRPr/>
            </a:pPr>
            <a:fld id="{1F9FA2C7-8DB6-4C7F-BAD5-A2A3FB2A9C73}" type="slidenum">
              <a:rPr lang="en-US" sz="1200">
                <a:solidFill>
                  <a:schemeClr val="bg1">
                    <a:lumMod val="50000"/>
                  </a:schemeClr>
                </a:solidFill>
              </a:rPr>
              <a:pPr>
                <a:defRPr/>
              </a:pPr>
              <a:t>8</a:t>
            </a:fld>
            <a:endParaRPr lang="en-US" sz="1200" dirty="0">
              <a:solidFill>
                <a:schemeClr val="bg1">
                  <a:lumMod val="50000"/>
                </a:schemeClr>
              </a:solidFill>
            </a:endParaRPr>
          </a:p>
        </p:txBody>
      </p:sp>
    </p:spTree>
    <p:extLst>
      <p:ext uri="{BB962C8B-B14F-4D97-AF65-F5344CB8AC3E}">
        <p14:creationId xmlns:p14="http://schemas.microsoft.com/office/powerpoint/2010/main" val="2954466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2057400"/>
          </a:xfrm>
        </p:spPr>
        <p:txBody>
          <a:bodyPr>
            <a:normAutofit fontScale="90000"/>
          </a:bodyPr>
          <a:lstStyle/>
          <a:p>
            <a:r>
              <a:rPr lang="en-US" b="1" dirty="0" smtClean="0">
                <a:solidFill>
                  <a:schemeClr val="tx2"/>
                </a:solidFill>
                <a:latin typeface="+mn-lt"/>
              </a:rPr>
              <a:t/>
            </a:r>
            <a:br>
              <a:rPr lang="en-US" b="1" dirty="0" smtClean="0">
                <a:solidFill>
                  <a:schemeClr val="tx2"/>
                </a:solidFill>
                <a:latin typeface="+mn-lt"/>
              </a:rPr>
            </a:br>
            <a:r>
              <a:rPr lang="en-US" b="1" dirty="0">
                <a:solidFill>
                  <a:schemeClr val="tx2"/>
                </a:solidFill>
                <a:latin typeface="+mn-lt"/>
              </a:rPr>
              <a:t/>
            </a:r>
            <a:br>
              <a:rPr lang="en-US" b="1" dirty="0">
                <a:solidFill>
                  <a:schemeClr val="tx2"/>
                </a:solidFill>
                <a:latin typeface="+mn-lt"/>
              </a:rPr>
            </a:br>
            <a:r>
              <a:rPr lang="en-US" b="1" dirty="0" smtClean="0">
                <a:solidFill>
                  <a:schemeClr val="tx2"/>
                </a:solidFill>
                <a:latin typeface="+mn-lt"/>
              </a:rPr>
              <a:t/>
            </a:r>
            <a:br>
              <a:rPr lang="en-US" b="1" dirty="0" smtClean="0">
                <a:solidFill>
                  <a:schemeClr val="tx2"/>
                </a:solidFill>
                <a:latin typeface="+mn-lt"/>
              </a:rPr>
            </a:br>
            <a:r>
              <a:rPr lang="en-US" b="1" dirty="0">
                <a:solidFill>
                  <a:schemeClr val="tx2"/>
                </a:solidFill>
                <a:latin typeface="+mn-lt"/>
              </a:rPr>
              <a:t/>
            </a:r>
            <a:br>
              <a:rPr lang="en-US" b="1" dirty="0">
                <a:solidFill>
                  <a:schemeClr val="tx2"/>
                </a:solidFill>
                <a:latin typeface="+mn-lt"/>
              </a:rPr>
            </a:br>
            <a:r>
              <a:rPr lang="en-US" b="1" dirty="0" smtClean="0">
                <a:solidFill>
                  <a:schemeClr val="tx2"/>
                </a:solidFill>
                <a:latin typeface="+mn-lt"/>
              </a:rPr>
              <a:t/>
            </a:r>
            <a:br>
              <a:rPr lang="en-US" b="1" dirty="0" smtClean="0">
                <a:solidFill>
                  <a:schemeClr val="tx2"/>
                </a:solidFill>
                <a:latin typeface="+mn-lt"/>
              </a:rPr>
            </a:br>
            <a:r>
              <a:rPr lang="en-US" b="1" dirty="0">
                <a:solidFill>
                  <a:schemeClr val="tx2"/>
                </a:solidFill>
                <a:latin typeface="+mn-lt"/>
              </a:rPr>
              <a:t/>
            </a:r>
            <a:br>
              <a:rPr lang="en-US" b="1" dirty="0">
                <a:solidFill>
                  <a:schemeClr val="tx2"/>
                </a:solidFill>
                <a:latin typeface="+mn-lt"/>
              </a:rPr>
            </a:br>
            <a:r>
              <a:rPr lang="en-US" b="1" dirty="0" smtClean="0">
                <a:solidFill>
                  <a:schemeClr val="tx2"/>
                </a:solidFill>
                <a:latin typeface="+mn-lt"/>
              </a:rPr>
              <a:t/>
            </a:r>
            <a:br>
              <a:rPr lang="en-US" b="1" dirty="0" smtClean="0">
                <a:solidFill>
                  <a:schemeClr val="tx2"/>
                </a:solidFill>
                <a:latin typeface="+mn-lt"/>
              </a:rPr>
            </a:br>
            <a:r>
              <a:rPr lang="en-US" b="1" dirty="0" smtClean="0">
                <a:solidFill>
                  <a:schemeClr val="tx2"/>
                </a:solidFill>
                <a:latin typeface="+mn-lt"/>
              </a:rPr>
              <a:t>TASSCUBO</a:t>
            </a:r>
            <a:br>
              <a:rPr lang="en-US" b="1" dirty="0" smtClean="0">
                <a:solidFill>
                  <a:schemeClr val="tx2"/>
                </a:solidFill>
                <a:latin typeface="+mn-lt"/>
              </a:rPr>
            </a:br>
            <a:r>
              <a:rPr lang="en-US" b="1" dirty="0" smtClean="0">
                <a:solidFill>
                  <a:schemeClr val="tx2"/>
                </a:solidFill>
                <a:latin typeface="+mn-lt"/>
              </a:rPr>
              <a:t>Process Redesign at Universities – Panel Discussion</a:t>
            </a:r>
            <a:r>
              <a:rPr lang="en-US" dirty="0" smtClean="0">
                <a:solidFill>
                  <a:schemeClr val="tx2"/>
                </a:solidFill>
                <a:latin typeface="+mn-lt"/>
              </a:rPr>
              <a:t/>
            </a:r>
            <a:br>
              <a:rPr lang="en-US" dirty="0" smtClean="0">
                <a:solidFill>
                  <a:schemeClr val="tx2"/>
                </a:solidFill>
                <a:latin typeface="+mn-lt"/>
              </a:rPr>
            </a:br>
            <a:r>
              <a:rPr lang="en-US" dirty="0" smtClean="0">
                <a:solidFill>
                  <a:schemeClr val="tx2"/>
                </a:solidFill>
                <a:latin typeface="+mn-lt"/>
              </a:rPr>
              <a:t/>
            </a:r>
            <a:br>
              <a:rPr lang="en-US" dirty="0" smtClean="0">
                <a:solidFill>
                  <a:schemeClr val="tx2"/>
                </a:solidFill>
                <a:latin typeface="+mn-lt"/>
              </a:rPr>
            </a:br>
            <a:r>
              <a:rPr lang="en-US" sz="3600" dirty="0" smtClean="0">
                <a:solidFill>
                  <a:schemeClr val="tx2"/>
                </a:solidFill>
                <a:latin typeface="+mn-lt"/>
              </a:rPr>
              <a:t>Shared Services</a:t>
            </a:r>
            <a:r>
              <a:rPr lang="en-US" dirty="0">
                <a:solidFill>
                  <a:schemeClr val="tx2"/>
                </a:solidFill>
                <a:latin typeface="+mn-lt"/>
              </a:rPr>
              <a:t/>
            </a:r>
            <a:br>
              <a:rPr lang="en-US" dirty="0">
                <a:solidFill>
                  <a:schemeClr val="tx2"/>
                </a:solidFill>
                <a:latin typeface="+mn-lt"/>
              </a:rPr>
            </a:br>
            <a:r>
              <a:rPr lang="en-US" dirty="0" smtClean="0">
                <a:solidFill>
                  <a:schemeClr val="tx2"/>
                </a:solidFill>
                <a:latin typeface="+mn-lt"/>
              </a:rPr>
              <a:t/>
            </a:r>
            <a:br>
              <a:rPr lang="en-US" dirty="0" smtClean="0">
                <a:solidFill>
                  <a:schemeClr val="tx2"/>
                </a:solidFill>
                <a:latin typeface="+mn-lt"/>
              </a:rPr>
            </a:br>
            <a:r>
              <a:rPr lang="en-US" dirty="0">
                <a:solidFill>
                  <a:schemeClr val="tx2"/>
                </a:solidFill>
                <a:latin typeface="+mn-lt"/>
              </a:rPr>
              <a:t/>
            </a:r>
            <a:br>
              <a:rPr lang="en-US" dirty="0">
                <a:solidFill>
                  <a:schemeClr val="tx2"/>
                </a:solidFill>
                <a:latin typeface="+mn-lt"/>
              </a:rPr>
            </a:br>
            <a:r>
              <a:rPr lang="en-US" dirty="0" smtClean="0">
                <a:solidFill>
                  <a:schemeClr val="tx2"/>
                </a:solidFill>
                <a:latin typeface="+mn-lt"/>
              </a:rPr>
              <a:t/>
            </a:r>
            <a:br>
              <a:rPr lang="en-US" dirty="0" smtClean="0">
                <a:solidFill>
                  <a:schemeClr val="tx2"/>
                </a:solidFill>
                <a:latin typeface="+mn-lt"/>
              </a:rPr>
            </a:br>
            <a:r>
              <a:rPr lang="en-US" dirty="0">
                <a:solidFill>
                  <a:schemeClr val="tx2"/>
                </a:solidFill>
                <a:latin typeface="+mn-lt"/>
              </a:rPr>
              <a:t/>
            </a:r>
            <a:br>
              <a:rPr lang="en-US" dirty="0">
                <a:solidFill>
                  <a:schemeClr val="tx2"/>
                </a:solidFill>
                <a:latin typeface="+mn-lt"/>
              </a:rPr>
            </a:br>
            <a:endParaRPr lang="en-US" sz="3600" dirty="0">
              <a:latin typeface="+mn-lt"/>
            </a:endParaRPr>
          </a:p>
        </p:txBody>
      </p:sp>
      <p:sp>
        <p:nvSpPr>
          <p:cNvPr id="3" name="Subtitle 2"/>
          <p:cNvSpPr>
            <a:spLocks noGrp="1"/>
          </p:cNvSpPr>
          <p:nvPr>
            <p:ph type="subTitle" idx="1"/>
          </p:nvPr>
        </p:nvSpPr>
        <p:spPr>
          <a:xfrm>
            <a:off x="1371600" y="4114800"/>
            <a:ext cx="6400800" cy="2133600"/>
          </a:xfrm>
        </p:spPr>
        <p:txBody>
          <a:bodyPr>
            <a:noAutofit/>
          </a:bodyPr>
          <a:lstStyle/>
          <a:p>
            <a:r>
              <a:rPr lang="en-US" sz="2800" dirty="0">
                <a:solidFill>
                  <a:schemeClr val="tx2"/>
                </a:solidFill>
              </a:rPr>
              <a:t>Mary Knight</a:t>
            </a:r>
            <a:br>
              <a:rPr lang="en-US" sz="2800" dirty="0">
                <a:solidFill>
                  <a:schemeClr val="tx2"/>
                </a:solidFill>
              </a:rPr>
            </a:br>
            <a:r>
              <a:rPr lang="en-US" sz="2800" dirty="0">
                <a:solidFill>
                  <a:schemeClr val="tx2"/>
                </a:solidFill>
              </a:rPr>
              <a:t>Associate Vice President</a:t>
            </a:r>
            <a:br>
              <a:rPr lang="en-US" sz="2800" dirty="0">
                <a:solidFill>
                  <a:schemeClr val="tx2"/>
                </a:solidFill>
              </a:rPr>
            </a:br>
            <a:r>
              <a:rPr lang="en-US" sz="2800" dirty="0">
                <a:solidFill>
                  <a:schemeClr val="tx2"/>
                </a:solidFill>
              </a:rPr>
              <a:t>The University of Texas at Austin</a:t>
            </a:r>
            <a:br>
              <a:rPr lang="en-US" sz="2800" dirty="0">
                <a:solidFill>
                  <a:schemeClr val="tx2"/>
                </a:solidFill>
              </a:rPr>
            </a:br>
            <a:r>
              <a:rPr lang="en-US" sz="2800" dirty="0"/>
              <a:t>July 22, 2013</a:t>
            </a:r>
            <a:endParaRPr lang="en-US" sz="2800" dirty="0" smtClean="0"/>
          </a:p>
          <a:p>
            <a:endParaRPr lang="en-US" dirty="0" smtClean="0"/>
          </a:p>
        </p:txBody>
      </p:sp>
      <p:sp>
        <p:nvSpPr>
          <p:cNvPr id="5" name="Slide Number Placeholder 4"/>
          <p:cNvSpPr>
            <a:spLocks noGrp="1"/>
          </p:cNvSpPr>
          <p:nvPr>
            <p:ph type="sldNum" sz="quarter" idx="12"/>
          </p:nvPr>
        </p:nvSpPr>
        <p:spPr/>
        <p:txBody>
          <a:bodyPr/>
          <a:lstStyle/>
          <a:p>
            <a:fld id="{962C9CCB-9A9B-4EE4-958E-17012CC3B881}" type="slidenum">
              <a:rPr lang="en-US" smtClean="0"/>
              <a:t>9</a:t>
            </a:fld>
            <a:endParaRPr lang="en-US" dirty="0"/>
          </a:p>
        </p:txBody>
      </p:sp>
    </p:spTree>
    <p:extLst>
      <p:ext uri="{BB962C8B-B14F-4D97-AF65-F5344CB8AC3E}">
        <p14:creationId xmlns:p14="http://schemas.microsoft.com/office/powerpoint/2010/main" val="4202142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14141"/>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2384</TotalTime>
  <Words>3818</Words>
  <Application>Microsoft Office PowerPoint</Application>
  <PresentationFormat>On-screen Show (4:3)</PresentationFormat>
  <Paragraphs>963</Paragraphs>
  <Slides>39</Slides>
  <Notes>21</Notes>
  <HiddenSlides>0</HiddenSlides>
  <MMClips>0</MMClips>
  <ScaleCrop>false</ScaleCrop>
  <HeadingPairs>
    <vt:vector size="6" baseType="variant">
      <vt:variant>
        <vt:lpstr>Theme</vt:lpstr>
      </vt:variant>
      <vt:variant>
        <vt:i4>2</vt:i4>
      </vt:variant>
      <vt:variant>
        <vt:lpstr>Links</vt:lpstr>
      </vt:variant>
      <vt:variant>
        <vt:i4>1</vt:i4>
      </vt:variant>
      <vt:variant>
        <vt:lpstr>Slide Titles</vt:lpstr>
      </vt:variant>
      <vt:variant>
        <vt:i4>39</vt:i4>
      </vt:variant>
    </vt:vector>
  </HeadingPairs>
  <TitlesOfParts>
    <vt:vector size="42" baseType="lpstr">
      <vt:lpstr>Office Theme</vt:lpstr>
      <vt:lpstr>1_Blank Presentation</vt:lpstr>
      <vt:lpstr>https://collaborate.its.yale.edu/sites/projects/businessops/Shared%20Documents/Business%20Operations%20Maps/BM%20data%20for%20Map.xls!Pivot%20for%20BM%20Map!R6C12:R18C25</vt:lpstr>
      <vt:lpstr>TASSCUBO Process Redesign (Lean) at Universities Panel Discussion</vt:lpstr>
      <vt:lpstr>What is Process Redesign (Lean)?</vt:lpstr>
      <vt:lpstr>Foundation of Process Redesign (Lean)</vt:lpstr>
      <vt:lpstr>PowerPoint Presentation</vt:lpstr>
      <vt:lpstr> Panelists </vt:lpstr>
      <vt:lpstr>TASSCUBO Process Redesign at Universities – Panel Discussion</vt:lpstr>
      <vt:lpstr>Process Improvement </vt:lpstr>
      <vt:lpstr>Division of Finance Performance Excellence Management Model (PEMM)</vt:lpstr>
      <vt:lpstr>       TASSCUBO Process Redesign at Universities – Panel Discussion  Shared Services     </vt:lpstr>
      <vt:lpstr>The University of Texas at Austin  Business Productivity Committee</vt:lpstr>
      <vt:lpstr>The University of Texas at Austin Business Productivity - Administrative Systems Transformation Subcommittee</vt:lpstr>
      <vt:lpstr>Shared Services Definition</vt:lpstr>
      <vt:lpstr>Shared Services vs. Centralized vs. Distributed</vt:lpstr>
      <vt:lpstr>Benefits of Shared Services</vt:lpstr>
      <vt:lpstr>Shared Services and Higher Education</vt:lpstr>
      <vt:lpstr>The University of Texas at Austin Shared Services Planning Project</vt:lpstr>
      <vt:lpstr>The University of Texas at Austin  Shared Services – Timeline</vt:lpstr>
      <vt:lpstr>Shared Services: Finance, Procurement, HR, Payroll</vt:lpstr>
      <vt:lpstr>Shared Services: IT Workstream</vt:lpstr>
      <vt:lpstr> </vt:lpstr>
      <vt:lpstr> </vt:lpstr>
      <vt:lpstr>PowerPoint Presentation</vt:lpstr>
      <vt:lpstr>Transforming UT: Business Productivity Initiative: http://www.utexas.edu/transforming-ut  </vt:lpstr>
      <vt:lpstr>TASSCUBO Process Redesign at Universities – Panel Discussion</vt:lpstr>
      <vt:lpstr>PowerPoint Presentation</vt:lpstr>
      <vt:lpstr>Business Operations Teams</vt:lpstr>
      <vt:lpstr>Clarifying Business Positions</vt:lpstr>
      <vt:lpstr>Lead Administrator Roles</vt:lpstr>
      <vt:lpstr>Business and Academic Support Model</vt:lpstr>
      <vt:lpstr>Current Focus of Shared Services</vt:lpstr>
      <vt:lpstr>PowerPoint Presentation</vt:lpstr>
      <vt:lpstr>PowerPoint Presentation</vt:lpstr>
      <vt:lpstr>Differentiating Responsibilities</vt:lpstr>
      <vt:lpstr>Institutional Roles &amp; Relationships Faculty Research Management Services</vt:lpstr>
      <vt:lpstr>Institutional Roles &amp; Relationships Yale Shared Services</vt:lpstr>
      <vt:lpstr>Current Penetration of Model Components</vt:lpstr>
      <vt:lpstr>PowerPoint Presentation</vt:lpstr>
      <vt:lpstr>Additional Benefits of Business Services Model</vt:lpstr>
      <vt:lpstr> </vt:lpstr>
    </vt:vector>
  </TitlesOfParts>
  <Company>The 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All-Hands Meeting</dc:title>
  <dc:creator>Wright, Lisa G</dc:creator>
  <cp:lastModifiedBy>VPBA</cp:lastModifiedBy>
  <cp:revision>154</cp:revision>
  <cp:lastPrinted>2013-06-12T13:21:50Z</cp:lastPrinted>
  <dcterms:created xsi:type="dcterms:W3CDTF">2013-05-28T18:46:55Z</dcterms:created>
  <dcterms:modified xsi:type="dcterms:W3CDTF">2013-07-22T13:04:25Z</dcterms:modified>
</cp:coreProperties>
</file>