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61" r:id="rId2"/>
  </p:sldMasterIdLst>
  <p:notesMasterIdLst>
    <p:notesMasterId r:id="rId32"/>
  </p:notesMasterIdLst>
  <p:handoutMasterIdLst>
    <p:handoutMasterId r:id="rId33"/>
  </p:handoutMasterIdLst>
  <p:sldIdLst>
    <p:sldId id="256" r:id="rId3"/>
    <p:sldId id="323" r:id="rId4"/>
    <p:sldId id="452" r:id="rId5"/>
    <p:sldId id="427" r:id="rId6"/>
    <p:sldId id="428" r:id="rId7"/>
    <p:sldId id="454" r:id="rId8"/>
    <p:sldId id="474" r:id="rId9"/>
    <p:sldId id="394" r:id="rId10"/>
    <p:sldId id="443" r:id="rId11"/>
    <p:sldId id="395" r:id="rId12"/>
    <p:sldId id="431" r:id="rId13"/>
    <p:sldId id="432" r:id="rId14"/>
    <p:sldId id="473" r:id="rId15"/>
    <p:sldId id="445" r:id="rId16"/>
    <p:sldId id="472" r:id="rId17"/>
    <p:sldId id="449" r:id="rId18"/>
    <p:sldId id="469" r:id="rId19"/>
    <p:sldId id="470" r:id="rId20"/>
    <p:sldId id="471" r:id="rId21"/>
    <p:sldId id="475" r:id="rId22"/>
    <p:sldId id="397" r:id="rId23"/>
    <p:sldId id="460" r:id="rId24"/>
    <p:sldId id="468" r:id="rId25"/>
    <p:sldId id="461" r:id="rId26"/>
    <p:sldId id="462" r:id="rId27"/>
    <p:sldId id="453" r:id="rId28"/>
    <p:sldId id="476" r:id="rId29"/>
    <p:sldId id="477" r:id="rId30"/>
    <p:sldId id="398" r:id="rId31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8C"/>
    <a:srgbClr val="000099"/>
    <a:srgbClr val="913800"/>
    <a:srgbClr val="F9E1CF"/>
    <a:srgbClr val="FAF8F8"/>
    <a:srgbClr val="FFCC99"/>
    <a:srgbClr val="CC66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958" autoAdjust="0"/>
    <p:restoredTop sz="94576" autoAdjust="0"/>
  </p:normalViewPr>
  <p:slideViewPr>
    <p:cSldViewPr snapToGrid="0">
      <p:cViewPr varScale="1">
        <p:scale>
          <a:sx n="103" d="100"/>
          <a:sy n="103" d="100"/>
        </p:scale>
        <p:origin x="-10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066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defTabSz="924073">
              <a:defRPr sz="1200"/>
            </a:lvl1pPr>
          </a:lstStyle>
          <a:p>
            <a:endParaRPr lang="en-US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5361" y="1"/>
            <a:ext cx="2971066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fld id="{A36A88B2-A60A-44FC-B351-C74F28EF1009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421"/>
            <a:ext cx="2971066" cy="463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defTabSz="924073">
              <a:defRPr sz="1200"/>
            </a:lvl1pPr>
          </a:lstStyle>
          <a:p>
            <a:endParaRPr lang="en-US" dirty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5361" y="8831421"/>
            <a:ext cx="2971066" cy="463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fld id="{1B7D0C9F-4EEB-4EF8-95AF-9B91F731273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1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71066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defTabSz="924073">
              <a:defRPr sz="1200"/>
            </a:lvl1pPr>
          </a:lstStyle>
          <a:p>
            <a:endParaRPr lang="en-US" dirty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5361" y="1"/>
            <a:ext cx="2971066" cy="464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fld id="{10C64632-A331-44DF-9E90-96B30FFD068F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747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8075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6116" y="4414109"/>
            <a:ext cx="5485771" cy="4184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421"/>
            <a:ext cx="2971066" cy="463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defTabSz="924073">
              <a:defRPr sz="1200"/>
            </a:lvl1pPr>
          </a:lstStyle>
          <a:p>
            <a:endParaRPr lang="en-US" dirty="0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5361" y="8831421"/>
            <a:ext cx="2971066" cy="463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78" tIns="46240" rIns="92478" bIns="46240" numCol="1" anchor="b" anchorCtr="0" compatLnSpc="1">
            <a:prstTxWarp prst="textNoShape">
              <a:avLst/>
            </a:prstTxWarp>
          </a:bodyPr>
          <a:lstStyle>
            <a:lvl1pPr algn="r" defTabSz="924073">
              <a:defRPr sz="1200"/>
            </a:lvl1pPr>
          </a:lstStyle>
          <a:p>
            <a:fld id="{B1DFCB1A-AAB5-4B1A-B7F3-7CB3C41D425D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316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1EFB3B-DDB8-4972-83CC-0628849696E3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642986-5703-4A46-AD71-90EADC68760A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05197-46A8-4445-8700-00EAE2A46A6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7747FB-92D6-494E-9B66-F1C2F423F810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3152C-8DEF-4379-9C53-C27913C5976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2263" y="1090613"/>
            <a:ext cx="2057400" cy="4121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0063" y="1090613"/>
            <a:ext cx="6019800" cy="4121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BBA537-7976-412B-9EBA-7AA6A9F5D403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7A6392-8FC5-4A0E-A72A-C6F407AA490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10906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0063" y="2514600"/>
            <a:ext cx="4038600" cy="2697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91063" y="2514600"/>
            <a:ext cx="4038600" cy="26971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1574A4F-672C-456E-BBAC-8792BB0CE5DC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124D274-9157-490D-9DD0-19EC63744E7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42986-5703-4A46-AD71-90EADC68760A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5197-46A8-4445-8700-00EAE2A46A6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D6060-2F0F-4050-AAAF-CBA3DD7BF2E2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DBE47-3E24-4FC4-86A7-3A968A615BC5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71725-8CAE-481C-8A42-D8C73FFFCE8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E7BE5-039A-4973-8331-7E7BCB29BBBB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87E17-D1C1-431E-B751-A6EE219C828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38A0D-AE49-4990-ACDF-D34879A0F2B9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28DE3A-1B26-48D2-B003-2620F94C77B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00190-27CF-4236-9BFB-928724F7D792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0CDFC-6D4C-47F7-AAF8-583F7F1E39A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C9AA-401B-41BD-8C15-FDB3CE3ECE69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77D3-F770-4888-9A93-C9100AF03C4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5D6060-2F0F-4050-AAAF-CBA3DD7BF2E2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118C92-CEED-41ED-9CC9-3636C6F3B7F6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75A7-3CFD-4F0F-A2F5-D8ED7C6366F2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47868-EC91-411D-8C21-5D0C585760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20DF-58DE-4018-AB80-E29CF6C3B812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6A43E17-A8EA-4CB2-B458-4B6E96657F6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47FB-92D6-494E-9B66-F1C2F423F810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152C-8DEF-4379-9C53-C27913C5976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BA537-7976-412B-9EBA-7AA6A9F5D403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A6392-8FC5-4A0E-A72A-C6F407AA490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BDBE47-3E24-4FC4-86A7-3A968A615BC5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71725-8CAE-481C-8A42-D8C73FFFCE8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0063" y="2514600"/>
            <a:ext cx="4038600" cy="2697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1063" y="2514600"/>
            <a:ext cx="4038600" cy="2697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8E7BE5-039A-4973-8331-7E7BCB29BBBB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87E17-D1C1-431E-B751-A6EE219C828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638A0D-AE49-4990-ACDF-D34879A0F2B9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28DE3A-1B26-48D2-B003-2620F94C77B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EF00190-27CF-4236-9BFB-928724F7D792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60CDFC-6D4C-47F7-AAF8-583F7F1E39A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93C9AA-401B-41BD-8C15-FDB3CE3ECE69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6577D3-F770-4888-9A93-C9100AF03C4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0575A7-3CFD-4F0F-A2F5-D8ED7C6366F2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47868-EC91-411D-8C21-5D0C5857609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A920DF-58DE-4018-AB80-E29CF6C3B812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43E17-A8EA-4CB2-B458-4B6E96657F6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0063" y="10906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0063" y="2514600"/>
            <a:ext cx="8229600" cy="269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88607AAC-4317-4CBE-80D3-D61246E0B4BC}" type="datetime1">
              <a:rPr lang="en-US"/>
              <a:pPr/>
              <a:t>7/14/2012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2E50366-B96E-4239-B8E7-DA159146541B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8C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607AAC-4317-4CBE-80D3-D61246E0B4BC}" type="datetime1">
              <a:rPr lang="en-US" smtClean="0"/>
              <a:pPr/>
              <a:t>7/14/2012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2E50366-B96E-4239-B8E7-DA159146541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file:///E:\APC\Copy%20of%20Athletics%20Indirect%20Cost%20Analysis%20FY%2010-11_10-24-11.xlsx" TargetMode="Externa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???" TargetMode="External"/><Relationship Id="rId4" Type="http://schemas.openxmlformats.org/officeDocument/2006/relationships/image" Target="../media/image5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3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454025" y="2673350"/>
            <a:ext cx="8283575" cy="1470025"/>
          </a:xfrm>
          <a:noFill/>
          <a:ln/>
        </p:spPr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4400" dirty="0" smtClean="0">
                <a:solidFill>
                  <a:schemeClr val="tx1"/>
                </a:solidFill>
              </a:rPr>
              <a:t>TASSCUBO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Accounting Principles Committee</a:t>
            </a:r>
            <a:br>
              <a:rPr lang="en-US" sz="44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/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Summer Meeting</a:t>
            </a:r>
            <a:r>
              <a:rPr lang="en-US" sz="3600" b="0" dirty="0" smtClean="0">
                <a:solidFill>
                  <a:schemeClr val="tx1"/>
                </a:solidFill>
              </a:rPr>
              <a:t/>
            </a:r>
            <a:br>
              <a:rPr lang="en-US" sz="3600" b="0" dirty="0" smtClean="0">
                <a:solidFill>
                  <a:schemeClr val="tx1"/>
                </a:solidFill>
              </a:rPr>
            </a:br>
            <a:r>
              <a:rPr lang="en-US" sz="3600" b="0" dirty="0" smtClean="0">
                <a:solidFill>
                  <a:schemeClr val="tx1"/>
                </a:solidFill>
              </a:rPr>
              <a:t>July 17, 2012</a:t>
            </a:r>
            <a:endParaRPr lang="en-US" sz="3600" b="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4AFB2-8DF8-4A07-8B4B-519EDDA0320A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86336" y="774440"/>
            <a:ext cx="7772400" cy="3035559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Due Date for SEFA/ARRA </a:t>
            </a:r>
            <a:r>
              <a:rPr lang="en-US" sz="6000" dirty="0"/>
              <a:t>Reconciliation to State Comptroller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73895" y="3999722"/>
            <a:ext cx="7772400" cy="976654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SEFA-ARRA Recon Due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1" indent="-285750">
              <a:tabLst>
                <a:tab pos="58738" algn="l"/>
              </a:tabLst>
            </a:pPr>
            <a:r>
              <a:rPr lang="en-US" sz="2600" dirty="0" smtClean="0"/>
              <a:t>For FY 2011 SEFA to ARRA reconciliation was due to State Comptroller’s Office on November 20</a:t>
            </a:r>
          </a:p>
          <a:p>
            <a:pPr marL="285750" lvl="1" indent="-285750">
              <a:tabLst>
                <a:tab pos="58738" algn="l"/>
              </a:tabLst>
            </a:pPr>
            <a:r>
              <a:rPr lang="en-US" sz="2600" dirty="0" smtClean="0"/>
              <a:t>Recon could be cumbersome and sometimes required adjustments to Schedule 1A (SEFA)</a:t>
            </a:r>
          </a:p>
          <a:p>
            <a:pPr marL="285750" lvl="1" indent="-285750">
              <a:tabLst>
                <a:tab pos="58738" algn="l"/>
              </a:tabLst>
            </a:pPr>
            <a:r>
              <a:rPr lang="en-US" sz="2600" dirty="0" smtClean="0"/>
              <a:t>This caused problems for AFR consolidations as they were already completed</a:t>
            </a:r>
          </a:p>
          <a:p>
            <a:pPr marL="285750" lvl="1" indent="-285750">
              <a:tabLst>
                <a:tab pos="58738" algn="l"/>
              </a:tabLst>
            </a:pPr>
            <a:r>
              <a:rPr lang="en-US" sz="2600" u="sng" dirty="0" smtClean="0"/>
              <a:t>No change on final date for 2012</a:t>
            </a:r>
          </a:p>
          <a:p>
            <a:pPr marL="285750" lvl="1" indent="-285750">
              <a:tabLst>
                <a:tab pos="58738" algn="l"/>
              </a:tabLst>
            </a:pP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SEFA-ARRA Recon Due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Sept. 18 – Initial </a:t>
            </a:r>
            <a:r>
              <a:rPr lang="en-US" dirty="0" smtClean="0"/>
              <a:t>Certification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ertifies </a:t>
            </a:r>
            <a:r>
              <a:rPr lang="en-US" dirty="0"/>
              <a:t>that </a:t>
            </a:r>
            <a:r>
              <a:rPr lang="en-US" dirty="0" smtClean="0"/>
              <a:t>agency </a:t>
            </a:r>
            <a:r>
              <a:rPr lang="en-US" dirty="0"/>
              <a:t>entered their interagency federal </a:t>
            </a:r>
            <a:r>
              <a:rPr lang="en-US" dirty="0" smtClean="0"/>
              <a:t>pass-through </a:t>
            </a:r>
            <a:r>
              <a:rPr lang="en-US" dirty="0"/>
              <a:t>records (including accruals) into the SEFA Web application</a:t>
            </a:r>
          </a:p>
          <a:p>
            <a:r>
              <a:rPr lang="en-US" dirty="0"/>
              <a:t>Sept. 19 – Sept. 25 – SEFA Interagency Federal Pass-Through Reconciliation Period</a:t>
            </a:r>
          </a:p>
          <a:p>
            <a:r>
              <a:rPr lang="en-US" dirty="0"/>
              <a:t>Sept. 26 – Interagency Federal Pass-Through </a:t>
            </a:r>
            <a:r>
              <a:rPr lang="en-US" dirty="0" smtClean="0"/>
              <a:t>Certification</a:t>
            </a:r>
          </a:p>
          <a:p>
            <a:r>
              <a:rPr lang="en-US" dirty="0"/>
              <a:t>Nov. 1 – Final Certification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Nov. 2, 2012 – SEFA/ARRA Reconciliation available </a:t>
            </a:r>
            <a:r>
              <a:rPr lang="en-US" dirty="0" smtClean="0"/>
              <a:t>online</a:t>
            </a:r>
          </a:p>
          <a:p>
            <a:pPr lvl="1"/>
            <a:r>
              <a:rPr lang="en-US" dirty="0"/>
              <a:t>Preliminary ARRA Section 1512 report data will be provided by the federal government and uploaded to the SEFA/ARRA Reconciliation option within the SEFA Web application</a:t>
            </a:r>
          </a:p>
          <a:p>
            <a:r>
              <a:rPr lang="en-US" dirty="0"/>
              <a:t>Nov. 20, 2012 – SEFA/ARRA Reconciliation Certification </a:t>
            </a:r>
            <a:r>
              <a:rPr lang="en-US" dirty="0" smtClean="0"/>
              <a:t>Due</a:t>
            </a:r>
          </a:p>
          <a:p>
            <a:pPr lvl="1"/>
            <a:r>
              <a:rPr lang="en-US" dirty="0"/>
              <a:t>This certifies that all ARRA expenditures for the current fiscal year are accounted for and reconciled to SEFA at the CFDA </a:t>
            </a:r>
            <a:r>
              <a:rPr lang="en-US" dirty="0" smtClean="0"/>
              <a:t>level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029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343" y="1088572"/>
            <a:ext cx="7851648" cy="2721428"/>
          </a:xfrm>
        </p:spPr>
        <p:txBody>
          <a:bodyPr>
            <a:normAutofit fontScale="90000"/>
          </a:bodyPr>
          <a:lstStyle/>
          <a:p>
            <a:pPr marL="739775" indent="-739775" algn="ctr">
              <a:tabLst>
                <a:tab pos="109538" algn="l"/>
                <a:tab pos="739775" algn="l"/>
              </a:tabLst>
            </a:pPr>
            <a:r>
              <a:rPr lang="en-US" sz="6000" dirty="0" smtClean="0"/>
              <a:t>Date Change for </a:t>
            </a:r>
            <a:r>
              <a:rPr lang="en-US" sz="6000" dirty="0"/>
              <a:t>IFRS due to </a:t>
            </a:r>
            <a:r>
              <a:rPr lang="en-US" sz="6000" dirty="0" smtClean="0"/>
              <a:t>Impact </a:t>
            </a:r>
            <a:r>
              <a:rPr lang="en-US" sz="6000" dirty="0"/>
              <a:t>on Source and Uses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943" y="3925222"/>
            <a:ext cx="7854696" cy="17526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5197-46A8-4445-8700-00EAE2A46A6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IFRS Date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Integrated Financial Reporting System (IFRS) has been due on December 31 to THECB</a:t>
            </a:r>
          </a:p>
          <a:p>
            <a:r>
              <a:rPr lang="en-US" dirty="0" smtClean="0"/>
              <a:t>Sources and Uses Report is due to THECB by December 1</a:t>
            </a:r>
          </a:p>
          <a:p>
            <a:r>
              <a:rPr lang="en-US" dirty="0" smtClean="0"/>
              <a:t>Information in IFRS often requires editing of Sources and Uses, despite reconciliation template provided by THECB</a:t>
            </a:r>
          </a:p>
          <a:p>
            <a:r>
              <a:rPr lang="en-US" dirty="0" smtClean="0"/>
              <a:t>Date for 2012 IFRS has been changed to December 1 (actually December 3</a:t>
            </a:r>
            <a:r>
              <a:rPr lang="en-US" baseline="30000" dirty="0" smtClean="0"/>
              <a:t>rd</a:t>
            </a:r>
            <a:r>
              <a:rPr lang="en-US" dirty="0" smtClean="0"/>
              <a:t> due to weekend)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2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IRFS Date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THECB Recommendations:</a:t>
            </a:r>
          </a:p>
          <a:p>
            <a:pPr lvl="1"/>
            <a:r>
              <a:rPr lang="en-US" dirty="0" smtClean="0"/>
              <a:t>Ensure IFRS reconciles to Sources and Uses by utilization of provided template</a:t>
            </a:r>
          </a:p>
          <a:p>
            <a:pPr lvl="1"/>
            <a:r>
              <a:rPr lang="en-US" dirty="0" smtClean="0"/>
              <a:t>Have reports prepared by, or at a minimum certified by, Accounting group</a:t>
            </a:r>
          </a:p>
          <a:p>
            <a:pPr lvl="1"/>
            <a:r>
              <a:rPr lang="en-US" dirty="0" smtClean="0"/>
              <a:t>Ensure Comptroller’s guidance is followed annually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Indirect Cost for Athletics NCAA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5197-46A8-4445-8700-00EAE2A46A6F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310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IDC for NCAA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NCAA requires a very detailed report on Athletic activity by gender and sport</a:t>
            </a:r>
          </a:p>
          <a:p>
            <a:r>
              <a:rPr lang="en-US" dirty="0" smtClean="0"/>
              <a:t>Line 32 asks for Indirect Facilities and Administrative Support</a:t>
            </a:r>
          </a:p>
          <a:p>
            <a:r>
              <a:rPr lang="en-US" dirty="0" smtClean="0"/>
              <a:t>There is not a standard method to calculate the IDC</a:t>
            </a:r>
          </a:p>
          <a:p>
            <a:r>
              <a:rPr lang="en-US" dirty="0" smtClean="0"/>
              <a:t>“…support </a:t>
            </a:r>
            <a:r>
              <a:rPr lang="en-US" u="sng" dirty="0" smtClean="0"/>
              <a:t>may</a:t>
            </a:r>
            <a:r>
              <a:rPr lang="en-US" dirty="0" smtClean="0"/>
              <a:t> include an allocation for institutional administrative cost, facilities and maintenance, grounds and field maintenance, security, risk management, utilities, depreciation, and debt service.”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2609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IDC for NCAA 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UT-El Paso we include:</a:t>
            </a:r>
          </a:p>
          <a:p>
            <a:pPr lvl="1"/>
            <a:r>
              <a:rPr lang="en-US" dirty="0" smtClean="0"/>
              <a:t>Building Depreciation</a:t>
            </a:r>
          </a:p>
          <a:p>
            <a:pPr lvl="1"/>
            <a:r>
              <a:rPr lang="en-US" dirty="0" smtClean="0"/>
              <a:t>Allocation of utilities that are not already direct billed to Athletics</a:t>
            </a:r>
          </a:p>
          <a:p>
            <a:pPr lvl="1"/>
            <a:r>
              <a:rPr lang="en-US" dirty="0" smtClean="0"/>
              <a:t>General Administration, calculated as a percentage of total Athletic expenses</a:t>
            </a:r>
          </a:p>
          <a:p>
            <a:pPr marL="285750" lvl="1" indent="-230188"/>
            <a:r>
              <a:rPr lang="en-US" sz="2600" dirty="0" smtClean="0"/>
              <a:t>First two elements are straight forward:</a:t>
            </a:r>
          </a:p>
          <a:p>
            <a:pPr marL="560070" lvl="2" indent="-230188"/>
            <a:r>
              <a:rPr lang="en-US" sz="2400" dirty="0" smtClean="0"/>
              <a:t>Building use for Athletics is analyzed and apportioned if necessary</a:t>
            </a:r>
          </a:p>
          <a:p>
            <a:pPr marL="329882" lvl="2" indent="0">
              <a:buNone/>
            </a:pPr>
            <a:endParaRPr lang="en-US" sz="2400" dirty="0"/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53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44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6630" y="854439"/>
            <a:ext cx="7420328" cy="5493895"/>
          </a:xfrm>
        </p:spPr>
        <p:txBody>
          <a:bodyPr>
            <a:noAutofit/>
          </a:bodyPr>
          <a:lstStyle/>
          <a:p>
            <a:pPr lvl="0" algn="l">
              <a:tabLst>
                <a:tab pos="109538" algn="l"/>
                <a:tab pos="739775" algn="l"/>
              </a:tabLst>
            </a:pPr>
            <a:r>
              <a:rPr lang="en-US" sz="2400" dirty="0" smtClean="0"/>
              <a:t>	</a:t>
            </a:r>
          </a:p>
          <a:p>
            <a:pPr lvl="0" algn="l">
              <a:tabLst>
                <a:tab pos="109538" algn="l"/>
                <a:tab pos="739775" algn="l"/>
              </a:tabLst>
            </a:pPr>
            <a:r>
              <a:rPr lang="en-US" sz="2400" dirty="0" smtClean="0"/>
              <a:t>I.	</a:t>
            </a:r>
            <a:r>
              <a:rPr lang="en-US" sz="2800" dirty="0" smtClean="0"/>
              <a:t>Service Center Activity </a:t>
            </a:r>
            <a:r>
              <a:rPr lang="en-US" sz="2800" dirty="0" smtClean="0"/>
              <a:t>Whitepaper - 			</a:t>
            </a:r>
            <a:r>
              <a:rPr lang="en-US" dirty="0" smtClean="0"/>
              <a:t>Elimination </a:t>
            </a:r>
            <a:r>
              <a:rPr lang="en-US" dirty="0"/>
              <a:t>of Service Center Activity</a:t>
            </a:r>
          </a:p>
          <a:p>
            <a:pPr marL="739775" lvl="1" indent="-739775" algn="l" defTabSz="239713"/>
            <a:r>
              <a:rPr lang="en-US" sz="2800" dirty="0"/>
              <a:t> </a:t>
            </a:r>
            <a:r>
              <a:rPr lang="en-US" sz="2800" dirty="0" smtClean="0"/>
              <a:t>II.	TASSCUBO APC Fund Definitions</a:t>
            </a:r>
          </a:p>
          <a:p>
            <a:pPr algn="l">
              <a:tabLst>
                <a:tab pos="739775" algn="l"/>
              </a:tabLst>
            </a:pPr>
            <a:r>
              <a:rPr lang="en-US" sz="2800" dirty="0"/>
              <a:t> </a:t>
            </a:r>
            <a:r>
              <a:rPr lang="en-US" sz="2800" dirty="0" smtClean="0"/>
              <a:t>III.	Change </a:t>
            </a:r>
            <a:r>
              <a:rPr lang="en-US" sz="2800" dirty="0"/>
              <a:t>due date for SEFA/ARRA </a:t>
            </a:r>
            <a:r>
              <a:rPr lang="en-US" sz="2800" dirty="0" smtClean="0"/>
              <a:t>	Reconciliation </a:t>
            </a:r>
            <a:r>
              <a:rPr lang="en-US" sz="2800" dirty="0"/>
              <a:t>to State </a:t>
            </a:r>
            <a:r>
              <a:rPr lang="en-US" sz="2800" dirty="0" smtClean="0"/>
              <a:t>Comptroller</a:t>
            </a:r>
          </a:p>
          <a:p>
            <a:pPr algn="l">
              <a:tabLst>
                <a:tab pos="739775" algn="l"/>
              </a:tabLst>
            </a:pPr>
            <a:r>
              <a:rPr lang="en-US" sz="2800" dirty="0" smtClean="0"/>
              <a:t>IV.	Due Date for IFRS</a:t>
            </a:r>
          </a:p>
          <a:p>
            <a:pPr algn="l">
              <a:tabLst>
                <a:tab pos="739775" algn="l"/>
              </a:tabLst>
            </a:pPr>
            <a:r>
              <a:rPr lang="en-US" sz="2800" dirty="0" smtClean="0"/>
              <a:t>V.	Classification of Nursing Shortage 	Reduction Funds</a:t>
            </a:r>
          </a:p>
          <a:p>
            <a:pPr algn="l">
              <a:tabLst>
                <a:tab pos="696913" algn="l"/>
              </a:tabLst>
            </a:pPr>
            <a:r>
              <a:rPr lang="en-US" sz="2800" dirty="0"/>
              <a:t> </a:t>
            </a:r>
            <a:r>
              <a:rPr lang="en-US" sz="2800" dirty="0" smtClean="0"/>
              <a:t> </a:t>
            </a:r>
            <a:r>
              <a:rPr lang="en-US" sz="2400" dirty="0" smtClean="0">
                <a:solidFill>
                  <a:schemeClr val="tx1"/>
                </a:solidFill>
                <a:latin typeface="Garamond" pitchFamily="18" charset="0"/>
              </a:rPr>
              <a:t> </a:t>
            </a:r>
          </a:p>
          <a:p>
            <a:r>
              <a:rPr lang="en-US" sz="2400" dirty="0" smtClean="0"/>
              <a:t> </a:t>
            </a:r>
          </a:p>
          <a:p>
            <a:pPr marL="571500" indent="-571500" algn="l">
              <a:buAutoNum type="romanUcPeriod"/>
            </a:pPr>
            <a:endParaRPr lang="en-US" sz="2400" b="1" dirty="0" smtClean="0">
              <a:solidFill>
                <a:srgbClr val="00008C"/>
              </a:solidFill>
              <a:latin typeface="+mj-lt"/>
            </a:endParaRPr>
          </a:p>
          <a:p>
            <a:pPr marL="571500" indent="-571500" algn="l">
              <a:buAutoNum type="romanUcPeriod"/>
            </a:pPr>
            <a:endParaRPr lang="en-US" sz="2400" dirty="0">
              <a:solidFill>
                <a:srgbClr val="00008C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5197-46A8-4445-8700-00EAE2A46A6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IDC for </a:t>
            </a:r>
            <a:r>
              <a:rPr lang="en-US" smtClean="0"/>
              <a:t>NCAA Report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Administrative Cost Measure %, which is reported to LBB, is applied to total Athletic Expenses</a:t>
            </a:r>
          </a:p>
          <a:p>
            <a:r>
              <a:rPr lang="en-US" dirty="0" smtClean="0"/>
              <a:t>Considerations</a:t>
            </a:r>
          </a:p>
          <a:p>
            <a:pPr lvl="1"/>
            <a:r>
              <a:rPr lang="en-US" dirty="0" smtClean="0"/>
              <a:t>Report is required to be audited</a:t>
            </a:r>
          </a:p>
          <a:p>
            <a:pPr lvl="1"/>
            <a:r>
              <a:rPr lang="en-US" dirty="0" smtClean="0"/>
              <a:t>As IDC counts as support from University, beware of showing too high of a </a:t>
            </a:r>
            <a:r>
              <a:rPr lang="en-US" dirty="0" smtClean="0"/>
              <a:t>number</a:t>
            </a:r>
          </a:p>
          <a:p>
            <a:pPr lvl="1"/>
            <a:endParaRPr lang="en-US" dirty="0"/>
          </a:p>
          <a:p>
            <a:pPr marL="393192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20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665755"/>
              </p:ext>
            </p:extLst>
          </p:nvPr>
        </p:nvGraphicFramePr>
        <p:xfrm>
          <a:off x="6885709" y="247982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Worksheet" showAsIcon="1" r:id="rId3" imgW="914400" imgH="771480" progId="Excel.Sheet.12">
                  <p:link updateAutomatic="1"/>
                </p:oleObj>
              </mc:Choice>
              <mc:Fallback>
                <p:oleObj name="Worksheet" showAsIcon="1" r:id="rId3" imgW="914400" imgH="771480" progId="Excel.Sheet.12">
                  <p:link updateAutomatic="1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5709" y="2479820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2117753"/>
              </p:ext>
            </p:extLst>
          </p:nvPr>
        </p:nvGraphicFramePr>
        <p:xfrm>
          <a:off x="3708400" y="481662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Packager Shell Object" showAsIcon="1" r:id="rId5" imgW="914400" imgH="771480" progId="Package">
                  <p:link updateAutomatic="1"/>
                </p:oleObj>
              </mc:Choice>
              <mc:Fallback>
                <p:oleObj name="Packager Shell Object" showAsIcon="1" r:id="rId5" imgW="914400" imgH="771480" progId="Package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08400" y="481662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1610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GASB Update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rmAutofit/>
          </a:bodyPr>
          <a:lstStyle/>
          <a:p>
            <a:r>
              <a:rPr lang="en-US" dirty="0" smtClean="0"/>
              <a:t>GASB Update – Statement 64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0056"/>
            <a:ext cx="8229600" cy="4234543"/>
          </a:xfrm>
        </p:spPr>
        <p:txBody>
          <a:bodyPr>
            <a:normAutofit/>
          </a:bodyPr>
          <a:lstStyle/>
          <a:p>
            <a:r>
              <a:rPr lang="en-US" dirty="0"/>
              <a:t>GASB Statement No. 64, </a:t>
            </a:r>
            <a:r>
              <a:rPr lang="en-US" i="1" dirty="0"/>
              <a:t>Derivative Instruments: Application of Hedge Accounting Termination Provisions</a:t>
            </a:r>
            <a:r>
              <a:rPr lang="en-US" dirty="0"/>
              <a:t>, becomes effective in </a:t>
            </a:r>
            <a:r>
              <a:rPr lang="en-US" dirty="0" smtClean="0"/>
              <a:t>2012</a:t>
            </a:r>
          </a:p>
          <a:p>
            <a:r>
              <a:rPr lang="en-US" dirty="0" smtClean="0"/>
              <a:t>Establishes criteria when the </a:t>
            </a:r>
            <a:r>
              <a:rPr lang="en-US" dirty="0"/>
              <a:t>effective hedging relationship continues and hedge accounting should continue to be applied after the replacement of a swap counterparty or a swap counterparty’s credit support </a:t>
            </a:r>
            <a:r>
              <a:rPr lang="en-US" dirty="0" smtClean="0"/>
              <a:t>provider.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3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GASB Update – New Statements in Effect in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0056"/>
            <a:ext cx="8229600" cy="4234543"/>
          </a:xfrm>
        </p:spPr>
        <p:txBody>
          <a:bodyPr>
            <a:normAutofit/>
          </a:bodyPr>
          <a:lstStyle/>
          <a:p>
            <a:r>
              <a:rPr lang="en-US" dirty="0"/>
              <a:t>Statement No. 60, </a:t>
            </a:r>
            <a:r>
              <a:rPr lang="en-US" i="1" dirty="0"/>
              <a:t>Accounting and Financial Reporting for Service Concession Arrangements</a:t>
            </a:r>
            <a:r>
              <a:rPr lang="en-US" dirty="0"/>
              <a:t>, effective 2013, addresses issues related to service concession arrangements (SCAs), which are a type of public-private or public-public partnership.  This Statement applies only to those arrangements in which specific criteria determining whether a transferor has control over the facility are met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91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42951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GASB Update – </a:t>
            </a:r>
            <a:r>
              <a:rPr lang="en-US" dirty="0"/>
              <a:t>New Statements in Effect in 2013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90056"/>
            <a:ext cx="8229600" cy="4234543"/>
          </a:xfrm>
        </p:spPr>
        <p:txBody>
          <a:bodyPr/>
          <a:lstStyle/>
          <a:p>
            <a:r>
              <a:rPr lang="en-US" dirty="0"/>
              <a:t>Statement No. 61, The Financial Reporting Entity: Omnibus </a:t>
            </a:r>
            <a:r>
              <a:rPr lang="en-US" i="1" dirty="0"/>
              <a:t>– An Amendment of GASB Statements No. 14 and No. 34</a:t>
            </a:r>
            <a:r>
              <a:rPr lang="en-US" dirty="0"/>
              <a:t>, effective 2013, modifies certain requirements for inclusion of component units in the financial reporting entity. </a:t>
            </a:r>
            <a:endParaRPr lang="en-US" dirty="0" smtClean="0"/>
          </a:p>
          <a:p>
            <a:pPr marL="393192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75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GASB Update – New Statements in Effect in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Statement No. 63, </a:t>
            </a:r>
            <a:r>
              <a:rPr lang="en-US" i="1" dirty="0"/>
              <a:t>Financial Reporting of Deferred Outflows of Resources, Deferred Inflows of Resources, and Net Position</a:t>
            </a:r>
            <a:r>
              <a:rPr lang="en-US" dirty="0"/>
              <a:t>, effective 2013, provides financial reporting guidance for deferred outflows of resources and deferred inflows of resources.  </a:t>
            </a:r>
            <a:endParaRPr lang="en-US" dirty="0" smtClean="0"/>
          </a:p>
          <a:p>
            <a:r>
              <a:rPr lang="en-US" dirty="0" smtClean="0"/>
              <a:t>This Statement </a:t>
            </a:r>
            <a:r>
              <a:rPr lang="en-US" dirty="0"/>
              <a:t>will have the largest </a:t>
            </a:r>
            <a:r>
              <a:rPr lang="en-US" dirty="0" smtClean="0"/>
              <a:t>impact </a:t>
            </a:r>
            <a:r>
              <a:rPr lang="en-US" dirty="0"/>
              <a:t>on Higher Education as it will change the presentation of our financial statements.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778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NACUBO APC Update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J. Carlos Hernandez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431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31653"/>
            <a:ext cx="7851648" cy="2268747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sz="6000" dirty="0"/>
              <a:t>Nominations and Selection of next APC 	Chair</a:t>
            </a:r>
            <a:br>
              <a:rPr lang="en-US" sz="6000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5197-46A8-4445-8700-00EAE2A46A6F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8460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APC Chair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Year Term</a:t>
            </a:r>
          </a:p>
          <a:p>
            <a:r>
              <a:rPr lang="en-US" dirty="0" smtClean="0"/>
              <a:t>Meetings should be held quarterly</a:t>
            </a:r>
          </a:p>
          <a:p>
            <a:r>
              <a:rPr lang="en-US" dirty="0" smtClean="0"/>
              <a:t>Currently, one nominated person:</a:t>
            </a:r>
          </a:p>
          <a:p>
            <a:pPr lvl="1"/>
            <a:r>
              <a:rPr lang="en-US" dirty="0" smtClean="0"/>
              <a:t>David Ellis, University of Houston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9947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Other Issues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76449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AGENDA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6630" y="854439"/>
            <a:ext cx="7420328" cy="5493895"/>
          </a:xfrm>
        </p:spPr>
        <p:txBody>
          <a:bodyPr>
            <a:noAutofit/>
          </a:bodyPr>
          <a:lstStyle/>
          <a:p>
            <a:pPr marL="739775" indent="-739775" algn="l">
              <a:tabLst>
                <a:tab pos="109538" algn="l"/>
                <a:tab pos="739775" algn="l"/>
              </a:tabLst>
            </a:pPr>
            <a:r>
              <a:rPr lang="en-US" sz="2400" dirty="0" smtClean="0"/>
              <a:t>	</a:t>
            </a:r>
          </a:p>
          <a:p>
            <a:pPr marL="739775" indent="-739775" algn="l">
              <a:tabLst>
                <a:tab pos="109538" algn="l"/>
                <a:tab pos="739775" algn="l"/>
              </a:tabLst>
            </a:pPr>
            <a:r>
              <a:rPr lang="en-US" sz="2800" dirty="0" smtClean="0"/>
              <a:t>VI.	Calculation of Indirect Cost for Athletics NCAA Report</a:t>
            </a:r>
            <a:endParaRPr lang="en-US" sz="2800" dirty="0"/>
          </a:p>
          <a:p>
            <a:pPr lvl="0" algn="l">
              <a:tabLst>
                <a:tab pos="739775" algn="l"/>
              </a:tabLst>
            </a:pPr>
            <a:r>
              <a:rPr lang="en-US" sz="2800" dirty="0" smtClean="0"/>
              <a:t>VII.	GASB </a:t>
            </a:r>
            <a:r>
              <a:rPr lang="en-US" sz="2800" dirty="0"/>
              <a:t>Update</a:t>
            </a:r>
          </a:p>
          <a:p>
            <a:pPr lvl="0" algn="l">
              <a:tabLst>
                <a:tab pos="739775" algn="l"/>
              </a:tabLst>
            </a:pPr>
            <a:r>
              <a:rPr lang="en-US" sz="2800" dirty="0" smtClean="0"/>
              <a:t>VIII.	NACUBO </a:t>
            </a:r>
            <a:r>
              <a:rPr lang="en-US" sz="2800" dirty="0"/>
              <a:t>APC </a:t>
            </a:r>
            <a:r>
              <a:rPr lang="en-US" sz="2800" dirty="0" smtClean="0"/>
              <a:t>Update</a:t>
            </a:r>
            <a:endParaRPr lang="en-US" sz="2800" dirty="0"/>
          </a:p>
          <a:p>
            <a:pPr lvl="0" algn="l">
              <a:tabLst>
                <a:tab pos="739775" algn="l"/>
              </a:tabLst>
            </a:pPr>
            <a:r>
              <a:rPr lang="en-US" sz="2800" dirty="0" smtClean="0"/>
              <a:t>IX.	Nominations and Selection of next APC 	Chair</a:t>
            </a:r>
          </a:p>
          <a:p>
            <a:pPr lvl="0" algn="l">
              <a:tabLst>
                <a:tab pos="739775" algn="l"/>
              </a:tabLst>
            </a:pPr>
            <a:r>
              <a:rPr lang="en-US" sz="2800" dirty="0" smtClean="0"/>
              <a:t>X.	Other Business</a:t>
            </a:r>
            <a:endParaRPr lang="en-US" sz="2800" dirty="0"/>
          </a:p>
          <a:p>
            <a:pPr lvl="0" algn="l">
              <a:tabLst>
                <a:tab pos="509588" algn="l"/>
              </a:tabLst>
            </a:pPr>
            <a:endParaRPr lang="en-US" sz="2800" dirty="0" smtClean="0"/>
          </a:p>
          <a:p>
            <a:pPr>
              <a:lnSpc>
                <a:spcPct val="150000"/>
              </a:lnSpc>
            </a:pPr>
            <a:r>
              <a:rPr lang="en-US" sz="2800" dirty="0" smtClean="0"/>
              <a:t> </a:t>
            </a:r>
            <a:r>
              <a:rPr lang="en-US" sz="2400" dirty="0" smtClean="0">
                <a:solidFill>
                  <a:schemeClr val="tx1"/>
                </a:solidFill>
                <a:latin typeface="Garamond" pitchFamily="18" charset="0"/>
              </a:rPr>
              <a:t> </a:t>
            </a:r>
          </a:p>
          <a:p>
            <a:r>
              <a:rPr lang="en-US" sz="2400" dirty="0" smtClean="0"/>
              <a:t> </a:t>
            </a:r>
          </a:p>
          <a:p>
            <a:pPr marL="571500" indent="-571500" algn="l">
              <a:buAutoNum type="romanUcPeriod"/>
            </a:pPr>
            <a:endParaRPr lang="en-US" sz="2400" b="1" dirty="0" smtClean="0">
              <a:solidFill>
                <a:srgbClr val="00008C"/>
              </a:solidFill>
              <a:latin typeface="+mj-lt"/>
            </a:endParaRPr>
          </a:p>
          <a:p>
            <a:pPr marL="571500" indent="-571500" algn="l">
              <a:buAutoNum type="romanUcPeriod"/>
            </a:pPr>
            <a:endParaRPr lang="en-US" sz="2400" dirty="0">
              <a:solidFill>
                <a:srgbClr val="00008C"/>
              </a:solidFill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5197-46A8-4445-8700-00EAE2A46A6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07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Service Center Activity Whitepaper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05197-46A8-4445-8700-00EAE2A46A6F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1867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AFR Issues – Elimination of Svc Center 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White paper draft ready for </a:t>
            </a:r>
            <a:r>
              <a:rPr lang="en-US" dirty="0" smtClean="0"/>
              <a:t>approval  </a:t>
            </a:r>
            <a:endParaRPr lang="en-US" dirty="0" smtClean="0"/>
          </a:p>
          <a:p>
            <a:r>
              <a:rPr lang="en-US" dirty="0" smtClean="0"/>
              <a:t>Proposes uniform method of accounting</a:t>
            </a:r>
            <a:endParaRPr lang="en-US" dirty="0"/>
          </a:p>
          <a:p>
            <a:r>
              <a:rPr lang="en-US" dirty="0"/>
              <a:t>Begin by identifying all service department income generated by internal charges </a:t>
            </a:r>
          </a:p>
          <a:p>
            <a:r>
              <a:rPr lang="en-US" dirty="0"/>
              <a:t>Total income will be the debit on the elimination entry</a:t>
            </a:r>
          </a:p>
          <a:p>
            <a:r>
              <a:rPr lang="en-US" dirty="0"/>
              <a:t>Corresponding service charges are sorted by natural classification, and will be the credits on the </a:t>
            </a:r>
            <a:r>
              <a:rPr lang="en-US" dirty="0" smtClean="0"/>
              <a:t>entry</a:t>
            </a:r>
          </a:p>
          <a:p>
            <a:r>
              <a:rPr lang="en-US" dirty="0" smtClean="0"/>
              <a:t>JE is prepared using natural classification of expense and </a:t>
            </a:r>
            <a:r>
              <a:rPr lang="en-US" dirty="0" smtClean="0"/>
              <a:t>function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537966"/>
              </p:ext>
            </p:extLst>
          </p:nvPr>
        </p:nvGraphicFramePr>
        <p:xfrm>
          <a:off x="3819237" y="5537057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Document" showAsIcon="1" r:id="rId3" imgW="914400" imgH="771480" progId="Word.Document.8">
                  <p:embed/>
                </p:oleObj>
              </mc:Choice>
              <mc:Fallback>
                <p:oleObj name="Document" showAsIcon="1" r:id="rId3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819237" y="5537057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77D3-F770-4888-9A93-C9100AF03C48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5269805"/>
              </p:ext>
            </p:extLst>
          </p:nvPr>
        </p:nvGraphicFramePr>
        <p:xfrm>
          <a:off x="1339965" y="927403"/>
          <a:ext cx="6537959" cy="3855720"/>
        </p:xfrm>
        <a:graphic>
          <a:graphicData uri="http://schemas.openxmlformats.org/drawingml/2006/table">
            <a:tbl>
              <a:tblPr/>
              <a:tblGrid>
                <a:gridCol w="2205592"/>
                <a:gridCol w="1195710"/>
                <a:gridCol w="986173"/>
                <a:gridCol w="651681"/>
                <a:gridCol w="1498803"/>
              </a:tblGrid>
              <a:tr h="161925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/>
                          <a:ea typeface="Times New Roman"/>
                        </a:rPr>
                        <a:t>SERVICE DEPARTMENTS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/>
                          <a:ea typeface="Times New Roman"/>
                        </a:rPr>
                        <a:t>CREDIT FOR SALES AND SERVICES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71450"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/>
                          <a:ea typeface="Times New Roman"/>
                        </a:rPr>
                        <a:t>FOR THE YEAR ENDED AUGUST 31, 2012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9966"/>
                    </a:solidFill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/>
                          <a:ea typeface="Times New Roman"/>
                        </a:rPr>
                        <a:t>DESCRIPTION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/>
                          <a:ea typeface="Times New Roman"/>
                        </a:rPr>
                        <a:t>ACCOUNT #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/>
                          <a:ea typeface="Times New Roman"/>
                        </a:rPr>
                        <a:t> INCOME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/>
                          <a:ea typeface="Times New Roman"/>
                        </a:rPr>
                        <a:t>O/C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effectLst/>
                          <a:latin typeface="Arial"/>
                          <a:ea typeface="Times New Roman"/>
                        </a:rPr>
                        <a:t>Expense O/C Description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Mail Service Revolving Fund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18-1773-30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  78,950.26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Postal Services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Mail Service Postage Revolving Fund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18-1773-39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347,381.11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Postal Service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Mail Service Envelope Revolving Fund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18-1773-41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$             594.05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Postal Services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Facilities Services Clearing Account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18-1775-65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266,851.43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Other Income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Community &amp; Information Prod Fund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18-1800-00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283,067.40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Printing Services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Transportation Services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18-2500-00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  70,435.18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Rental Auto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Copy Center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18-2520-00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337,225.70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Printing Services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Computer Center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18-2530-00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$ 2,875,921.00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Data Processing Svcs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Printing Division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18-2550-00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653,826.97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Printing Services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Warehouse Center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18-2565-00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343,783.23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Other Income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Central Energy Plant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18-2570-00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$ 2,887,850.00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Electricity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NTSD - Telecommunications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18-2610-00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$ 1,739,153.18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Telecomm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IT - Telecommunication Revolving Fund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18-2610-30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  65,446.99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Telecomm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IT - PC Support Revolving Fund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18-2610-40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  22,978.08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Other Income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Statistical Consulting Lab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18-3040-00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      26,230.54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Other Income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714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 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 $ 9,999,695.12 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effectLst/>
                          <a:latin typeface="Arial"/>
                          <a:ea typeface="Times New Roman"/>
                        </a:rPr>
                        <a:t>3701</a:t>
                      </a:r>
                      <a:endParaRPr lang="en-US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/>
                          <a:ea typeface="Times New Roman"/>
                        </a:rPr>
                        <a:t>Sales &amp; Services</a:t>
                      </a:r>
                      <a:endParaRPr lang="en-US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45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577D3-F770-4888-9A93-C9100AF03C48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2430056"/>
              </p:ext>
            </p:extLst>
          </p:nvPr>
        </p:nvGraphicFramePr>
        <p:xfrm>
          <a:off x="1235220" y="1435245"/>
          <a:ext cx="6562725" cy="184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Document" r:id="rId3" imgW="6563500" imgH="1844906" progId="Word.Document.12">
                  <p:embed/>
                </p:oleObj>
              </mc:Choice>
              <mc:Fallback>
                <p:oleObj name="Document" r:id="rId3" imgW="6563500" imgH="184490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35220" y="1435245"/>
                        <a:ext cx="6562725" cy="1844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6970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30352" y="1023257"/>
            <a:ext cx="7772400" cy="2090057"/>
          </a:xfrm>
        </p:spPr>
        <p:txBody>
          <a:bodyPr/>
          <a:lstStyle/>
          <a:p>
            <a:pPr algn="ctr"/>
            <a:r>
              <a:rPr lang="en-US" sz="6000" dirty="0"/>
              <a:t>TASSCUBO APC Fund Definitions - </a:t>
            </a:r>
            <a:r>
              <a:rPr lang="en-US" sz="6000" dirty="0" smtClean="0"/>
              <a:t>Update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95666" y="3118322"/>
            <a:ext cx="7772400" cy="1509712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APC Fund Group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30188" lvl="1" indent="-230188"/>
            <a:r>
              <a:rPr lang="en-US" sz="2600" dirty="0" smtClean="0"/>
              <a:t>APC issued a document in May 2006 on Fund Group Definitions</a:t>
            </a:r>
          </a:p>
          <a:p>
            <a:pPr marL="230188" lvl="1" indent="-230188"/>
            <a:r>
              <a:rPr lang="en-US" sz="2600" dirty="0" smtClean="0"/>
              <a:t>Good document but needs revising</a:t>
            </a:r>
          </a:p>
          <a:p>
            <a:pPr marL="230188" lvl="1" indent="-230188"/>
            <a:r>
              <a:rPr lang="en-US" sz="2600" dirty="0" smtClean="0"/>
              <a:t>I will send out on Listserv for suggested changes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18C92-CEED-41ED-9CC9-3636C6F3B7F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6975</TotalTime>
  <Words>1073</Words>
  <Application>Microsoft Office PowerPoint</Application>
  <PresentationFormat>On-screen Show (4:3)</PresentationFormat>
  <Paragraphs>234</Paragraphs>
  <Slides>29</Slides>
  <Notes>1</Notes>
  <HiddenSlides>0</HiddenSlides>
  <MMClips>0</MMClips>
  <ScaleCrop>false</ScaleCrop>
  <HeadingPairs>
    <vt:vector size="8" baseType="variant">
      <vt:variant>
        <vt:lpstr>Theme</vt:lpstr>
      </vt:variant>
      <vt:variant>
        <vt:i4>2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Default Design</vt:lpstr>
      <vt:lpstr>Flow</vt:lpstr>
      <vt:lpstr>E:\APC\Copy of Athletics Indirect Cost Analysis FY 10-11_10-24-11.xlsx</vt:lpstr>
      <vt:lpstr>???</vt:lpstr>
      <vt:lpstr>Document</vt:lpstr>
      <vt:lpstr>Microsoft Word 97 - 2003 Document</vt:lpstr>
      <vt:lpstr> TASSCUBO Accounting Principles Committee  Summer Meeting July 17, 2012</vt:lpstr>
      <vt:lpstr>AGENDA</vt:lpstr>
      <vt:lpstr>AGENDA</vt:lpstr>
      <vt:lpstr>Service Center Activity Whitepaper</vt:lpstr>
      <vt:lpstr>AFR Issues – Elimination of Svc Center Activity</vt:lpstr>
      <vt:lpstr>PowerPoint Presentation</vt:lpstr>
      <vt:lpstr>PowerPoint Presentation</vt:lpstr>
      <vt:lpstr>TASSCUBO APC Fund Definitions - Update</vt:lpstr>
      <vt:lpstr>APC Fund Group Definitions</vt:lpstr>
      <vt:lpstr>Due Date for SEFA/ARRA Reconciliation to State Comptroller</vt:lpstr>
      <vt:lpstr>SEFA-ARRA Recon Due Date</vt:lpstr>
      <vt:lpstr>SEFA-ARRA Recon Due Date</vt:lpstr>
      <vt:lpstr>PowerPoint Presentation</vt:lpstr>
      <vt:lpstr>Date Change for IFRS due to Impact on Source and Uses</vt:lpstr>
      <vt:lpstr>IFRS Date Change</vt:lpstr>
      <vt:lpstr>IRFS Date Change</vt:lpstr>
      <vt:lpstr>Indirect Cost for Athletics NCAA Report</vt:lpstr>
      <vt:lpstr>IDC for NCAA Report</vt:lpstr>
      <vt:lpstr>IDC for NCAA Report</vt:lpstr>
      <vt:lpstr>IDC for NCAA Report</vt:lpstr>
      <vt:lpstr>GASB Update</vt:lpstr>
      <vt:lpstr>GASB Update – Statement 64</vt:lpstr>
      <vt:lpstr>GASB Update – New Statements in Effect in 2013</vt:lpstr>
      <vt:lpstr>GASB Update – New Statements in Effect in 2013</vt:lpstr>
      <vt:lpstr>GASB Update – New Statements in Effect in 2013</vt:lpstr>
      <vt:lpstr>NACUBO APC Update</vt:lpstr>
      <vt:lpstr>Nominations and Selection of next APC  Chair </vt:lpstr>
      <vt:lpstr>APC Chair </vt:lpstr>
      <vt:lpstr>Other Issues</vt:lpstr>
    </vt:vector>
  </TitlesOfParts>
  <Company>The University of Texas at Austin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Alice Hatfield</dc:creator>
  <cp:lastModifiedBy>Turrietta, Anthony</cp:lastModifiedBy>
  <cp:revision>720</cp:revision>
  <dcterms:created xsi:type="dcterms:W3CDTF">2004-09-09T15:25:59Z</dcterms:created>
  <dcterms:modified xsi:type="dcterms:W3CDTF">2012-07-14T20:32:37Z</dcterms:modified>
</cp:coreProperties>
</file>