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1" r:id="rId1"/>
  </p:sldMasterIdLst>
  <p:notesMasterIdLst>
    <p:notesMasterId r:id="rId61"/>
  </p:notesMasterIdLst>
  <p:handoutMasterIdLst>
    <p:handoutMasterId r:id="rId62"/>
  </p:handoutMasterIdLst>
  <p:sldIdLst>
    <p:sldId id="256" r:id="rId2"/>
    <p:sldId id="461" r:id="rId3"/>
    <p:sldId id="462" r:id="rId4"/>
    <p:sldId id="463" r:id="rId5"/>
    <p:sldId id="464" r:id="rId6"/>
    <p:sldId id="465" r:id="rId7"/>
    <p:sldId id="466" r:id="rId8"/>
    <p:sldId id="467" r:id="rId9"/>
    <p:sldId id="468" r:id="rId10"/>
    <p:sldId id="469" r:id="rId11"/>
    <p:sldId id="473" r:id="rId12"/>
    <p:sldId id="474" r:id="rId13"/>
    <p:sldId id="490" r:id="rId14"/>
    <p:sldId id="479" r:id="rId15"/>
    <p:sldId id="481" r:id="rId16"/>
    <p:sldId id="482" r:id="rId17"/>
    <p:sldId id="483" r:id="rId18"/>
    <p:sldId id="317" r:id="rId19"/>
    <p:sldId id="484" r:id="rId20"/>
    <p:sldId id="517" r:id="rId21"/>
    <p:sldId id="475" r:id="rId22"/>
    <p:sldId id="316"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502" r:id="rId37"/>
    <p:sldId id="491" r:id="rId38"/>
    <p:sldId id="492" r:id="rId39"/>
    <p:sldId id="493" r:id="rId40"/>
    <p:sldId id="495" r:id="rId41"/>
    <p:sldId id="496" r:id="rId42"/>
    <p:sldId id="497" r:id="rId43"/>
    <p:sldId id="498" r:id="rId44"/>
    <p:sldId id="499" r:id="rId45"/>
    <p:sldId id="500" r:id="rId46"/>
    <p:sldId id="501" r:id="rId47"/>
    <p:sldId id="503" r:id="rId48"/>
    <p:sldId id="505" r:id="rId49"/>
    <p:sldId id="506" r:id="rId50"/>
    <p:sldId id="507" r:id="rId51"/>
    <p:sldId id="508" r:id="rId52"/>
    <p:sldId id="509" r:id="rId53"/>
    <p:sldId id="510" r:id="rId54"/>
    <p:sldId id="511" r:id="rId55"/>
    <p:sldId id="513" r:id="rId56"/>
    <p:sldId id="489" r:id="rId57"/>
    <p:sldId id="512" r:id="rId58"/>
    <p:sldId id="514" r:id="rId59"/>
    <p:sldId id="515" r:id="rId6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5B3B40"/>
    <a:srgbClr val="969696"/>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98098" autoAdjust="0"/>
  </p:normalViewPr>
  <p:slideViewPr>
    <p:cSldViewPr>
      <p:cViewPr>
        <p:scale>
          <a:sx n="75" d="100"/>
          <a:sy n="75" d="100"/>
        </p:scale>
        <p:origin x="-114" y="-72"/>
      </p:cViewPr>
      <p:guideLst>
        <p:guide orient="horz" pos="2160"/>
        <p:guide pos="2880"/>
      </p:guideLst>
    </p:cSldViewPr>
  </p:slideViewPr>
  <p:outlineViewPr>
    <p:cViewPr>
      <p:scale>
        <a:sx n="33" d="100"/>
        <a:sy n="33" d="100"/>
      </p:scale>
      <p:origin x="0" y="8157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7E5C5-AA27-4973-B7B1-02D3783167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EE708-3640-423A-91B5-547D5514E836}">
      <dgm:prSet phldrT="[Text]" custT="1"/>
      <dgm:spPr/>
      <dgm:t>
        <a:bodyPr/>
        <a:lstStyle/>
        <a:p>
          <a:pPr algn="l"/>
          <a:r>
            <a:rPr lang="en-US" sz="2000" u="sng" dirty="0" smtClean="0"/>
            <a:t>Instruction and Operation</a:t>
          </a:r>
          <a:r>
            <a:rPr lang="en-US" sz="2000" b="1" u="sng" dirty="0" smtClean="0"/>
            <a:t> </a:t>
          </a:r>
          <a:r>
            <a:rPr lang="en-US" sz="2000" b="0" u="sng" dirty="0" smtClean="0"/>
            <a:t>Formula</a:t>
          </a:r>
          <a:endParaRPr lang="en-US" sz="2000" b="0" dirty="0"/>
        </a:p>
      </dgm:t>
    </dgm:pt>
    <dgm:pt modelId="{A6F37057-EC5D-4C7D-844A-CE7CBEF23C95}" type="parTrans" cxnId="{6488F5AE-0F84-4DBB-8FAB-4CE29913A4E7}">
      <dgm:prSet/>
      <dgm:spPr/>
      <dgm:t>
        <a:bodyPr/>
        <a:lstStyle/>
        <a:p>
          <a:endParaRPr lang="en-US"/>
        </a:p>
      </dgm:t>
    </dgm:pt>
    <dgm:pt modelId="{E6A53908-1F22-410B-A1FB-EA720FE58EA3}" type="sibTrans" cxnId="{6488F5AE-0F84-4DBB-8FAB-4CE29913A4E7}">
      <dgm:prSet/>
      <dgm:spPr/>
      <dgm:t>
        <a:bodyPr/>
        <a:lstStyle/>
        <a:p>
          <a:endParaRPr lang="en-US"/>
        </a:p>
      </dgm:t>
    </dgm:pt>
    <dgm:pt modelId="{A224627F-7CB4-4BE7-9D00-49EF2BE7EC20}">
      <dgm:prSet phldrT="[Text]" custT="1"/>
      <dgm:spPr/>
      <dgm:t>
        <a:bodyPr/>
        <a:lstStyle/>
        <a:p>
          <a:pPr algn="l"/>
          <a:r>
            <a:rPr lang="en-US" sz="1400" dirty="0" smtClean="0"/>
            <a:t>The Instruction and Operations Formula provides funding for faculty salaries, departmental operating expense, library, instructional administration, research enhancement, student services and institutional support</a:t>
          </a:r>
          <a:r>
            <a:rPr lang="en-US" sz="1400" smtClean="0"/>
            <a:t>.  </a:t>
          </a:r>
        </a:p>
      </dgm:t>
    </dgm:pt>
    <dgm:pt modelId="{5815B87B-8D4C-4BC1-97C6-E620F84FF434}" type="parTrans" cxnId="{F0A3416F-BBC4-4CB0-BB94-415DC0940457}">
      <dgm:prSet/>
      <dgm:spPr/>
      <dgm:t>
        <a:bodyPr/>
        <a:lstStyle/>
        <a:p>
          <a:endParaRPr lang="en-US"/>
        </a:p>
      </dgm:t>
    </dgm:pt>
    <dgm:pt modelId="{E4183E53-C845-4BCF-94AD-7727D323A444}" type="sibTrans" cxnId="{F0A3416F-BBC4-4CB0-BB94-415DC0940457}">
      <dgm:prSet/>
      <dgm:spPr/>
      <dgm:t>
        <a:bodyPr/>
        <a:lstStyle/>
        <a:p>
          <a:endParaRPr lang="en-US"/>
        </a:p>
      </dgm:t>
    </dgm:pt>
    <dgm:pt modelId="{FEA6C945-564F-4DB4-9FBE-C5AF95D16048}">
      <dgm:prSet phldrT="[Text]" custT="1"/>
      <dgm:spPr/>
      <dgm:t>
        <a:bodyPr/>
        <a:lstStyle/>
        <a:p>
          <a:r>
            <a:rPr lang="en-US" sz="2000" u="sng" dirty="0" smtClean="0"/>
            <a:t>Teaching Experience Supplement</a:t>
          </a:r>
          <a:endParaRPr lang="en-US" sz="2000" dirty="0"/>
        </a:p>
      </dgm:t>
    </dgm:pt>
    <dgm:pt modelId="{374FE179-D032-4E11-94FE-3E135F7BCF59}" type="parTrans" cxnId="{0AACE3E5-9E84-4AA3-B571-081DF8A61FF6}">
      <dgm:prSet/>
      <dgm:spPr/>
      <dgm:t>
        <a:bodyPr/>
        <a:lstStyle/>
        <a:p>
          <a:endParaRPr lang="en-US"/>
        </a:p>
      </dgm:t>
    </dgm:pt>
    <dgm:pt modelId="{ABE672D1-9373-43F2-84D6-F078EEE9087A}" type="sibTrans" cxnId="{0AACE3E5-9E84-4AA3-B571-081DF8A61FF6}">
      <dgm:prSet/>
      <dgm:spPr/>
      <dgm:t>
        <a:bodyPr/>
        <a:lstStyle/>
        <a:p>
          <a:endParaRPr lang="en-US"/>
        </a:p>
      </dgm:t>
    </dgm:pt>
    <dgm:pt modelId="{8590B1EC-12A9-4F5D-8BC1-3F6FDFA80908}">
      <dgm:prSet phldrT="[Text]" custT="1"/>
      <dgm:spPr/>
      <dgm:t>
        <a:bodyPr/>
        <a:lstStyle/>
        <a:p>
          <a:r>
            <a:rPr lang="en-US" sz="1400" dirty="0" smtClean="0"/>
            <a:t>The Teaching Experience Supplement formula provides an additional weight of 10 percent to lower and upper division semester credit hours taught by tenured and tenure-track faculty.  </a:t>
          </a:r>
          <a:endParaRPr lang="en-US" sz="1400" dirty="0"/>
        </a:p>
      </dgm:t>
    </dgm:pt>
    <dgm:pt modelId="{2AEED843-02BC-4154-86CE-F2CDD13ECF05}" type="parTrans" cxnId="{19DA3B78-1B80-4D68-A9FA-996CE6FD3DC7}">
      <dgm:prSet/>
      <dgm:spPr/>
      <dgm:t>
        <a:bodyPr/>
        <a:lstStyle/>
        <a:p>
          <a:endParaRPr lang="en-US"/>
        </a:p>
      </dgm:t>
    </dgm:pt>
    <dgm:pt modelId="{8A3016B5-5A89-4B0D-8FE8-705ABCCE575B}" type="sibTrans" cxnId="{19DA3B78-1B80-4D68-A9FA-996CE6FD3DC7}">
      <dgm:prSet/>
      <dgm:spPr/>
      <dgm:t>
        <a:bodyPr/>
        <a:lstStyle/>
        <a:p>
          <a:endParaRPr lang="en-US"/>
        </a:p>
      </dgm:t>
    </dgm:pt>
    <dgm:pt modelId="{3FA7A446-653A-4287-ADBC-4F349F72E857}">
      <dgm:prSet phldrT="[Text]" custT="1"/>
      <dgm:spPr/>
      <dgm:t>
        <a:bodyPr/>
        <a:lstStyle/>
        <a:p>
          <a:r>
            <a:rPr lang="en-US" sz="2000" u="sng" dirty="0" smtClean="0"/>
            <a:t>Infrastructure Support</a:t>
          </a:r>
          <a:endParaRPr lang="en-US" sz="2000" dirty="0"/>
        </a:p>
      </dgm:t>
    </dgm:pt>
    <dgm:pt modelId="{671AF946-4949-4074-A651-1FA9AA37EDCA}" type="parTrans" cxnId="{0951F80A-CFEE-42F7-8A83-4E026E9929F5}">
      <dgm:prSet/>
      <dgm:spPr/>
      <dgm:t>
        <a:bodyPr/>
        <a:lstStyle/>
        <a:p>
          <a:endParaRPr lang="en-US"/>
        </a:p>
      </dgm:t>
    </dgm:pt>
    <dgm:pt modelId="{3B08D6E5-A59D-4A85-9EF5-A065530EB77F}" type="sibTrans" cxnId="{0951F80A-CFEE-42F7-8A83-4E026E9929F5}">
      <dgm:prSet/>
      <dgm:spPr/>
      <dgm:t>
        <a:bodyPr/>
        <a:lstStyle/>
        <a:p>
          <a:endParaRPr lang="en-US"/>
        </a:p>
      </dgm:t>
    </dgm:pt>
    <dgm:pt modelId="{7B80718B-9092-4674-8887-0F8B805F17C9}">
      <dgm:prSet phldrT="[Text]" custT="1"/>
      <dgm:spPr/>
      <dgm:t>
        <a:bodyPr/>
        <a:lstStyle/>
        <a:p>
          <a:r>
            <a:rPr lang="en-US" sz="1400" dirty="0" smtClean="0"/>
            <a:t>The Infrastructure Support formula distributes funding associated with plant-related formulas and utilities.  This formula is driven by the predicted square feet for universities’ educational and general activities produced by the Coordinating Board Space Projection Model.  </a:t>
          </a:r>
          <a:endParaRPr lang="en-US" sz="1400" dirty="0"/>
        </a:p>
      </dgm:t>
    </dgm:pt>
    <dgm:pt modelId="{8BF195D0-21D1-487E-89E7-124A30BD8DC0}" type="parTrans" cxnId="{F54B1D45-B737-4B59-A11E-5E4F73182E42}">
      <dgm:prSet/>
      <dgm:spPr/>
      <dgm:t>
        <a:bodyPr/>
        <a:lstStyle/>
        <a:p>
          <a:endParaRPr lang="en-US"/>
        </a:p>
      </dgm:t>
    </dgm:pt>
    <dgm:pt modelId="{54A186BC-198E-40A8-A81B-3330E319B936}" type="sibTrans" cxnId="{F54B1D45-B737-4B59-A11E-5E4F73182E42}">
      <dgm:prSet/>
      <dgm:spPr/>
      <dgm:t>
        <a:bodyPr/>
        <a:lstStyle/>
        <a:p>
          <a:endParaRPr lang="en-US"/>
        </a:p>
      </dgm:t>
    </dgm:pt>
    <dgm:pt modelId="{33D86D6A-B621-401D-9CA4-EDA79B53028A}">
      <dgm:prSet phldrT="[Text]" custT="1"/>
      <dgm:spPr/>
      <dgm:t>
        <a:bodyPr/>
        <a:lstStyle/>
        <a:p>
          <a:r>
            <a:rPr lang="en-US" sz="1400" dirty="0" smtClean="0"/>
            <a:t>The portion of the formula related to utilities is adjusted to reflect differences in unit costs for purchased utilities, including electricity, natural gas, water and wastewater, and thermal energy.</a:t>
          </a:r>
          <a:endParaRPr lang="en-US" sz="1400" dirty="0"/>
        </a:p>
      </dgm:t>
    </dgm:pt>
    <dgm:pt modelId="{F8DF51EC-D4CA-4137-8C02-00E1DA4C514F}" type="parTrans" cxnId="{1E23D88C-8A7C-4168-B6CD-15CBBC5F6DD9}">
      <dgm:prSet/>
      <dgm:spPr/>
      <dgm:t>
        <a:bodyPr/>
        <a:lstStyle/>
        <a:p>
          <a:endParaRPr lang="en-US"/>
        </a:p>
      </dgm:t>
    </dgm:pt>
    <dgm:pt modelId="{4B7675D5-E33C-4F08-AA09-02CA6F4EB90C}" type="sibTrans" cxnId="{1E23D88C-8A7C-4168-B6CD-15CBBC5F6DD9}">
      <dgm:prSet/>
      <dgm:spPr/>
      <dgm:t>
        <a:bodyPr/>
        <a:lstStyle/>
        <a:p>
          <a:endParaRPr lang="en-US"/>
        </a:p>
      </dgm:t>
    </dgm:pt>
    <dgm:pt modelId="{31212008-F01F-4590-8A49-2EB893C85BCA}">
      <dgm:prSet phldrT="[Text]" custT="1"/>
      <dgm:spPr/>
      <dgm:t>
        <a:bodyPr/>
        <a:lstStyle/>
        <a:p>
          <a:pPr algn="l"/>
          <a:r>
            <a:rPr lang="en-US" sz="1400" dirty="0" smtClean="0"/>
            <a:t>The funds are distributed on a weighted semester credit hour basis.  The rate per weighted semester credit hour is established by the Legislature each biennium.</a:t>
          </a:r>
          <a:endParaRPr lang="en-US" sz="1000" dirty="0"/>
        </a:p>
      </dgm:t>
    </dgm:pt>
    <dgm:pt modelId="{41FF4DE4-9FD2-448A-B2D1-DA5CD4ACCA9C}" type="sibTrans" cxnId="{7920710D-9176-4F68-8F02-11B438113421}">
      <dgm:prSet/>
      <dgm:spPr/>
      <dgm:t>
        <a:bodyPr/>
        <a:lstStyle/>
        <a:p>
          <a:endParaRPr lang="en-US"/>
        </a:p>
      </dgm:t>
    </dgm:pt>
    <dgm:pt modelId="{B3DC708F-28D6-41EE-A17E-FFCA560D3308}" type="parTrans" cxnId="{7920710D-9176-4F68-8F02-11B438113421}">
      <dgm:prSet/>
      <dgm:spPr/>
      <dgm:t>
        <a:bodyPr/>
        <a:lstStyle/>
        <a:p>
          <a:endParaRPr lang="en-US"/>
        </a:p>
      </dgm:t>
    </dgm:pt>
    <dgm:pt modelId="{F68A827E-EC34-437D-91BA-394AB97D66F8}" type="pres">
      <dgm:prSet presAssocID="{7F87E5C5-AA27-4973-B7B1-02D37831679C}" presName="linear" presStyleCnt="0">
        <dgm:presLayoutVars>
          <dgm:animLvl val="lvl"/>
          <dgm:resizeHandles val="exact"/>
        </dgm:presLayoutVars>
      </dgm:prSet>
      <dgm:spPr/>
      <dgm:t>
        <a:bodyPr/>
        <a:lstStyle/>
        <a:p>
          <a:endParaRPr lang="en-US"/>
        </a:p>
      </dgm:t>
    </dgm:pt>
    <dgm:pt modelId="{52927733-6FCF-4734-9B9A-B989BA926E35}" type="pres">
      <dgm:prSet presAssocID="{CB9EE708-3640-423A-91B5-547D5514E836}" presName="parentText" presStyleLbl="node1" presStyleIdx="0" presStyleCnt="3" custScaleY="69509">
        <dgm:presLayoutVars>
          <dgm:chMax val="0"/>
          <dgm:bulletEnabled val="1"/>
        </dgm:presLayoutVars>
      </dgm:prSet>
      <dgm:spPr/>
      <dgm:t>
        <a:bodyPr/>
        <a:lstStyle/>
        <a:p>
          <a:endParaRPr lang="en-US"/>
        </a:p>
      </dgm:t>
    </dgm:pt>
    <dgm:pt modelId="{D2D3156C-F957-49EA-B4F2-6C8B24D6D656}" type="pres">
      <dgm:prSet presAssocID="{CB9EE708-3640-423A-91B5-547D5514E836}" presName="childText" presStyleLbl="revTx" presStyleIdx="0" presStyleCnt="3">
        <dgm:presLayoutVars>
          <dgm:bulletEnabled val="1"/>
        </dgm:presLayoutVars>
      </dgm:prSet>
      <dgm:spPr/>
      <dgm:t>
        <a:bodyPr/>
        <a:lstStyle/>
        <a:p>
          <a:endParaRPr lang="en-US"/>
        </a:p>
      </dgm:t>
    </dgm:pt>
    <dgm:pt modelId="{3735F426-F1C2-4977-B3AE-C274BA8B0B46}" type="pres">
      <dgm:prSet presAssocID="{FEA6C945-564F-4DB4-9FBE-C5AF95D16048}" presName="parentText" presStyleLbl="node1" presStyleIdx="1" presStyleCnt="3" custScaleY="72664">
        <dgm:presLayoutVars>
          <dgm:chMax val="0"/>
          <dgm:bulletEnabled val="1"/>
        </dgm:presLayoutVars>
      </dgm:prSet>
      <dgm:spPr/>
      <dgm:t>
        <a:bodyPr/>
        <a:lstStyle/>
        <a:p>
          <a:endParaRPr lang="en-US"/>
        </a:p>
      </dgm:t>
    </dgm:pt>
    <dgm:pt modelId="{07A81ECA-7E0A-4AF6-A63E-B1D7833AFDC3}" type="pres">
      <dgm:prSet presAssocID="{FEA6C945-564F-4DB4-9FBE-C5AF95D16048}" presName="childText" presStyleLbl="revTx" presStyleIdx="1" presStyleCnt="3">
        <dgm:presLayoutVars>
          <dgm:bulletEnabled val="1"/>
        </dgm:presLayoutVars>
      </dgm:prSet>
      <dgm:spPr/>
      <dgm:t>
        <a:bodyPr/>
        <a:lstStyle/>
        <a:p>
          <a:endParaRPr lang="en-US"/>
        </a:p>
      </dgm:t>
    </dgm:pt>
    <dgm:pt modelId="{0A442F9B-7131-4C4B-8AC2-A3594E7837D9}" type="pres">
      <dgm:prSet presAssocID="{3FA7A446-653A-4287-ADBC-4F349F72E857}" presName="parentText" presStyleLbl="node1" presStyleIdx="2" presStyleCnt="3" custScaleY="58386" custLinFactNeighborY="-4283">
        <dgm:presLayoutVars>
          <dgm:chMax val="0"/>
          <dgm:bulletEnabled val="1"/>
        </dgm:presLayoutVars>
      </dgm:prSet>
      <dgm:spPr/>
      <dgm:t>
        <a:bodyPr/>
        <a:lstStyle/>
        <a:p>
          <a:endParaRPr lang="en-US"/>
        </a:p>
      </dgm:t>
    </dgm:pt>
    <dgm:pt modelId="{83D0C580-8219-4BCD-81E2-8FB1D76795E9}" type="pres">
      <dgm:prSet presAssocID="{3FA7A446-653A-4287-ADBC-4F349F72E857}" presName="childText" presStyleLbl="revTx" presStyleIdx="2" presStyleCnt="3" custScaleY="103280" custLinFactNeighborX="-3540" custLinFactNeighborY="4558">
        <dgm:presLayoutVars>
          <dgm:bulletEnabled val="1"/>
        </dgm:presLayoutVars>
      </dgm:prSet>
      <dgm:spPr/>
      <dgm:t>
        <a:bodyPr/>
        <a:lstStyle/>
        <a:p>
          <a:endParaRPr lang="en-US"/>
        </a:p>
      </dgm:t>
    </dgm:pt>
  </dgm:ptLst>
  <dgm:cxnLst>
    <dgm:cxn modelId="{69390D11-02F4-4B4B-8852-361C70465BBE}" type="presOf" srcId="{8590B1EC-12A9-4F5D-8BC1-3F6FDFA80908}" destId="{07A81ECA-7E0A-4AF6-A63E-B1D7833AFDC3}" srcOrd="0" destOrd="0" presId="urn:microsoft.com/office/officeart/2005/8/layout/vList2"/>
    <dgm:cxn modelId="{0951F80A-CFEE-42F7-8A83-4E026E9929F5}" srcId="{7F87E5C5-AA27-4973-B7B1-02D37831679C}" destId="{3FA7A446-653A-4287-ADBC-4F349F72E857}" srcOrd="2" destOrd="0" parTransId="{671AF946-4949-4074-A651-1FA9AA37EDCA}" sibTransId="{3B08D6E5-A59D-4A85-9EF5-A065530EB77F}"/>
    <dgm:cxn modelId="{6488F5AE-0F84-4DBB-8FAB-4CE29913A4E7}" srcId="{7F87E5C5-AA27-4973-B7B1-02D37831679C}" destId="{CB9EE708-3640-423A-91B5-547D5514E836}" srcOrd="0" destOrd="0" parTransId="{A6F37057-EC5D-4C7D-844A-CE7CBEF23C95}" sibTransId="{E6A53908-1F22-410B-A1FB-EA720FE58EA3}"/>
    <dgm:cxn modelId="{DB1B8D5F-4BB9-46A3-9A8C-A3305AB4F0AA}" type="presOf" srcId="{FEA6C945-564F-4DB4-9FBE-C5AF95D16048}" destId="{3735F426-F1C2-4977-B3AE-C274BA8B0B46}" srcOrd="0" destOrd="0" presId="urn:microsoft.com/office/officeart/2005/8/layout/vList2"/>
    <dgm:cxn modelId="{1E23D88C-8A7C-4168-B6CD-15CBBC5F6DD9}" srcId="{3FA7A446-653A-4287-ADBC-4F349F72E857}" destId="{33D86D6A-B621-401D-9CA4-EDA79B53028A}" srcOrd="1" destOrd="0" parTransId="{F8DF51EC-D4CA-4137-8C02-00E1DA4C514F}" sibTransId="{4B7675D5-E33C-4F08-AA09-02CA6F4EB90C}"/>
    <dgm:cxn modelId="{38F23194-1D37-4AD5-87D3-AA4645EB2632}" type="presOf" srcId="{7F87E5C5-AA27-4973-B7B1-02D37831679C}" destId="{F68A827E-EC34-437D-91BA-394AB97D66F8}" srcOrd="0" destOrd="0" presId="urn:microsoft.com/office/officeart/2005/8/layout/vList2"/>
    <dgm:cxn modelId="{FBAA3FFB-C5C8-4F7E-BD38-692722C2FB80}" type="presOf" srcId="{33D86D6A-B621-401D-9CA4-EDA79B53028A}" destId="{83D0C580-8219-4BCD-81E2-8FB1D76795E9}" srcOrd="0" destOrd="1" presId="urn:microsoft.com/office/officeart/2005/8/layout/vList2"/>
    <dgm:cxn modelId="{0F6291F1-E785-4055-9886-CE84AE43399E}" type="presOf" srcId="{31212008-F01F-4590-8A49-2EB893C85BCA}" destId="{D2D3156C-F957-49EA-B4F2-6C8B24D6D656}" srcOrd="0" destOrd="1" presId="urn:microsoft.com/office/officeart/2005/8/layout/vList2"/>
    <dgm:cxn modelId="{19DA3B78-1B80-4D68-A9FA-996CE6FD3DC7}" srcId="{FEA6C945-564F-4DB4-9FBE-C5AF95D16048}" destId="{8590B1EC-12A9-4F5D-8BC1-3F6FDFA80908}" srcOrd="0" destOrd="0" parTransId="{2AEED843-02BC-4154-86CE-F2CDD13ECF05}" sibTransId="{8A3016B5-5A89-4B0D-8FE8-705ABCCE575B}"/>
    <dgm:cxn modelId="{0AACE3E5-9E84-4AA3-B571-081DF8A61FF6}" srcId="{7F87E5C5-AA27-4973-B7B1-02D37831679C}" destId="{FEA6C945-564F-4DB4-9FBE-C5AF95D16048}" srcOrd="1" destOrd="0" parTransId="{374FE179-D032-4E11-94FE-3E135F7BCF59}" sibTransId="{ABE672D1-9373-43F2-84D6-F078EEE9087A}"/>
    <dgm:cxn modelId="{F54B1D45-B737-4B59-A11E-5E4F73182E42}" srcId="{3FA7A446-653A-4287-ADBC-4F349F72E857}" destId="{7B80718B-9092-4674-8887-0F8B805F17C9}" srcOrd="0" destOrd="0" parTransId="{8BF195D0-21D1-487E-89E7-124A30BD8DC0}" sibTransId="{54A186BC-198E-40A8-A81B-3330E319B936}"/>
    <dgm:cxn modelId="{30C38A1A-17E4-4A33-870F-FF03A9E54DF5}" type="presOf" srcId="{3FA7A446-653A-4287-ADBC-4F349F72E857}" destId="{0A442F9B-7131-4C4B-8AC2-A3594E7837D9}" srcOrd="0" destOrd="0" presId="urn:microsoft.com/office/officeart/2005/8/layout/vList2"/>
    <dgm:cxn modelId="{E174CB6E-B196-45EF-ACD2-D8E349724D2B}" type="presOf" srcId="{A224627F-7CB4-4BE7-9D00-49EF2BE7EC20}" destId="{D2D3156C-F957-49EA-B4F2-6C8B24D6D656}" srcOrd="0" destOrd="0" presId="urn:microsoft.com/office/officeart/2005/8/layout/vList2"/>
    <dgm:cxn modelId="{09D9E50B-EA02-4920-BF8B-26092EA44F54}" type="presOf" srcId="{7B80718B-9092-4674-8887-0F8B805F17C9}" destId="{83D0C580-8219-4BCD-81E2-8FB1D76795E9}" srcOrd="0" destOrd="0" presId="urn:microsoft.com/office/officeart/2005/8/layout/vList2"/>
    <dgm:cxn modelId="{F0A3416F-BBC4-4CB0-BB94-415DC0940457}" srcId="{CB9EE708-3640-423A-91B5-547D5514E836}" destId="{A224627F-7CB4-4BE7-9D00-49EF2BE7EC20}" srcOrd="0" destOrd="0" parTransId="{5815B87B-8D4C-4BC1-97C6-E620F84FF434}" sibTransId="{E4183E53-C845-4BCF-94AD-7727D323A444}"/>
    <dgm:cxn modelId="{0F76A08F-9DCF-4902-BA9D-15877CFFAA85}" type="presOf" srcId="{CB9EE708-3640-423A-91B5-547D5514E836}" destId="{52927733-6FCF-4734-9B9A-B989BA926E35}" srcOrd="0" destOrd="0" presId="urn:microsoft.com/office/officeart/2005/8/layout/vList2"/>
    <dgm:cxn modelId="{7920710D-9176-4F68-8F02-11B438113421}" srcId="{CB9EE708-3640-423A-91B5-547D5514E836}" destId="{31212008-F01F-4590-8A49-2EB893C85BCA}" srcOrd="1" destOrd="0" parTransId="{B3DC708F-28D6-41EE-A17E-FFCA560D3308}" sibTransId="{41FF4DE4-9FD2-448A-B2D1-DA5CD4ACCA9C}"/>
    <dgm:cxn modelId="{1A3389E0-A7C0-456D-9400-82A626CEBE38}" type="presParOf" srcId="{F68A827E-EC34-437D-91BA-394AB97D66F8}" destId="{52927733-6FCF-4734-9B9A-B989BA926E35}" srcOrd="0" destOrd="0" presId="urn:microsoft.com/office/officeart/2005/8/layout/vList2"/>
    <dgm:cxn modelId="{B25838A4-09F3-44D9-B305-8D5A1EE60E00}" type="presParOf" srcId="{F68A827E-EC34-437D-91BA-394AB97D66F8}" destId="{D2D3156C-F957-49EA-B4F2-6C8B24D6D656}" srcOrd="1" destOrd="0" presId="urn:microsoft.com/office/officeart/2005/8/layout/vList2"/>
    <dgm:cxn modelId="{AE70D04E-1BDA-4336-AB6A-9D24C085B338}" type="presParOf" srcId="{F68A827E-EC34-437D-91BA-394AB97D66F8}" destId="{3735F426-F1C2-4977-B3AE-C274BA8B0B46}" srcOrd="2" destOrd="0" presId="urn:microsoft.com/office/officeart/2005/8/layout/vList2"/>
    <dgm:cxn modelId="{199A73F7-ECD3-4142-8686-E87EAE2C9116}" type="presParOf" srcId="{F68A827E-EC34-437D-91BA-394AB97D66F8}" destId="{07A81ECA-7E0A-4AF6-A63E-B1D7833AFDC3}" srcOrd="3" destOrd="0" presId="urn:microsoft.com/office/officeart/2005/8/layout/vList2"/>
    <dgm:cxn modelId="{2589CACC-4312-40DF-8C06-7EA333AB33BB}" type="presParOf" srcId="{F68A827E-EC34-437D-91BA-394AB97D66F8}" destId="{0A442F9B-7131-4C4B-8AC2-A3594E7837D9}" srcOrd="4" destOrd="0" presId="urn:microsoft.com/office/officeart/2005/8/layout/vList2"/>
    <dgm:cxn modelId="{3B4CE072-BF74-4E89-BEA8-9BE4E67A331A}" type="presParOf" srcId="{F68A827E-EC34-437D-91BA-394AB97D66F8}" destId="{83D0C580-8219-4BCD-81E2-8FB1D76795E9}"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F2140-084A-489A-9221-8F89AF88F5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C27D69-5AD3-4150-9A30-085F4F828258}">
      <dgm:prSet phldrT="[Text]" custT="1"/>
      <dgm:spPr/>
      <dgm:t>
        <a:bodyPr/>
        <a:lstStyle/>
        <a:p>
          <a:r>
            <a:rPr lang="en-US" sz="2000" u="sng" dirty="0" smtClean="0"/>
            <a:t>Research Development Fund</a:t>
          </a:r>
          <a:endParaRPr lang="en-US" sz="2000" u="sng" dirty="0"/>
        </a:p>
      </dgm:t>
    </dgm:pt>
    <dgm:pt modelId="{CD1EA061-21AE-4726-B293-4E130D99598D}" type="parTrans" cxnId="{FF2AF2D0-04F6-400B-AF61-DD04E2E39F47}">
      <dgm:prSet/>
      <dgm:spPr/>
      <dgm:t>
        <a:bodyPr/>
        <a:lstStyle/>
        <a:p>
          <a:endParaRPr lang="en-US"/>
        </a:p>
      </dgm:t>
    </dgm:pt>
    <dgm:pt modelId="{F85B0E75-DC5E-4BF3-9367-7AC553EA7E97}" type="sibTrans" cxnId="{FF2AF2D0-04F6-400B-AF61-DD04E2E39F47}">
      <dgm:prSet/>
      <dgm:spPr/>
      <dgm:t>
        <a:bodyPr/>
        <a:lstStyle/>
        <a:p>
          <a:endParaRPr lang="en-US"/>
        </a:p>
      </dgm:t>
    </dgm:pt>
    <dgm:pt modelId="{D44ACB5E-67E8-44AF-850A-A8EED5F3D4C9}">
      <dgm:prSet phldrT="[Text]" custT="1"/>
      <dgm:spPr/>
      <dgm:t>
        <a:bodyPr/>
        <a:lstStyle/>
        <a:p>
          <a:r>
            <a:rPr lang="en-US" sz="1400" dirty="0" smtClean="0"/>
            <a:t>The Research Development Fund is distributed among eligible institutions based on the average amount of restricted research funds expended by each institution per year for the three preceding fiscal years.  </a:t>
          </a:r>
          <a:endParaRPr lang="en-US" sz="1400" dirty="0"/>
        </a:p>
      </dgm:t>
    </dgm:pt>
    <dgm:pt modelId="{3C075C38-E67B-4C2D-B1CB-62AF693D7A4C}" type="parTrans" cxnId="{0CAC9BE0-CC3D-4575-A848-9CEDA094C5CE}">
      <dgm:prSet/>
      <dgm:spPr/>
      <dgm:t>
        <a:bodyPr/>
        <a:lstStyle/>
        <a:p>
          <a:endParaRPr lang="en-US"/>
        </a:p>
      </dgm:t>
    </dgm:pt>
    <dgm:pt modelId="{B3ECDCD7-54CD-4451-90DC-513EC2AC4E29}" type="sibTrans" cxnId="{0CAC9BE0-CC3D-4575-A848-9CEDA094C5CE}">
      <dgm:prSet/>
      <dgm:spPr/>
      <dgm:t>
        <a:bodyPr/>
        <a:lstStyle/>
        <a:p>
          <a:endParaRPr lang="en-US"/>
        </a:p>
      </dgm:t>
    </dgm:pt>
    <dgm:pt modelId="{2C1A1EA0-478F-48FA-A940-ABC4678EA8A6}">
      <dgm:prSet phldrT="[Text]" custT="1"/>
      <dgm:spPr/>
      <dgm:t>
        <a:bodyPr/>
        <a:lstStyle/>
        <a:p>
          <a:r>
            <a:rPr lang="en-US" sz="2000" u="sng" dirty="0" smtClean="0"/>
            <a:t>Competitive Knowledge Fund</a:t>
          </a:r>
          <a:endParaRPr lang="en-US" sz="2000" u="sng" dirty="0"/>
        </a:p>
      </dgm:t>
    </dgm:pt>
    <dgm:pt modelId="{63058866-F882-492D-AA38-8FDCCB36ACE1}" type="parTrans" cxnId="{F9349BC8-CC6A-462B-ADA2-35D578F73C16}">
      <dgm:prSet/>
      <dgm:spPr/>
      <dgm:t>
        <a:bodyPr/>
        <a:lstStyle/>
        <a:p>
          <a:endParaRPr lang="en-US"/>
        </a:p>
      </dgm:t>
    </dgm:pt>
    <dgm:pt modelId="{D06C9227-04CF-4085-96E6-C26DD7CBEDA2}" type="sibTrans" cxnId="{F9349BC8-CC6A-462B-ADA2-35D578F73C16}">
      <dgm:prSet/>
      <dgm:spPr/>
      <dgm:t>
        <a:bodyPr/>
        <a:lstStyle/>
        <a:p>
          <a:endParaRPr lang="en-US"/>
        </a:p>
      </dgm:t>
    </dgm:pt>
    <dgm:pt modelId="{D7571584-E50C-48A1-A3B8-E91D50FDC2B2}">
      <dgm:prSet phldrT="[Text]" custT="1"/>
      <dgm:spPr/>
      <dgm:t>
        <a:bodyPr/>
        <a:lstStyle/>
        <a:p>
          <a:r>
            <a:rPr lang="en-US" sz="1400" dirty="0" smtClean="0"/>
            <a:t>The purpose of the Texas Competitive Knowledge fund is to support faculty for the purpose of instructional excellence and research. </a:t>
          </a:r>
          <a:endParaRPr lang="en-US" sz="1400" dirty="0"/>
        </a:p>
      </dgm:t>
    </dgm:pt>
    <dgm:pt modelId="{5DF7874B-E675-4AF2-A4FF-74443A81F494}" type="parTrans" cxnId="{6CC7C768-F632-40A5-9C73-7366689A7B5A}">
      <dgm:prSet/>
      <dgm:spPr/>
      <dgm:t>
        <a:bodyPr/>
        <a:lstStyle/>
        <a:p>
          <a:endParaRPr lang="en-US"/>
        </a:p>
      </dgm:t>
    </dgm:pt>
    <dgm:pt modelId="{2820FF7D-EF8D-4791-AA5B-33FB705FCF2A}" type="sibTrans" cxnId="{6CC7C768-F632-40A5-9C73-7366689A7B5A}">
      <dgm:prSet/>
      <dgm:spPr/>
      <dgm:t>
        <a:bodyPr/>
        <a:lstStyle/>
        <a:p>
          <a:endParaRPr lang="en-US"/>
        </a:p>
      </dgm:t>
    </dgm:pt>
    <dgm:pt modelId="{8D7A5314-6635-4000-AB25-F20EE3C367BE}">
      <dgm:prSet phldrT="[Text]" custT="1"/>
      <dgm:spPr/>
      <dgm:t>
        <a:bodyPr/>
        <a:lstStyle/>
        <a:p>
          <a:r>
            <a:rPr lang="en-US" sz="1400" dirty="0" smtClean="0"/>
            <a:t>The purpose of these funds is to promote research capacity.</a:t>
          </a:r>
          <a:endParaRPr lang="en-US" sz="1400" dirty="0"/>
        </a:p>
      </dgm:t>
    </dgm:pt>
    <dgm:pt modelId="{E5E7F87C-E08B-46C7-ABD1-EA94BB34FD7F}" type="parTrans" cxnId="{110627EE-90EA-4E81-8463-785B36DC81CD}">
      <dgm:prSet/>
      <dgm:spPr/>
      <dgm:t>
        <a:bodyPr/>
        <a:lstStyle/>
        <a:p>
          <a:endParaRPr lang="en-US"/>
        </a:p>
      </dgm:t>
    </dgm:pt>
    <dgm:pt modelId="{74FFCB02-2503-4A92-BE52-EEDC4F79BEA7}" type="sibTrans" cxnId="{110627EE-90EA-4E81-8463-785B36DC81CD}">
      <dgm:prSet/>
      <dgm:spPr/>
      <dgm:t>
        <a:bodyPr/>
        <a:lstStyle/>
        <a:p>
          <a:endParaRPr lang="en-US"/>
        </a:p>
      </dgm:t>
    </dgm:pt>
    <dgm:pt modelId="{754A1CAB-21CC-45D0-A2D7-FF220694E24C}" type="pres">
      <dgm:prSet presAssocID="{1E6F2140-084A-489A-9221-8F89AF88F556}" presName="linear" presStyleCnt="0">
        <dgm:presLayoutVars>
          <dgm:animLvl val="lvl"/>
          <dgm:resizeHandles val="exact"/>
        </dgm:presLayoutVars>
      </dgm:prSet>
      <dgm:spPr/>
      <dgm:t>
        <a:bodyPr/>
        <a:lstStyle/>
        <a:p>
          <a:endParaRPr lang="en-US"/>
        </a:p>
      </dgm:t>
    </dgm:pt>
    <dgm:pt modelId="{EE6A1C7A-72D4-44AB-90FB-366A9307245F}" type="pres">
      <dgm:prSet presAssocID="{C0C27D69-5AD3-4150-9A30-085F4F828258}" presName="parentText" presStyleLbl="node1" presStyleIdx="0" presStyleCnt="2" custScaleY="51758">
        <dgm:presLayoutVars>
          <dgm:chMax val="0"/>
          <dgm:bulletEnabled val="1"/>
        </dgm:presLayoutVars>
      </dgm:prSet>
      <dgm:spPr/>
      <dgm:t>
        <a:bodyPr/>
        <a:lstStyle/>
        <a:p>
          <a:endParaRPr lang="en-US"/>
        </a:p>
      </dgm:t>
    </dgm:pt>
    <dgm:pt modelId="{432D79A5-D615-4F12-9ED2-84FE7D2A85D7}" type="pres">
      <dgm:prSet presAssocID="{C0C27D69-5AD3-4150-9A30-085F4F828258}" presName="childText" presStyleLbl="revTx" presStyleIdx="0" presStyleCnt="2">
        <dgm:presLayoutVars>
          <dgm:bulletEnabled val="1"/>
        </dgm:presLayoutVars>
      </dgm:prSet>
      <dgm:spPr/>
      <dgm:t>
        <a:bodyPr/>
        <a:lstStyle/>
        <a:p>
          <a:endParaRPr lang="en-US"/>
        </a:p>
      </dgm:t>
    </dgm:pt>
    <dgm:pt modelId="{5E7F402F-CED4-4B53-8113-35E4C19FC364}" type="pres">
      <dgm:prSet presAssocID="{2C1A1EA0-478F-48FA-A940-ABC4678EA8A6}" presName="parentText" presStyleLbl="node1" presStyleIdx="1" presStyleCnt="2" custScaleY="46743">
        <dgm:presLayoutVars>
          <dgm:chMax val="0"/>
          <dgm:bulletEnabled val="1"/>
        </dgm:presLayoutVars>
      </dgm:prSet>
      <dgm:spPr/>
      <dgm:t>
        <a:bodyPr/>
        <a:lstStyle/>
        <a:p>
          <a:endParaRPr lang="en-US"/>
        </a:p>
      </dgm:t>
    </dgm:pt>
    <dgm:pt modelId="{0F4BA927-0758-448F-82F4-CBAF25A150AB}" type="pres">
      <dgm:prSet presAssocID="{2C1A1EA0-478F-48FA-A940-ABC4678EA8A6}" presName="childText" presStyleLbl="revTx" presStyleIdx="1" presStyleCnt="2">
        <dgm:presLayoutVars>
          <dgm:bulletEnabled val="1"/>
        </dgm:presLayoutVars>
      </dgm:prSet>
      <dgm:spPr/>
      <dgm:t>
        <a:bodyPr/>
        <a:lstStyle/>
        <a:p>
          <a:endParaRPr lang="en-US"/>
        </a:p>
      </dgm:t>
    </dgm:pt>
  </dgm:ptLst>
  <dgm:cxnLst>
    <dgm:cxn modelId="{AFD6F3A4-3C61-46E7-9A01-DCFB7D65576A}" type="presOf" srcId="{2C1A1EA0-478F-48FA-A940-ABC4678EA8A6}" destId="{5E7F402F-CED4-4B53-8113-35E4C19FC364}" srcOrd="0" destOrd="0" presId="urn:microsoft.com/office/officeart/2005/8/layout/vList2"/>
    <dgm:cxn modelId="{6CC7C768-F632-40A5-9C73-7366689A7B5A}" srcId="{2C1A1EA0-478F-48FA-A940-ABC4678EA8A6}" destId="{D7571584-E50C-48A1-A3B8-E91D50FDC2B2}" srcOrd="0" destOrd="0" parTransId="{5DF7874B-E675-4AF2-A4FF-74443A81F494}" sibTransId="{2820FF7D-EF8D-4791-AA5B-33FB705FCF2A}"/>
    <dgm:cxn modelId="{484813A3-7D87-432F-9E98-86C01B531072}" type="presOf" srcId="{D44ACB5E-67E8-44AF-850A-A8EED5F3D4C9}" destId="{432D79A5-D615-4F12-9ED2-84FE7D2A85D7}" srcOrd="0" destOrd="0" presId="urn:microsoft.com/office/officeart/2005/8/layout/vList2"/>
    <dgm:cxn modelId="{A8104C88-C203-4DD4-9650-2C760312C64E}" type="presOf" srcId="{C0C27D69-5AD3-4150-9A30-085F4F828258}" destId="{EE6A1C7A-72D4-44AB-90FB-366A9307245F}" srcOrd="0" destOrd="0" presId="urn:microsoft.com/office/officeart/2005/8/layout/vList2"/>
    <dgm:cxn modelId="{0CAC9BE0-CC3D-4575-A848-9CEDA094C5CE}" srcId="{C0C27D69-5AD3-4150-9A30-085F4F828258}" destId="{D44ACB5E-67E8-44AF-850A-A8EED5F3D4C9}" srcOrd="0" destOrd="0" parTransId="{3C075C38-E67B-4C2D-B1CB-62AF693D7A4C}" sibTransId="{B3ECDCD7-54CD-4451-90DC-513EC2AC4E29}"/>
    <dgm:cxn modelId="{9241CA60-D436-49CF-827D-D60D022AAB46}" type="presOf" srcId="{1E6F2140-084A-489A-9221-8F89AF88F556}" destId="{754A1CAB-21CC-45D0-A2D7-FF220694E24C}" srcOrd="0" destOrd="0" presId="urn:microsoft.com/office/officeart/2005/8/layout/vList2"/>
    <dgm:cxn modelId="{FF2AF2D0-04F6-400B-AF61-DD04E2E39F47}" srcId="{1E6F2140-084A-489A-9221-8F89AF88F556}" destId="{C0C27D69-5AD3-4150-9A30-085F4F828258}" srcOrd="0" destOrd="0" parTransId="{CD1EA061-21AE-4726-B293-4E130D99598D}" sibTransId="{F85B0E75-DC5E-4BF3-9367-7AC553EA7E97}"/>
    <dgm:cxn modelId="{F9349BC8-CC6A-462B-ADA2-35D578F73C16}" srcId="{1E6F2140-084A-489A-9221-8F89AF88F556}" destId="{2C1A1EA0-478F-48FA-A940-ABC4678EA8A6}" srcOrd="1" destOrd="0" parTransId="{63058866-F882-492D-AA38-8FDCCB36ACE1}" sibTransId="{D06C9227-04CF-4085-96E6-C26DD7CBEDA2}"/>
    <dgm:cxn modelId="{398A9E1B-2EDD-4956-8F50-463D66403083}" type="presOf" srcId="{D7571584-E50C-48A1-A3B8-E91D50FDC2B2}" destId="{0F4BA927-0758-448F-82F4-CBAF25A150AB}" srcOrd="0" destOrd="0" presId="urn:microsoft.com/office/officeart/2005/8/layout/vList2"/>
    <dgm:cxn modelId="{110627EE-90EA-4E81-8463-785B36DC81CD}" srcId="{C0C27D69-5AD3-4150-9A30-085F4F828258}" destId="{8D7A5314-6635-4000-AB25-F20EE3C367BE}" srcOrd="1" destOrd="0" parTransId="{E5E7F87C-E08B-46C7-ABD1-EA94BB34FD7F}" sibTransId="{74FFCB02-2503-4A92-BE52-EEDC4F79BEA7}"/>
    <dgm:cxn modelId="{1D90AD6E-ADDA-471C-9FE8-C7A67D51AE6D}" type="presOf" srcId="{8D7A5314-6635-4000-AB25-F20EE3C367BE}" destId="{432D79A5-D615-4F12-9ED2-84FE7D2A85D7}" srcOrd="0" destOrd="1" presId="urn:microsoft.com/office/officeart/2005/8/layout/vList2"/>
    <dgm:cxn modelId="{CB9A3A91-74C2-4620-AFAD-FF0DD53116A3}" type="presParOf" srcId="{754A1CAB-21CC-45D0-A2D7-FF220694E24C}" destId="{EE6A1C7A-72D4-44AB-90FB-366A9307245F}" srcOrd="0" destOrd="0" presId="urn:microsoft.com/office/officeart/2005/8/layout/vList2"/>
    <dgm:cxn modelId="{98205309-AA7B-4AC1-B83E-3DF5C4E2FF16}" type="presParOf" srcId="{754A1CAB-21CC-45D0-A2D7-FF220694E24C}" destId="{432D79A5-D615-4F12-9ED2-84FE7D2A85D7}" srcOrd="1" destOrd="0" presId="urn:microsoft.com/office/officeart/2005/8/layout/vList2"/>
    <dgm:cxn modelId="{25541138-04D2-4DCB-8E85-5D1149A6F48F}" type="presParOf" srcId="{754A1CAB-21CC-45D0-A2D7-FF220694E24C}" destId="{5E7F402F-CED4-4B53-8113-35E4C19FC364}" srcOrd="2" destOrd="0" presId="urn:microsoft.com/office/officeart/2005/8/layout/vList2"/>
    <dgm:cxn modelId="{8B82950F-C562-47B3-A8E2-4680107D1935}" type="presParOf" srcId="{754A1CAB-21CC-45D0-A2D7-FF220694E24C}" destId="{0F4BA927-0758-448F-82F4-CBAF25A150AB}"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F4FB43-B3C1-4390-812C-7B69900F00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06B13D-3CC1-4ACE-822C-A86000A33F08}">
      <dgm:prSet phldrT="[Text]" custT="1"/>
      <dgm:spPr/>
      <dgm:t>
        <a:bodyPr/>
        <a:lstStyle/>
        <a:p>
          <a:r>
            <a:rPr lang="en-US" sz="2000" u="sng" dirty="0" smtClean="0"/>
            <a:t>Instruction and Operation Formula</a:t>
          </a:r>
          <a:endParaRPr lang="en-US" sz="2000" u="sng" dirty="0"/>
        </a:p>
      </dgm:t>
    </dgm:pt>
    <dgm:pt modelId="{FB71DD2F-C2CE-47FC-A991-A565EB0D0D23}" type="parTrans" cxnId="{CF860FD9-503A-4DA0-B680-F4977EE0752B}">
      <dgm:prSet/>
      <dgm:spPr/>
      <dgm:t>
        <a:bodyPr/>
        <a:lstStyle/>
        <a:p>
          <a:endParaRPr lang="en-US"/>
        </a:p>
      </dgm:t>
    </dgm:pt>
    <dgm:pt modelId="{FBDBF214-026B-4A1B-B414-24550E03F16C}" type="sibTrans" cxnId="{CF860FD9-503A-4DA0-B680-F4977EE0752B}">
      <dgm:prSet/>
      <dgm:spPr/>
      <dgm:t>
        <a:bodyPr/>
        <a:lstStyle/>
        <a:p>
          <a:endParaRPr lang="en-US"/>
        </a:p>
      </dgm:t>
    </dgm:pt>
    <dgm:pt modelId="{0B88DABE-9BC6-4C8B-8C3E-BD2E16470930}">
      <dgm:prSet phldrT="[Text]" custT="1"/>
      <dgm:spPr/>
      <dgm:t>
        <a:bodyPr/>
        <a:lstStyle/>
        <a:p>
          <a:r>
            <a:rPr lang="en-US" sz="1400" dirty="0" smtClean="0"/>
            <a:t>The Instruction and Operations Formula provides funding for faculty salaries, departmental operating expense, library, instructional administration, student services and institutional support.  (Insert one of the following sentences here based on the strategy.)</a:t>
          </a:r>
          <a:endParaRPr lang="en-US" sz="1400" dirty="0"/>
        </a:p>
      </dgm:t>
    </dgm:pt>
    <dgm:pt modelId="{DE7829AD-F579-47A2-B0D5-570C1B1E2177}" type="parTrans" cxnId="{F07C3F81-EC82-4A17-A837-12B505D239B6}">
      <dgm:prSet/>
      <dgm:spPr/>
      <dgm:t>
        <a:bodyPr/>
        <a:lstStyle/>
        <a:p>
          <a:endParaRPr lang="en-US"/>
        </a:p>
      </dgm:t>
    </dgm:pt>
    <dgm:pt modelId="{25585D73-2EF3-4D39-987D-A1CF67A6935D}" type="sibTrans" cxnId="{F07C3F81-EC82-4A17-A837-12B505D239B6}">
      <dgm:prSet/>
      <dgm:spPr/>
      <dgm:t>
        <a:bodyPr/>
        <a:lstStyle/>
        <a:p>
          <a:endParaRPr lang="en-US"/>
        </a:p>
      </dgm:t>
    </dgm:pt>
    <dgm:pt modelId="{73CA8F23-C619-4329-8671-D6D7CC522283}">
      <dgm:prSet phldrT="[Text]" custT="1"/>
      <dgm:spPr/>
      <dgm:t>
        <a:bodyPr/>
        <a:lstStyle/>
        <a:p>
          <a:r>
            <a:rPr lang="en-US" sz="1400" i="1" dirty="0" smtClean="0"/>
            <a:t>The formula for this strategy is based on weighted medical student headcounts.</a:t>
          </a:r>
          <a:endParaRPr lang="en-US" sz="1400" i="1" dirty="0"/>
        </a:p>
      </dgm:t>
    </dgm:pt>
    <dgm:pt modelId="{21D7C869-5381-4F63-B574-0D5F7D80D502}" type="parTrans" cxnId="{70DF4155-8156-4069-AA5C-26E095CD0EA4}">
      <dgm:prSet/>
      <dgm:spPr/>
      <dgm:t>
        <a:bodyPr/>
        <a:lstStyle/>
        <a:p>
          <a:endParaRPr lang="en-US"/>
        </a:p>
      </dgm:t>
    </dgm:pt>
    <dgm:pt modelId="{9CC4913F-530D-437B-94E2-25F63F5F001C}" type="sibTrans" cxnId="{70DF4155-8156-4069-AA5C-26E095CD0EA4}">
      <dgm:prSet/>
      <dgm:spPr/>
      <dgm:t>
        <a:bodyPr/>
        <a:lstStyle/>
        <a:p>
          <a:endParaRPr lang="en-US"/>
        </a:p>
      </dgm:t>
    </dgm:pt>
    <dgm:pt modelId="{F9B76395-7294-4F44-8E72-A6F9447CAD43}">
      <dgm:prSet custT="1"/>
      <dgm:spPr/>
      <dgm:t>
        <a:bodyPr/>
        <a:lstStyle/>
        <a:p>
          <a:r>
            <a:rPr lang="en-US" sz="1400" i="1" dirty="0" smtClean="0"/>
            <a:t>The formula for this strategy is based on weighted nursing student full time equivalent.</a:t>
          </a:r>
          <a:endParaRPr lang="en-US" sz="1400" i="1" dirty="0"/>
        </a:p>
      </dgm:t>
    </dgm:pt>
    <dgm:pt modelId="{837A1DF1-F99D-41C6-BF22-B9563209ECAF}" type="sibTrans" cxnId="{E5DA6397-FD03-42CE-B381-80A8D797E422}">
      <dgm:prSet/>
      <dgm:spPr/>
      <dgm:t>
        <a:bodyPr/>
        <a:lstStyle/>
        <a:p>
          <a:endParaRPr lang="en-US"/>
        </a:p>
      </dgm:t>
    </dgm:pt>
    <dgm:pt modelId="{B1CFFD3F-3D24-4EF3-B7F3-BC95DFAB5885}" type="parTrans" cxnId="{E5DA6397-FD03-42CE-B381-80A8D797E422}">
      <dgm:prSet/>
      <dgm:spPr/>
      <dgm:t>
        <a:bodyPr/>
        <a:lstStyle/>
        <a:p>
          <a:endParaRPr lang="en-US"/>
        </a:p>
      </dgm:t>
    </dgm:pt>
    <dgm:pt modelId="{973B4729-7B25-49E8-A6D4-BD598FF6A3C7}">
      <dgm:prSet custT="1"/>
      <dgm:spPr/>
      <dgm:t>
        <a:bodyPr/>
        <a:lstStyle/>
        <a:p>
          <a:r>
            <a:rPr lang="en-US" sz="1400" i="1" dirty="0" smtClean="0"/>
            <a:t>The formula for this strategy is based on weighted biomedical student full time equivalent.</a:t>
          </a:r>
          <a:endParaRPr lang="en-US" sz="1400" i="1" dirty="0"/>
        </a:p>
      </dgm:t>
    </dgm:pt>
    <dgm:pt modelId="{B2EBADCE-5CE3-491C-BE70-8E4E2AC5DFEE}" type="sibTrans" cxnId="{6D1F3A21-7203-4694-9836-3DC52D8E68E2}">
      <dgm:prSet/>
      <dgm:spPr/>
      <dgm:t>
        <a:bodyPr/>
        <a:lstStyle/>
        <a:p>
          <a:endParaRPr lang="en-US"/>
        </a:p>
      </dgm:t>
    </dgm:pt>
    <dgm:pt modelId="{C410B8B6-0B8F-49BF-A370-3CCE9382DE21}" type="parTrans" cxnId="{6D1F3A21-7203-4694-9836-3DC52D8E68E2}">
      <dgm:prSet/>
      <dgm:spPr/>
      <dgm:t>
        <a:bodyPr/>
        <a:lstStyle/>
        <a:p>
          <a:endParaRPr lang="en-US"/>
        </a:p>
      </dgm:t>
    </dgm:pt>
    <dgm:pt modelId="{8D9A1D0A-570D-4A59-B049-2E4509F900A9}">
      <dgm:prSet custT="1"/>
      <dgm:spPr/>
      <dgm:t>
        <a:bodyPr/>
        <a:lstStyle/>
        <a:p>
          <a:r>
            <a:rPr lang="en-US" sz="1400" i="1" dirty="0" smtClean="0"/>
            <a:t>The formula for this strategy is based on weighted dental student headcounts.</a:t>
          </a:r>
          <a:endParaRPr lang="en-US" sz="1400" i="1" dirty="0"/>
        </a:p>
      </dgm:t>
    </dgm:pt>
    <dgm:pt modelId="{B46FEEC7-F3BC-4C4E-BA07-57EDECE5C314}" type="sibTrans" cxnId="{E9616604-2D5C-4409-B486-8252D3277F6C}">
      <dgm:prSet/>
      <dgm:spPr/>
      <dgm:t>
        <a:bodyPr/>
        <a:lstStyle/>
        <a:p>
          <a:endParaRPr lang="en-US"/>
        </a:p>
      </dgm:t>
    </dgm:pt>
    <dgm:pt modelId="{09A16A80-AD55-473D-B5DD-F00327FDE110}" type="parTrans" cxnId="{E9616604-2D5C-4409-B486-8252D3277F6C}">
      <dgm:prSet/>
      <dgm:spPr/>
      <dgm:t>
        <a:bodyPr/>
        <a:lstStyle/>
        <a:p>
          <a:endParaRPr lang="en-US"/>
        </a:p>
      </dgm:t>
    </dgm:pt>
    <dgm:pt modelId="{F7359A27-7580-463C-8CF7-511AA410CDC1}">
      <dgm:prSet custT="1"/>
      <dgm:spPr/>
      <dgm:t>
        <a:bodyPr/>
        <a:lstStyle/>
        <a:p>
          <a:r>
            <a:rPr lang="en-US" sz="1400" i="1" dirty="0" smtClean="0"/>
            <a:t>The formula for this strategy is based on weighted pharmacy student full time equivalent.</a:t>
          </a:r>
          <a:endParaRPr lang="en-US" sz="600" i="1" dirty="0"/>
        </a:p>
      </dgm:t>
    </dgm:pt>
    <dgm:pt modelId="{185454BB-C3C8-49AE-B2E0-85CF2222F724}" type="sibTrans" cxnId="{09050F6A-719B-417A-8B1F-1A7A87D848D6}">
      <dgm:prSet/>
      <dgm:spPr/>
      <dgm:t>
        <a:bodyPr/>
        <a:lstStyle/>
        <a:p>
          <a:endParaRPr lang="en-US"/>
        </a:p>
      </dgm:t>
    </dgm:pt>
    <dgm:pt modelId="{E81B1CE6-AE60-4548-8028-5CA419415CF6}" type="parTrans" cxnId="{09050F6A-719B-417A-8B1F-1A7A87D848D6}">
      <dgm:prSet/>
      <dgm:spPr/>
      <dgm:t>
        <a:bodyPr/>
        <a:lstStyle/>
        <a:p>
          <a:endParaRPr lang="en-US"/>
        </a:p>
      </dgm:t>
    </dgm:pt>
    <dgm:pt modelId="{5A9F4EBE-AF9B-4889-9E8A-24FF12D9E7AB}">
      <dgm:prSet custT="1"/>
      <dgm:spPr/>
      <dgm:t>
        <a:bodyPr/>
        <a:lstStyle/>
        <a:p>
          <a:r>
            <a:rPr lang="en-US" sz="1400" i="1" dirty="0" smtClean="0"/>
            <a:t>The formula for this strategy is based on weighted public health student full time equivalent.</a:t>
          </a:r>
          <a:endParaRPr lang="en-US" sz="500" i="1" dirty="0"/>
        </a:p>
      </dgm:t>
    </dgm:pt>
    <dgm:pt modelId="{76C77043-B75F-42AF-8F17-9744F746BD5A}" type="parTrans" cxnId="{DA6B14A3-62FE-408E-B1F2-D3B35CCFF556}">
      <dgm:prSet/>
      <dgm:spPr/>
      <dgm:t>
        <a:bodyPr/>
        <a:lstStyle/>
        <a:p>
          <a:endParaRPr lang="en-US"/>
        </a:p>
      </dgm:t>
    </dgm:pt>
    <dgm:pt modelId="{84EDD0BA-D882-45BF-9898-F00526046FDD}" type="sibTrans" cxnId="{DA6B14A3-62FE-408E-B1F2-D3B35CCFF556}">
      <dgm:prSet/>
      <dgm:spPr/>
      <dgm:t>
        <a:bodyPr/>
        <a:lstStyle/>
        <a:p>
          <a:endParaRPr lang="en-US"/>
        </a:p>
      </dgm:t>
    </dgm:pt>
    <dgm:pt modelId="{F0BA5B54-3EF2-4953-8A5A-1D943FA765BA}">
      <dgm:prSet custT="1"/>
      <dgm:spPr/>
      <dgm:t>
        <a:bodyPr/>
        <a:lstStyle/>
        <a:p>
          <a:r>
            <a:rPr lang="en-US" sz="1400" i="1" dirty="0" smtClean="0"/>
            <a:t>The formula for this strategy is based on weighted allied health student full time equivalent.</a:t>
          </a:r>
          <a:endParaRPr lang="en-US" sz="700" i="1" dirty="0"/>
        </a:p>
      </dgm:t>
    </dgm:pt>
    <dgm:pt modelId="{A97ACF99-8D55-4DBF-B565-4D47A6558496}" type="parTrans" cxnId="{3B62F2CB-D73D-45BF-B057-D3685855322B}">
      <dgm:prSet/>
      <dgm:spPr/>
      <dgm:t>
        <a:bodyPr/>
        <a:lstStyle/>
        <a:p>
          <a:endParaRPr lang="en-US"/>
        </a:p>
      </dgm:t>
    </dgm:pt>
    <dgm:pt modelId="{7E78E8F7-A50C-4C5B-977F-4DF99C461446}" type="sibTrans" cxnId="{3B62F2CB-D73D-45BF-B057-D3685855322B}">
      <dgm:prSet/>
      <dgm:spPr/>
      <dgm:t>
        <a:bodyPr/>
        <a:lstStyle/>
        <a:p>
          <a:endParaRPr lang="en-US"/>
        </a:p>
      </dgm:t>
    </dgm:pt>
    <dgm:pt modelId="{882B2ADE-DD2C-4BD4-8BBE-1501819967A7}">
      <dgm:prSet custT="1"/>
      <dgm:spPr/>
      <dgm:t>
        <a:bodyPr/>
        <a:lstStyle/>
        <a:p>
          <a:r>
            <a:rPr lang="en-US" sz="1400" dirty="0" smtClean="0"/>
            <a:t>The rate per weighted student headcount or full time equivalent is established by the Legislature each biennium.  </a:t>
          </a:r>
          <a:endParaRPr lang="en-US" sz="700" i="1" dirty="0"/>
        </a:p>
      </dgm:t>
    </dgm:pt>
    <dgm:pt modelId="{3B47D3D7-1A5C-4E7F-8C30-409ED94FB70F}" type="parTrans" cxnId="{0EE56EE0-B8FF-4BC5-9773-6E7D611A3383}">
      <dgm:prSet/>
      <dgm:spPr/>
      <dgm:t>
        <a:bodyPr/>
        <a:lstStyle/>
        <a:p>
          <a:endParaRPr lang="en-US"/>
        </a:p>
      </dgm:t>
    </dgm:pt>
    <dgm:pt modelId="{C3194943-10F0-426F-AE14-F76A85C50075}" type="sibTrans" cxnId="{0EE56EE0-B8FF-4BC5-9773-6E7D611A3383}">
      <dgm:prSet/>
      <dgm:spPr/>
      <dgm:t>
        <a:bodyPr/>
        <a:lstStyle/>
        <a:p>
          <a:endParaRPr lang="en-US"/>
        </a:p>
      </dgm:t>
    </dgm:pt>
    <dgm:pt modelId="{C93517FA-3D9F-46EF-8C5D-7E4CD991ECBE}" type="pres">
      <dgm:prSet presAssocID="{58F4FB43-B3C1-4390-812C-7B69900F006D}" presName="linear" presStyleCnt="0">
        <dgm:presLayoutVars>
          <dgm:animLvl val="lvl"/>
          <dgm:resizeHandles val="exact"/>
        </dgm:presLayoutVars>
      </dgm:prSet>
      <dgm:spPr/>
      <dgm:t>
        <a:bodyPr/>
        <a:lstStyle/>
        <a:p>
          <a:endParaRPr lang="en-US"/>
        </a:p>
      </dgm:t>
    </dgm:pt>
    <dgm:pt modelId="{B380A200-992C-4964-A02E-562BAB1160C3}" type="pres">
      <dgm:prSet presAssocID="{3D06B13D-3CC1-4ACE-822C-A86000A33F08}" presName="parentText" presStyleLbl="node1" presStyleIdx="0" presStyleCnt="1" custScaleY="112604" custLinFactNeighborY="-5107">
        <dgm:presLayoutVars>
          <dgm:chMax val="0"/>
          <dgm:bulletEnabled val="1"/>
        </dgm:presLayoutVars>
      </dgm:prSet>
      <dgm:spPr/>
      <dgm:t>
        <a:bodyPr/>
        <a:lstStyle/>
        <a:p>
          <a:endParaRPr lang="en-US"/>
        </a:p>
      </dgm:t>
    </dgm:pt>
    <dgm:pt modelId="{B7E252C8-17F2-4F62-9756-2DA194298FBD}" type="pres">
      <dgm:prSet presAssocID="{3D06B13D-3CC1-4ACE-822C-A86000A33F08}" presName="childText" presStyleLbl="revTx" presStyleIdx="0" presStyleCnt="1" custScaleY="132058">
        <dgm:presLayoutVars>
          <dgm:bulletEnabled val="1"/>
        </dgm:presLayoutVars>
      </dgm:prSet>
      <dgm:spPr/>
      <dgm:t>
        <a:bodyPr/>
        <a:lstStyle/>
        <a:p>
          <a:endParaRPr lang="en-US"/>
        </a:p>
      </dgm:t>
    </dgm:pt>
  </dgm:ptLst>
  <dgm:cxnLst>
    <dgm:cxn modelId="{AC9943F1-7763-466D-BCCD-68B64293051D}" type="presOf" srcId="{58F4FB43-B3C1-4390-812C-7B69900F006D}" destId="{C93517FA-3D9F-46EF-8C5D-7E4CD991ECBE}" srcOrd="0" destOrd="0" presId="urn:microsoft.com/office/officeart/2005/8/layout/vList2"/>
    <dgm:cxn modelId="{3B62F2CB-D73D-45BF-B057-D3685855322B}" srcId="{0B88DABE-9BC6-4C8B-8C3E-BD2E16470930}" destId="{F0BA5B54-3EF2-4953-8A5A-1D943FA765BA}" srcOrd="6" destOrd="0" parTransId="{A97ACF99-8D55-4DBF-B565-4D47A6558496}" sibTransId="{7E78E8F7-A50C-4C5B-977F-4DF99C461446}"/>
    <dgm:cxn modelId="{D2C4B0CB-498D-44E4-B050-0AF7D6F31901}" type="presOf" srcId="{973B4729-7B25-49E8-A6D4-BD598FF6A3C7}" destId="{B7E252C8-17F2-4F62-9756-2DA194298FBD}" srcOrd="0" destOrd="3" presId="urn:microsoft.com/office/officeart/2005/8/layout/vList2"/>
    <dgm:cxn modelId="{F07C3F81-EC82-4A17-A837-12B505D239B6}" srcId="{3D06B13D-3CC1-4ACE-822C-A86000A33F08}" destId="{0B88DABE-9BC6-4C8B-8C3E-BD2E16470930}" srcOrd="0" destOrd="0" parTransId="{DE7829AD-F579-47A2-B0D5-570C1B1E2177}" sibTransId="{25585D73-2EF3-4D39-987D-A1CF67A6935D}"/>
    <dgm:cxn modelId="{09050F6A-719B-417A-8B1F-1A7A87D848D6}" srcId="{0B88DABE-9BC6-4C8B-8C3E-BD2E16470930}" destId="{F7359A27-7580-463C-8CF7-511AA410CDC1}" srcOrd="4" destOrd="0" parTransId="{E81B1CE6-AE60-4548-8028-5CA419415CF6}" sibTransId="{185454BB-C3C8-49AE-B2E0-85CF2222F724}"/>
    <dgm:cxn modelId="{6D1F3A21-7203-4694-9836-3DC52D8E68E2}" srcId="{0B88DABE-9BC6-4C8B-8C3E-BD2E16470930}" destId="{973B4729-7B25-49E8-A6D4-BD598FF6A3C7}" srcOrd="2" destOrd="0" parTransId="{C410B8B6-0B8F-49BF-A370-3CCE9382DE21}" sibTransId="{B2EBADCE-5CE3-491C-BE70-8E4E2AC5DFEE}"/>
    <dgm:cxn modelId="{0EE56EE0-B8FF-4BC5-9773-6E7D611A3383}" srcId="{0B88DABE-9BC6-4C8B-8C3E-BD2E16470930}" destId="{882B2ADE-DD2C-4BD4-8BBE-1501819967A7}" srcOrd="7" destOrd="0" parTransId="{3B47D3D7-1A5C-4E7F-8C30-409ED94FB70F}" sibTransId="{C3194943-10F0-426F-AE14-F76A85C50075}"/>
    <dgm:cxn modelId="{42BB768F-27A2-470F-AFF6-0A61EAA26735}" type="presOf" srcId="{882B2ADE-DD2C-4BD4-8BBE-1501819967A7}" destId="{B7E252C8-17F2-4F62-9756-2DA194298FBD}" srcOrd="0" destOrd="8" presId="urn:microsoft.com/office/officeart/2005/8/layout/vList2"/>
    <dgm:cxn modelId="{3B909F5D-3CFD-4672-9655-4CC4290A7763}" type="presOf" srcId="{3D06B13D-3CC1-4ACE-822C-A86000A33F08}" destId="{B380A200-992C-4964-A02E-562BAB1160C3}" srcOrd="0" destOrd="0" presId="urn:microsoft.com/office/officeart/2005/8/layout/vList2"/>
    <dgm:cxn modelId="{9F05801A-7F2D-4EF3-82EF-903657AAC9D2}" type="presOf" srcId="{F7359A27-7580-463C-8CF7-511AA410CDC1}" destId="{B7E252C8-17F2-4F62-9756-2DA194298FBD}" srcOrd="0" destOrd="5" presId="urn:microsoft.com/office/officeart/2005/8/layout/vList2"/>
    <dgm:cxn modelId="{DA6B14A3-62FE-408E-B1F2-D3B35CCFF556}" srcId="{0B88DABE-9BC6-4C8B-8C3E-BD2E16470930}" destId="{5A9F4EBE-AF9B-4889-9E8A-24FF12D9E7AB}" srcOrd="5" destOrd="0" parTransId="{76C77043-B75F-42AF-8F17-9744F746BD5A}" sibTransId="{84EDD0BA-D882-45BF-9898-F00526046FDD}"/>
    <dgm:cxn modelId="{C8ACE638-B7FC-4C42-AEDE-7AD612EEA46A}" type="presOf" srcId="{5A9F4EBE-AF9B-4889-9E8A-24FF12D9E7AB}" destId="{B7E252C8-17F2-4F62-9756-2DA194298FBD}" srcOrd="0" destOrd="6" presId="urn:microsoft.com/office/officeart/2005/8/layout/vList2"/>
    <dgm:cxn modelId="{E5DA6397-FD03-42CE-B381-80A8D797E422}" srcId="{0B88DABE-9BC6-4C8B-8C3E-BD2E16470930}" destId="{F9B76395-7294-4F44-8E72-A6F9447CAD43}" srcOrd="3" destOrd="0" parTransId="{B1CFFD3F-3D24-4EF3-B7F3-BC95DFAB5885}" sibTransId="{837A1DF1-F99D-41C6-BF22-B9563209ECAF}"/>
    <dgm:cxn modelId="{CC295881-189A-45D5-B5E2-D7A5C0F0EC09}" type="presOf" srcId="{F0BA5B54-3EF2-4953-8A5A-1D943FA765BA}" destId="{B7E252C8-17F2-4F62-9756-2DA194298FBD}" srcOrd="0" destOrd="7" presId="urn:microsoft.com/office/officeart/2005/8/layout/vList2"/>
    <dgm:cxn modelId="{14935DAE-E92B-459B-8FD7-4F4B5BA9BD77}" type="presOf" srcId="{0B88DABE-9BC6-4C8B-8C3E-BD2E16470930}" destId="{B7E252C8-17F2-4F62-9756-2DA194298FBD}" srcOrd="0" destOrd="0" presId="urn:microsoft.com/office/officeart/2005/8/layout/vList2"/>
    <dgm:cxn modelId="{CF860FD9-503A-4DA0-B680-F4977EE0752B}" srcId="{58F4FB43-B3C1-4390-812C-7B69900F006D}" destId="{3D06B13D-3CC1-4ACE-822C-A86000A33F08}" srcOrd="0" destOrd="0" parTransId="{FB71DD2F-C2CE-47FC-A991-A565EB0D0D23}" sibTransId="{FBDBF214-026B-4A1B-B414-24550E03F16C}"/>
    <dgm:cxn modelId="{F1122CD2-A7DF-433A-A118-C654327B93AF}" type="presOf" srcId="{73CA8F23-C619-4329-8671-D6D7CC522283}" destId="{B7E252C8-17F2-4F62-9756-2DA194298FBD}" srcOrd="0" destOrd="1" presId="urn:microsoft.com/office/officeart/2005/8/layout/vList2"/>
    <dgm:cxn modelId="{70DF4155-8156-4069-AA5C-26E095CD0EA4}" srcId="{0B88DABE-9BC6-4C8B-8C3E-BD2E16470930}" destId="{73CA8F23-C619-4329-8671-D6D7CC522283}" srcOrd="0" destOrd="0" parTransId="{21D7C869-5381-4F63-B574-0D5F7D80D502}" sibTransId="{9CC4913F-530D-437B-94E2-25F63F5F001C}"/>
    <dgm:cxn modelId="{AA691F1C-74EB-45E3-88E0-FF20B29A533C}" type="presOf" srcId="{8D9A1D0A-570D-4A59-B049-2E4509F900A9}" destId="{B7E252C8-17F2-4F62-9756-2DA194298FBD}" srcOrd="0" destOrd="2" presId="urn:microsoft.com/office/officeart/2005/8/layout/vList2"/>
    <dgm:cxn modelId="{1E02F10B-8A43-4354-A9C5-460DE371C0CB}" type="presOf" srcId="{F9B76395-7294-4F44-8E72-A6F9447CAD43}" destId="{B7E252C8-17F2-4F62-9756-2DA194298FBD}" srcOrd="0" destOrd="4" presId="urn:microsoft.com/office/officeart/2005/8/layout/vList2"/>
    <dgm:cxn modelId="{E9616604-2D5C-4409-B486-8252D3277F6C}" srcId="{0B88DABE-9BC6-4C8B-8C3E-BD2E16470930}" destId="{8D9A1D0A-570D-4A59-B049-2E4509F900A9}" srcOrd="1" destOrd="0" parTransId="{09A16A80-AD55-473D-B5DD-F00327FDE110}" sibTransId="{B46FEEC7-F3BC-4C4E-BA07-57EDECE5C314}"/>
    <dgm:cxn modelId="{291BA5DB-6093-45AE-B592-01F7458A70AB}" type="presParOf" srcId="{C93517FA-3D9F-46EF-8C5D-7E4CD991ECBE}" destId="{B380A200-992C-4964-A02E-562BAB1160C3}" srcOrd="0" destOrd="0" presId="urn:microsoft.com/office/officeart/2005/8/layout/vList2"/>
    <dgm:cxn modelId="{0ECBF8BE-2468-4814-A2E2-57913F5DFA9C}" type="presParOf" srcId="{C93517FA-3D9F-46EF-8C5D-7E4CD991ECBE}" destId="{B7E252C8-17F2-4F62-9756-2DA194298FBD}"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B56668-459E-493F-B236-A41EF73B5F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4B1AD6-C0E4-488F-885B-027254848EEC}">
      <dgm:prSet phldrT="[Text]" custT="1"/>
      <dgm:spPr/>
      <dgm:t>
        <a:bodyPr/>
        <a:lstStyle/>
        <a:p>
          <a:r>
            <a:rPr lang="en-US" sz="2000" u="sng" dirty="0" smtClean="0"/>
            <a:t>Infrastructure Support</a:t>
          </a:r>
          <a:endParaRPr lang="en-US" sz="2000" u="sng" dirty="0"/>
        </a:p>
      </dgm:t>
    </dgm:pt>
    <dgm:pt modelId="{20E5E7FD-92B1-488E-8D2A-BACA5B658BB1}" type="parTrans" cxnId="{B62510E3-7597-4118-8E49-85C4647343EA}">
      <dgm:prSet/>
      <dgm:spPr/>
      <dgm:t>
        <a:bodyPr/>
        <a:lstStyle/>
        <a:p>
          <a:endParaRPr lang="en-US"/>
        </a:p>
      </dgm:t>
    </dgm:pt>
    <dgm:pt modelId="{094FF8C6-99D6-4E4D-A332-77946756FC84}" type="sibTrans" cxnId="{B62510E3-7597-4118-8E49-85C4647343EA}">
      <dgm:prSet/>
      <dgm:spPr/>
      <dgm:t>
        <a:bodyPr/>
        <a:lstStyle/>
        <a:p>
          <a:endParaRPr lang="en-US"/>
        </a:p>
      </dgm:t>
    </dgm:pt>
    <dgm:pt modelId="{EB2641A6-AFF5-46BC-B961-D42276E65652}">
      <dgm:prSet phldrT="[Text]" custT="1"/>
      <dgm:spPr/>
      <dgm:t>
        <a:bodyPr/>
        <a:lstStyle/>
        <a:p>
          <a:r>
            <a:rPr lang="en-US" sz="1400" dirty="0" smtClean="0"/>
            <a:t>The Infrastructure Support formula distributes funding associated with plant support and utilities.  This formula is driven by the predicted square feet for health related institutions produced by the Coordinating Board Space Projection Model.  </a:t>
          </a:r>
          <a:endParaRPr lang="en-US" sz="1400" dirty="0"/>
        </a:p>
      </dgm:t>
    </dgm:pt>
    <dgm:pt modelId="{8A2B5EA5-B9DB-4735-969F-87B87845C971}" type="parTrans" cxnId="{C5078834-33B2-47E5-BCF6-4712A40364FD}">
      <dgm:prSet/>
      <dgm:spPr/>
      <dgm:t>
        <a:bodyPr/>
        <a:lstStyle/>
        <a:p>
          <a:endParaRPr lang="en-US"/>
        </a:p>
      </dgm:t>
    </dgm:pt>
    <dgm:pt modelId="{9C4EF9EA-D287-4AB6-B39A-1DB01F3F3D58}" type="sibTrans" cxnId="{C5078834-33B2-47E5-BCF6-4712A40364FD}">
      <dgm:prSet/>
      <dgm:spPr/>
      <dgm:t>
        <a:bodyPr/>
        <a:lstStyle/>
        <a:p>
          <a:endParaRPr lang="en-US"/>
        </a:p>
      </dgm:t>
    </dgm:pt>
    <dgm:pt modelId="{4919AB19-923E-4C90-8EF6-1D2053B21E58}">
      <dgm:prSet phldrT="[Text]" custT="1"/>
      <dgm:spPr/>
      <dgm:t>
        <a:bodyPr/>
        <a:lstStyle/>
        <a:p>
          <a:r>
            <a:rPr lang="en-US" sz="2000" u="sng" dirty="0" smtClean="0"/>
            <a:t>Research Enhancement</a:t>
          </a:r>
          <a:endParaRPr lang="en-US" sz="2000" u="sng" dirty="0"/>
        </a:p>
      </dgm:t>
    </dgm:pt>
    <dgm:pt modelId="{B720C703-F101-47CA-9CAA-BE050DC0C9AB}" type="parTrans" cxnId="{7CF9CA69-592F-4129-9E50-252A93F4D537}">
      <dgm:prSet/>
      <dgm:spPr/>
      <dgm:t>
        <a:bodyPr/>
        <a:lstStyle/>
        <a:p>
          <a:endParaRPr lang="en-US"/>
        </a:p>
      </dgm:t>
    </dgm:pt>
    <dgm:pt modelId="{41C5F5E4-1B75-40DE-B06E-86BD4B5C94A9}" type="sibTrans" cxnId="{7CF9CA69-592F-4129-9E50-252A93F4D537}">
      <dgm:prSet/>
      <dgm:spPr/>
      <dgm:t>
        <a:bodyPr/>
        <a:lstStyle/>
        <a:p>
          <a:endParaRPr lang="en-US"/>
        </a:p>
      </dgm:t>
    </dgm:pt>
    <dgm:pt modelId="{A0FF82D3-EE14-4CB7-A919-9E3E37193363}">
      <dgm:prSet phldrT="[Text]" custT="1"/>
      <dgm:spPr/>
      <dgm:t>
        <a:bodyPr/>
        <a:lstStyle/>
        <a:p>
          <a:r>
            <a:rPr lang="en-US" sz="1400" dirty="0" smtClean="0"/>
            <a:t>The Research Enhancement formula allocates $1,412,500 to each institution in addition to 1 percent of the research expenditures as reported to the Texas Higher Education Coordinating Board.  These funds are used to support the research activities of the institution.</a:t>
          </a:r>
          <a:endParaRPr lang="en-US" sz="1400" dirty="0"/>
        </a:p>
      </dgm:t>
    </dgm:pt>
    <dgm:pt modelId="{EBAD08EA-5161-4BD2-9BC6-FE06333D6C62}" type="parTrans" cxnId="{E06BD347-200A-41B0-8627-7B553378E3F6}">
      <dgm:prSet/>
      <dgm:spPr/>
      <dgm:t>
        <a:bodyPr/>
        <a:lstStyle/>
        <a:p>
          <a:endParaRPr lang="en-US"/>
        </a:p>
      </dgm:t>
    </dgm:pt>
    <dgm:pt modelId="{5B28209C-9DC7-48AA-AAD3-68689959E188}" type="sibTrans" cxnId="{E06BD347-200A-41B0-8627-7B553378E3F6}">
      <dgm:prSet/>
      <dgm:spPr/>
      <dgm:t>
        <a:bodyPr/>
        <a:lstStyle/>
        <a:p>
          <a:endParaRPr lang="en-US"/>
        </a:p>
      </dgm:t>
    </dgm:pt>
    <dgm:pt modelId="{98CEE42E-3E2A-410A-84AA-071D3743BD37}">
      <dgm:prSet phldrT="[Text]" custT="1"/>
      <dgm:spPr/>
      <dgm:t>
        <a:bodyPr/>
        <a:lstStyle/>
        <a:p>
          <a:r>
            <a:rPr lang="en-US" sz="1400" dirty="0" smtClean="0"/>
            <a:t>Because the Space Projection Model does not account for hospital space, separate infrastructure funding for hospital space at The University of Texas Medical Branch at Galveston, the University of Texas M.D. Anderson Cancer Center, and The University of Texas Health Science Center at Tyler shall be included in the total funding for hospital and patient care activities. (This paragraph would only be included for these three institutions).</a:t>
          </a:r>
          <a:endParaRPr lang="en-US" sz="1400" dirty="0"/>
        </a:p>
      </dgm:t>
    </dgm:pt>
    <dgm:pt modelId="{F351B830-25E2-4B70-9BEB-9572F24FE333}" type="parTrans" cxnId="{3B46C03E-EEF4-447A-BD0F-03D56FCF6B9E}">
      <dgm:prSet/>
      <dgm:spPr/>
      <dgm:t>
        <a:bodyPr/>
        <a:lstStyle/>
        <a:p>
          <a:endParaRPr lang="en-US"/>
        </a:p>
      </dgm:t>
    </dgm:pt>
    <dgm:pt modelId="{20E0FBF8-D1F1-44B0-8F3E-B49F4C353CE6}" type="sibTrans" cxnId="{3B46C03E-EEF4-447A-BD0F-03D56FCF6B9E}">
      <dgm:prSet/>
      <dgm:spPr/>
      <dgm:t>
        <a:bodyPr/>
        <a:lstStyle/>
        <a:p>
          <a:endParaRPr lang="en-US"/>
        </a:p>
      </dgm:t>
    </dgm:pt>
    <dgm:pt modelId="{7D4FDB91-066D-4987-999B-12BFA7D310EF}">
      <dgm:prSet phldrT="[Text]" custT="1"/>
      <dgm:spPr/>
      <dgm:t>
        <a:bodyPr/>
        <a:lstStyle/>
        <a:p>
          <a:r>
            <a:rPr lang="en-US" sz="2000" u="sng" dirty="0" smtClean="0"/>
            <a:t>Graduate Medical Education</a:t>
          </a:r>
          <a:endParaRPr lang="en-US" sz="2000" u="sng" dirty="0"/>
        </a:p>
      </dgm:t>
    </dgm:pt>
    <dgm:pt modelId="{D921A58C-C254-4A39-AE1D-936526F10AF2}" type="parTrans" cxnId="{0AFDEDD8-3565-49BE-8FF8-2F9655F446C8}">
      <dgm:prSet/>
      <dgm:spPr/>
      <dgm:t>
        <a:bodyPr/>
        <a:lstStyle/>
        <a:p>
          <a:endParaRPr lang="en-US"/>
        </a:p>
      </dgm:t>
    </dgm:pt>
    <dgm:pt modelId="{CAB08D53-A70A-43AD-A458-C53B5D5E709A}" type="sibTrans" cxnId="{0AFDEDD8-3565-49BE-8FF8-2F9655F446C8}">
      <dgm:prSet/>
      <dgm:spPr/>
      <dgm:t>
        <a:bodyPr/>
        <a:lstStyle/>
        <a:p>
          <a:endParaRPr lang="en-US"/>
        </a:p>
      </dgm:t>
    </dgm:pt>
    <dgm:pt modelId="{06F53DF8-17E6-4AC9-B6E5-E05300CA4381}">
      <dgm:prSet custT="1"/>
      <dgm:spPr/>
      <dgm:t>
        <a:bodyPr/>
        <a:lstStyle/>
        <a:p>
          <a:r>
            <a:rPr lang="en-US" sz="1400" dirty="0" smtClean="0"/>
            <a:t>The Graduate Medical Education formula allocates funding based on the number of medical residents.  These funds shall be used to increase the number of resident slots in the State of Texas as well as faculty costs related to GME.</a:t>
          </a:r>
          <a:endParaRPr lang="en-US" sz="1400" dirty="0"/>
        </a:p>
      </dgm:t>
    </dgm:pt>
    <dgm:pt modelId="{B638DC58-705E-441C-81B2-052ACD99770A}" type="parTrans" cxnId="{A9871D0D-AEB0-43B9-B0A0-002A2C01D35C}">
      <dgm:prSet/>
      <dgm:spPr/>
      <dgm:t>
        <a:bodyPr/>
        <a:lstStyle/>
        <a:p>
          <a:endParaRPr lang="en-US"/>
        </a:p>
      </dgm:t>
    </dgm:pt>
    <dgm:pt modelId="{1316650B-20B1-4FF4-9115-2574368B3ED1}" type="sibTrans" cxnId="{A9871D0D-AEB0-43B9-B0A0-002A2C01D35C}">
      <dgm:prSet/>
      <dgm:spPr/>
      <dgm:t>
        <a:bodyPr/>
        <a:lstStyle/>
        <a:p>
          <a:endParaRPr lang="en-US"/>
        </a:p>
      </dgm:t>
    </dgm:pt>
    <dgm:pt modelId="{064BA71A-2E4E-494A-B295-C710879FEB1F}" type="pres">
      <dgm:prSet presAssocID="{86B56668-459E-493F-B236-A41EF73B5F57}" presName="linear" presStyleCnt="0">
        <dgm:presLayoutVars>
          <dgm:animLvl val="lvl"/>
          <dgm:resizeHandles val="exact"/>
        </dgm:presLayoutVars>
      </dgm:prSet>
      <dgm:spPr/>
      <dgm:t>
        <a:bodyPr/>
        <a:lstStyle/>
        <a:p>
          <a:endParaRPr lang="en-US"/>
        </a:p>
      </dgm:t>
    </dgm:pt>
    <dgm:pt modelId="{6072DFB5-D620-407E-864F-622FD1F740DC}" type="pres">
      <dgm:prSet presAssocID="{A04B1AD6-C0E4-488F-885B-027254848EEC}" presName="parentText" presStyleLbl="node1" presStyleIdx="0" presStyleCnt="3" custScaleY="50017">
        <dgm:presLayoutVars>
          <dgm:chMax val="0"/>
          <dgm:bulletEnabled val="1"/>
        </dgm:presLayoutVars>
      </dgm:prSet>
      <dgm:spPr/>
      <dgm:t>
        <a:bodyPr/>
        <a:lstStyle/>
        <a:p>
          <a:endParaRPr lang="en-US"/>
        </a:p>
      </dgm:t>
    </dgm:pt>
    <dgm:pt modelId="{DA9A1AAB-AEAC-499B-8216-7287009830C4}" type="pres">
      <dgm:prSet presAssocID="{A04B1AD6-C0E4-488F-885B-027254848EEC}" presName="childText" presStyleLbl="revTx" presStyleIdx="0" presStyleCnt="3">
        <dgm:presLayoutVars>
          <dgm:bulletEnabled val="1"/>
        </dgm:presLayoutVars>
      </dgm:prSet>
      <dgm:spPr/>
      <dgm:t>
        <a:bodyPr/>
        <a:lstStyle/>
        <a:p>
          <a:endParaRPr lang="en-US"/>
        </a:p>
      </dgm:t>
    </dgm:pt>
    <dgm:pt modelId="{B8549D7A-FD73-4B4E-97B7-4C740F009E83}" type="pres">
      <dgm:prSet presAssocID="{4919AB19-923E-4C90-8EF6-1D2053B21E58}" presName="parentText" presStyleLbl="node1" presStyleIdx="1" presStyleCnt="3" custScaleY="53238">
        <dgm:presLayoutVars>
          <dgm:chMax val="0"/>
          <dgm:bulletEnabled val="1"/>
        </dgm:presLayoutVars>
      </dgm:prSet>
      <dgm:spPr/>
      <dgm:t>
        <a:bodyPr/>
        <a:lstStyle/>
        <a:p>
          <a:endParaRPr lang="en-US"/>
        </a:p>
      </dgm:t>
    </dgm:pt>
    <dgm:pt modelId="{7BB42DD5-0A81-4DA6-A731-C0D282575CC1}" type="pres">
      <dgm:prSet presAssocID="{4919AB19-923E-4C90-8EF6-1D2053B21E58}" presName="childText" presStyleLbl="revTx" presStyleIdx="1" presStyleCnt="3">
        <dgm:presLayoutVars>
          <dgm:bulletEnabled val="1"/>
        </dgm:presLayoutVars>
      </dgm:prSet>
      <dgm:spPr/>
      <dgm:t>
        <a:bodyPr/>
        <a:lstStyle/>
        <a:p>
          <a:endParaRPr lang="en-US"/>
        </a:p>
      </dgm:t>
    </dgm:pt>
    <dgm:pt modelId="{B9F44F22-1753-450E-A2EB-5BBCF7CB7930}" type="pres">
      <dgm:prSet presAssocID="{7D4FDB91-066D-4987-999B-12BFA7D310EF}" presName="parentText" presStyleLbl="node1" presStyleIdx="2" presStyleCnt="3" custScaleY="56428" custLinFactNeighborY="-4986">
        <dgm:presLayoutVars>
          <dgm:chMax val="0"/>
          <dgm:bulletEnabled val="1"/>
        </dgm:presLayoutVars>
      </dgm:prSet>
      <dgm:spPr/>
      <dgm:t>
        <a:bodyPr/>
        <a:lstStyle/>
        <a:p>
          <a:endParaRPr lang="en-US"/>
        </a:p>
      </dgm:t>
    </dgm:pt>
    <dgm:pt modelId="{24AE73FB-B8E0-44CE-9239-5918F783A001}" type="pres">
      <dgm:prSet presAssocID="{7D4FDB91-066D-4987-999B-12BFA7D310EF}" presName="childText" presStyleLbl="revTx" presStyleIdx="2" presStyleCnt="3" custLinFactNeighborY="-20597">
        <dgm:presLayoutVars>
          <dgm:bulletEnabled val="1"/>
        </dgm:presLayoutVars>
      </dgm:prSet>
      <dgm:spPr/>
      <dgm:t>
        <a:bodyPr/>
        <a:lstStyle/>
        <a:p>
          <a:endParaRPr lang="en-US"/>
        </a:p>
      </dgm:t>
    </dgm:pt>
  </dgm:ptLst>
  <dgm:cxnLst>
    <dgm:cxn modelId="{C5078834-33B2-47E5-BCF6-4712A40364FD}" srcId="{A04B1AD6-C0E4-488F-885B-027254848EEC}" destId="{EB2641A6-AFF5-46BC-B961-D42276E65652}" srcOrd="0" destOrd="0" parTransId="{8A2B5EA5-B9DB-4735-969F-87B87845C971}" sibTransId="{9C4EF9EA-D287-4AB6-B39A-1DB01F3F3D58}"/>
    <dgm:cxn modelId="{0AFDEDD8-3565-49BE-8FF8-2F9655F446C8}" srcId="{86B56668-459E-493F-B236-A41EF73B5F57}" destId="{7D4FDB91-066D-4987-999B-12BFA7D310EF}" srcOrd="2" destOrd="0" parTransId="{D921A58C-C254-4A39-AE1D-936526F10AF2}" sibTransId="{CAB08D53-A70A-43AD-A458-C53B5D5E709A}"/>
    <dgm:cxn modelId="{B62510E3-7597-4118-8E49-85C4647343EA}" srcId="{86B56668-459E-493F-B236-A41EF73B5F57}" destId="{A04B1AD6-C0E4-488F-885B-027254848EEC}" srcOrd="0" destOrd="0" parTransId="{20E5E7FD-92B1-488E-8D2A-BACA5B658BB1}" sibTransId="{094FF8C6-99D6-4E4D-A332-77946756FC84}"/>
    <dgm:cxn modelId="{081637CF-4977-44B5-AFA6-E3577022C4CC}" type="presOf" srcId="{A0FF82D3-EE14-4CB7-A919-9E3E37193363}" destId="{7BB42DD5-0A81-4DA6-A731-C0D282575CC1}" srcOrd="0" destOrd="0" presId="urn:microsoft.com/office/officeart/2005/8/layout/vList2"/>
    <dgm:cxn modelId="{437C8EF1-FFF2-4F43-A733-51878EC51542}" type="presOf" srcId="{EB2641A6-AFF5-46BC-B961-D42276E65652}" destId="{DA9A1AAB-AEAC-499B-8216-7287009830C4}" srcOrd="0" destOrd="0" presId="urn:microsoft.com/office/officeart/2005/8/layout/vList2"/>
    <dgm:cxn modelId="{B80DDB69-445E-46F9-812F-0E5037681A26}" type="presOf" srcId="{06F53DF8-17E6-4AC9-B6E5-E05300CA4381}" destId="{24AE73FB-B8E0-44CE-9239-5918F783A001}" srcOrd="0" destOrd="0" presId="urn:microsoft.com/office/officeart/2005/8/layout/vList2"/>
    <dgm:cxn modelId="{94166808-243E-4DAD-9591-F9B4662ECF97}" type="presOf" srcId="{98CEE42E-3E2A-410A-84AA-071D3743BD37}" destId="{DA9A1AAB-AEAC-499B-8216-7287009830C4}" srcOrd="0" destOrd="1" presId="urn:microsoft.com/office/officeart/2005/8/layout/vList2"/>
    <dgm:cxn modelId="{757D0CC3-9720-42B6-A771-E5F751D0AAEC}" type="presOf" srcId="{86B56668-459E-493F-B236-A41EF73B5F57}" destId="{064BA71A-2E4E-494A-B295-C710879FEB1F}" srcOrd="0" destOrd="0" presId="urn:microsoft.com/office/officeart/2005/8/layout/vList2"/>
    <dgm:cxn modelId="{E0438205-7C3D-455E-8F09-F0F5DF6035A7}" type="presOf" srcId="{7D4FDB91-066D-4987-999B-12BFA7D310EF}" destId="{B9F44F22-1753-450E-A2EB-5BBCF7CB7930}" srcOrd="0" destOrd="0" presId="urn:microsoft.com/office/officeart/2005/8/layout/vList2"/>
    <dgm:cxn modelId="{3B46C03E-EEF4-447A-BD0F-03D56FCF6B9E}" srcId="{A04B1AD6-C0E4-488F-885B-027254848EEC}" destId="{98CEE42E-3E2A-410A-84AA-071D3743BD37}" srcOrd="1" destOrd="0" parTransId="{F351B830-25E2-4B70-9BEB-9572F24FE333}" sibTransId="{20E0FBF8-D1F1-44B0-8F3E-B49F4C353CE6}"/>
    <dgm:cxn modelId="{E06BD347-200A-41B0-8627-7B553378E3F6}" srcId="{4919AB19-923E-4C90-8EF6-1D2053B21E58}" destId="{A0FF82D3-EE14-4CB7-A919-9E3E37193363}" srcOrd="0" destOrd="0" parTransId="{EBAD08EA-5161-4BD2-9BC6-FE06333D6C62}" sibTransId="{5B28209C-9DC7-48AA-AAD3-68689959E188}"/>
    <dgm:cxn modelId="{13F56811-8ADD-4349-B93B-5A3CB8045435}" type="presOf" srcId="{4919AB19-923E-4C90-8EF6-1D2053B21E58}" destId="{B8549D7A-FD73-4B4E-97B7-4C740F009E83}" srcOrd="0" destOrd="0" presId="urn:microsoft.com/office/officeart/2005/8/layout/vList2"/>
    <dgm:cxn modelId="{A9871D0D-AEB0-43B9-B0A0-002A2C01D35C}" srcId="{7D4FDB91-066D-4987-999B-12BFA7D310EF}" destId="{06F53DF8-17E6-4AC9-B6E5-E05300CA4381}" srcOrd="0" destOrd="0" parTransId="{B638DC58-705E-441C-81B2-052ACD99770A}" sibTransId="{1316650B-20B1-4FF4-9115-2574368B3ED1}"/>
    <dgm:cxn modelId="{74277F54-FA9E-452C-B665-CBEFB56DFBA7}" type="presOf" srcId="{A04B1AD6-C0E4-488F-885B-027254848EEC}" destId="{6072DFB5-D620-407E-864F-622FD1F740DC}" srcOrd="0" destOrd="0" presId="urn:microsoft.com/office/officeart/2005/8/layout/vList2"/>
    <dgm:cxn modelId="{7CF9CA69-592F-4129-9E50-252A93F4D537}" srcId="{86B56668-459E-493F-B236-A41EF73B5F57}" destId="{4919AB19-923E-4C90-8EF6-1D2053B21E58}" srcOrd="1" destOrd="0" parTransId="{B720C703-F101-47CA-9CAA-BE050DC0C9AB}" sibTransId="{41C5F5E4-1B75-40DE-B06E-86BD4B5C94A9}"/>
    <dgm:cxn modelId="{B26A093D-F65A-4E77-AFFE-CC7C56698EF7}" type="presParOf" srcId="{064BA71A-2E4E-494A-B295-C710879FEB1F}" destId="{6072DFB5-D620-407E-864F-622FD1F740DC}" srcOrd="0" destOrd="0" presId="urn:microsoft.com/office/officeart/2005/8/layout/vList2"/>
    <dgm:cxn modelId="{955A17C6-99F2-40CC-8D61-48BDABC7C914}" type="presParOf" srcId="{064BA71A-2E4E-494A-B295-C710879FEB1F}" destId="{DA9A1AAB-AEAC-499B-8216-7287009830C4}" srcOrd="1" destOrd="0" presId="urn:microsoft.com/office/officeart/2005/8/layout/vList2"/>
    <dgm:cxn modelId="{0A101FD9-4506-4A0F-B05B-774F93F1980A}" type="presParOf" srcId="{064BA71A-2E4E-494A-B295-C710879FEB1F}" destId="{B8549D7A-FD73-4B4E-97B7-4C740F009E83}" srcOrd="2" destOrd="0" presId="urn:microsoft.com/office/officeart/2005/8/layout/vList2"/>
    <dgm:cxn modelId="{2ED7BFA3-0F92-40A2-B98C-678A4ED7FA8A}" type="presParOf" srcId="{064BA71A-2E4E-494A-B295-C710879FEB1F}" destId="{7BB42DD5-0A81-4DA6-A731-C0D282575CC1}" srcOrd="3" destOrd="0" presId="urn:microsoft.com/office/officeart/2005/8/layout/vList2"/>
    <dgm:cxn modelId="{07330B8B-CD15-428E-A2B6-33D5C49F067A}" type="presParOf" srcId="{064BA71A-2E4E-494A-B295-C710879FEB1F}" destId="{B9F44F22-1753-450E-A2EB-5BBCF7CB7930}" srcOrd="4" destOrd="0" presId="urn:microsoft.com/office/officeart/2005/8/layout/vList2"/>
    <dgm:cxn modelId="{471742E5-E292-4E03-97D9-01FD4451752E}" type="presParOf" srcId="{064BA71A-2E4E-494A-B295-C710879FEB1F}" destId="{24AE73FB-B8E0-44CE-9239-5918F783A001}"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14B0CB-C373-419C-8409-BFF6C5816B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2C5AE2-B3ED-4031-A360-3F7759A50CE8}">
      <dgm:prSet phldrT="[Text]" custT="1"/>
      <dgm:spPr/>
      <dgm:t>
        <a:bodyPr/>
        <a:lstStyle/>
        <a:p>
          <a:r>
            <a:rPr lang="en-US" sz="2000" u="sng" dirty="0" smtClean="0"/>
            <a:t>Medical Loans</a:t>
          </a:r>
          <a:endParaRPr lang="en-US" sz="2000" u="sng" dirty="0"/>
        </a:p>
      </dgm:t>
    </dgm:pt>
    <dgm:pt modelId="{96ED8A49-A4E2-4D7C-86DE-595CDF1BFC85}" type="parTrans" cxnId="{81074028-3C2B-4939-9373-C9F2C86D48DA}">
      <dgm:prSet/>
      <dgm:spPr/>
      <dgm:t>
        <a:bodyPr/>
        <a:lstStyle/>
        <a:p>
          <a:endParaRPr lang="en-US"/>
        </a:p>
      </dgm:t>
    </dgm:pt>
    <dgm:pt modelId="{1C6AB7EE-B95E-49ED-8CDA-98892778693D}" type="sibTrans" cxnId="{81074028-3C2B-4939-9373-C9F2C86D48DA}">
      <dgm:prSet/>
      <dgm:spPr/>
      <dgm:t>
        <a:bodyPr/>
        <a:lstStyle/>
        <a:p>
          <a:endParaRPr lang="en-US"/>
        </a:p>
      </dgm:t>
    </dgm:pt>
    <dgm:pt modelId="{81B98A10-751F-4A69-9BAA-BAFB8B75FC30}">
      <dgm:prSet phldrT="[Text]" custT="1"/>
      <dgm:spPr/>
      <dgm:t>
        <a:bodyPr/>
        <a:lstStyle/>
        <a:p>
          <a:r>
            <a:rPr lang="en-US" sz="1400" dirty="0" smtClean="0"/>
            <a:t>Section 61.539 of the Texas Education Code requires the 2% of the resident medical school tuition be transferred for repayment of student loans of physicians serving in designated state agencies or economically distressed or rural medically underserved areas of the State.</a:t>
          </a:r>
          <a:endParaRPr lang="en-US" sz="1400" dirty="0"/>
        </a:p>
      </dgm:t>
    </dgm:pt>
    <dgm:pt modelId="{E4EBA1C3-AAAF-4D55-AAC4-364C67B85E4C}" type="parTrans" cxnId="{B3C46C6F-B87D-495B-BB95-D464DF5C37D0}">
      <dgm:prSet/>
      <dgm:spPr/>
      <dgm:t>
        <a:bodyPr/>
        <a:lstStyle/>
        <a:p>
          <a:endParaRPr lang="en-US"/>
        </a:p>
      </dgm:t>
    </dgm:pt>
    <dgm:pt modelId="{1E01C708-BD53-47E4-89F7-6B0E39892676}" type="sibTrans" cxnId="{B3C46C6F-B87D-495B-BB95-D464DF5C37D0}">
      <dgm:prSet/>
      <dgm:spPr/>
      <dgm:t>
        <a:bodyPr/>
        <a:lstStyle/>
        <a:p>
          <a:endParaRPr lang="en-US"/>
        </a:p>
      </dgm:t>
    </dgm:pt>
    <dgm:pt modelId="{1BA6193C-0767-462F-B19D-4E8517ABFB49}">
      <dgm:prSet phldrT="[Text]" custT="1"/>
      <dgm:spPr/>
      <dgm:t>
        <a:bodyPr/>
        <a:lstStyle/>
        <a:p>
          <a:r>
            <a:rPr lang="en-US" sz="2000" u="sng" dirty="0" smtClean="0"/>
            <a:t>Permanent Health Fund for Higher Education</a:t>
          </a:r>
          <a:endParaRPr lang="en-US" sz="2000" u="sng" dirty="0"/>
        </a:p>
      </dgm:t>
    </dgm:pt>
    <dgm:pt modelId="{B1420C8F-D729-4C32-8370-1B5EE9DFB66E}" type="parTrans" cxnId="{A438469C-B1A9-4836-A172-CE398E711F9F}">
      <dgm:prSet/>
      <dgm:spPr/>
      <dgm:t>
        <a:bodyPr/>
        <a:lstStyle/>
        <a:p>
          <a:endParaRPr lang="en-US"/>
        </a:p>
      </dgm:t>
    </dgm:pt>
    <dgm:pt modelId="{FE42141E-A75F-4F1A-A7A8-4924F6DC8321}" type="sibTrans" cxnId="{A438469C-B1A9-4836-A172-CE398E711F9F}">
      <dgm:prSet/>
      <dgm:spPr/>
      <dgm:t>
        <a:bodyPr/>
        <a:lstStyle/>
        <a:p>
          <a:endParaRPr lang="en-US"/>
        </a:p>
      </dgm:t>
    </dgm:pt>
    <dgm:pt modelId="{B543E26D-9A43-4135-B470-3550F40E3A0D}">
      <dgm:prSet phldrT="[Text]" custT="1"/>
      <dgm:spPr/>
      <dgm:t>
        <a:bodyPr/>
        <a:lstStyle/>
        <a:p>
          <a:r>
            <a:rPr lang="en-US" sz="1400" dirty="0" smtClean="0"/>
            <a:t>This strategy includes the institution’s allocation of the Permanent Health Fund for Higher Education.  The purpose of these funds includes medical research, health education or treatment programs. </a:t>
          </a:r>
          <a:endParaRPr lang="en-US" sz="1400" dirty="0"/>
        </a:p>
      </dgm:t>
    </dgm:pt>
    <dgm:pt modelId="{6095B673-16FE-4055-B966-8258C3245A62}" type="parTrans" cxnId="{22372622-C216-41D2-8B06-FB5F5BE6229D}">
      <dgm:prSet/>
      <dgm:spPr/>
      <dgm:t>
        <a:bodyPr/>
        <a:lstStyle/>
        <a:p>
          <a:endParaRPr lang="en-US"/>
        </a:p>
      </dgm:t>
    </dgm:pt>
    <dgm:pt modelId="{31F4B7FA-DB09-4AC8-9414-16AEFFD3ECB5}" type="sibTrans" cxnId="{22372622-C216-41D2-8B06-FB5F5BE6229D}">
      <dgm:prSet/>
      <dgm:spPr/>
      <dgm:t>
        <a:bodyPr/>
        <a:lstStyle/>
        <a:p>
          <a:endParaRPr lang="en-US"/>
        </a:p>
      </dgm:t>
    </dgm:pt>
    <dgm:pt modelId="{2B4094DF-DE32-4361-98DC-9C3927512A58}">
      <dgm:prSet phldrT="[Text]" custT="1"/>
      <dgm:spPr/>
      <dgm:t>
        <a:bodyPr/>
        <a:lstStyle/>
        <a:p>
          <a:r>
            <a:rPr lang="en-US" sz="2000" u="sng" dirty="0" smtClean="0"/>
            <a:t>Other Permanent Health Funds (Education Code, Section 63.101)</a:t>
          </a:r>
          <a:endParaRPr lang="en-US" sz="2000" u="sng" dirty="0"/>
        </a:p>
      </dgm:t>
    </dgm:pt>
    <dgm:pt modelId="{EF5937CC-1886-4C0E-BFB4-9D81BB9A3A4E}" type="parTrans" cxnId="{DC8BB3BC-0653-4589-BD83-43C7201FFE76}">
      <dgm:prSet/>
      <dgm:spPr/>
      <dgm:t>
        <a:bodyPr/>
        <a:lstStyle/>
        <a:p>
          <a:endParaRPr lang="en-US"/>
        </a:p>
      </dgm:t>
    </dgm:pt>
    <dgm:pt modelId="{B1AB45AF-D0D5-4B61-B300-9BD846123030}" type="sibTrans" cxnId="{DC8BB3BC-0653-4589-BD83-43C7201FFE76}">
      <dgm:prSet/>
      <dgm:spPr/>
      <dgm:t>
        <a:bodyPr/>
        <a:lstStyle/>
        <a:p>
          <a:endParaRPr lang="en-US"/>
        </a:p>
      </dgm:t>
    </dgm:pt>
    <dgm:pt modelId="{6E77A08B-4232-441E-9890-D551BC7FE620}">
      <dgm:prSet custT="1"/>
      <dgm:spPr/>
      <dgm:t>
        <a:bodyPr/>
        <a:lstStyle/>
        <a:p>
          <a:r>
            <a:rPr lang="en-US" sz="1400" dirty="0" smtClean="0"/>
            <a:t>Funding for this strategy is derived from annual distributions of Permanent Health Funds established Section 63.101 of the Texas Education Code.  These are appropriated for research and other programs that are conducted by the institution and that benefit the public health.</a:t>
          </a:r>
          <a:endParaRPr lang="en-US" sz="1400" dirty="0"/>
        </a:p>
      </dgm:t>
    </dgm:pt>
    <dgm:pt modelId="{09A3199A-7A33-46FE-96FA-4134402DEE9E}" type="parTrans" cxnId="{2C0DCF17-986D-41BB-A998-EC8063E352C5}">
      <dgm:prSet/>
      <dgm:spPr/>
      <dgm:t>
        <a:bodyPr/>
        <a:lstStyle/>
        <a:p>
          <a:endParaRPr lang="en-US"/>
        </a:p>
      </dgm:t>
    </dgm:pt>
    <dgm:pt modelId="{CD2E6C7D-70A2-4E69-94F8-45EB1D0A9CA5}" type="sibTrans" cxnId="{2C0DCF17-986D-41BB-A998-EC8063E352C5}">
      <dgm:prSet/>
      <dgm:spPr/>
      <dgm:t>
        <a:bodyPr/>
        <a:lstStyle/>
        <a:p>
          <a:endParaRPr lang="en-US"/>
        </a:p>
      </dgm:t>
    </dgm:pt>
    <dgm:pt modelId="{793ABE12-06D1-405F-B281-EC8C00F47EEB}" type="pres">
      <dgm:prSet presAssocID="{4A14B0CB-C373-419C-8409-BFF6C5816B57}" presName="linear" presStyleCnt="0">
        <dgm:presLayoutVars>
          <dgm:animLvl val="lvl"/>
          <dgm:resizeHandles val="exact"/>
        </dgm:presLayoutVars>
      </dgm:prSet>
      <dgm:spPr/>
      <dgm:t>
        <a:bodyPr/>
        <a:lstStyle/>
        <a:p>
          <a:endParaRPr lang="en-US"/>
        </a:p>
      </dgm:t>
    </dgm:pt>
    <dgm:pt modelId="{86E4D50E-1204-4EC2-954B-C9262469EB9F}" type="pres">
      <dgm:prSet presAssocID="{F72C5AE2-B3ED-4031-A360-3F7759A50CE8}" presName="parentText" presStyleLbl="node1" presStyleIdx="0" presStyleCnt="3" custScaleY="34666" custLinFactNeighborY="-47672">
        <dgm:presLayoutVars>
          <dgm:chMax val="0"/>
          <dgm:bulletEnabled val="1"/>
        </dgm:presLayoutVars>
      </dgm:prSet>
      <dgm:spPr/>
      <dgm:t>
        <a:bodyPr/>
        <a:lstStyle/>
        <a:p>
          <a:endParaRPr lang="en-US"/>
        </a:p>
      </dgm:t>
    </dgm:pt>
    <dgm:pt modelId="{A2CE099C-3E4C-465A-AA46-90054C0F79DC}" type="pres">
      <dgm:prSet presAssocID="{F72C5AE2-B3ED-4031-A360-3F7759A50CE8}" presName="childText" presStyleLbl="revTx" presStyleIdx="0" presStyleCnt="3" custScaleY="76478" custLinFactNeighborY="-28063">
        <dgm:presLayoutVars>
          <dgm:bulletEnabled val="1"/>
        </dgm:presLayoutVars>
      </dgm:prSet>
      <dgm:spPr/>
      <dgm:t>
        <a:bodyPr/>
        <a:lstStyle/>
        <a:p>
          <a:endParaRPr lang="en-US"/>
        </a:p>
      </dgm:t>
    </dgm:pt>
    <dgm:pt modelId="{248D7BF5-AD36-4CFA-BD4E-F9E09B29225A}" type="pres">
      <dgm:prSet presAssocID="{1BA6193C-0767-462F-B19D-4E8517ABFB49}" presName="parentText" presStyleLbl="node1" presStyleIdx="1" presStyleCnt="3" custScaleY="37847" custLinFactNeighborY="-355">
        <dgm:presLayoutVars>
          <dgm:chMax val="0"/>
          <dgm:bulletEnabled val="1"/>
        </dgm:presLayoutVars>
      </dgm:prSet>
      <dgm:spPr/>
      <dgm:t>
        <a:bodyPr/>
        <a:lstStyle/>
        <a:p>
          <a:endParaRPr lang="en-US"/>
        </a:p>
      </dgm:t>
    </dgm:pt>
    <dgm:pt modelId="{8C12489C-0808-4FCB-A859-64843ACF00C0}" type="pres">
      <dgm:prSet presAssocID="{1BA6193C-0767-462F-B19D-4E8517ABFB49}" presName="childText" presStyleLbl="revTx" presStyleIdx="1" presStyleCnt="3" custScaleY="103389" custLinFactNeighborY="6360">
        <dgm:presLayoutVars>
          <dgm:bulletEnabled val="1"/>
        </dgm:presLayoutVars>
      </dgm:prSet>
      <dgm:spPr/>
      <dgm:t>
        <a:bodyPr/>
        <a:lstStyle/>
        <a:p>
          <a:endParaRPr lang="en-US"/>
        </a:p>
      </dgm:t>
    </dgm:pt>
    <dgm:pt modelId="{7312A4DB-C5F4-4D08-9BB6-6D9D6FB9A50B}" type="pres">
      <dgm:prSet presAssocID="{2B4094DF-DE32-4361-98DC-9C3927512A58}" presName="parentText" presStyleLbl="node1" presStyleIdx="2" presStyleCnt="3" custScaleY="41002" custLinFactNeighborY="-8555">
        <dgm:presLayoutVars>
          <dgm:chMax val="0"/>
          <dgm:bulletEnabled val="1"/>
        </dgm:presLayoutVars>
      </dgm:prSet>
      <dgm:spPr/>
      <dgm:t>
        <a:bodyPr/>
        <a:lstStyle/>
        <a:p>
          <a:endParaRPr lang="en-US"/>
        </a:p>
      </dgm:t>
    </dgm:pt>
    <dgm:pt modelId="{5212BFE5-ED51-4860-8F2A-7D73F0B649E5}" type="pres">
      <dgm:prSet presAssocID="{2B4094DF-DE32-4361-98DC-9C3927512A58}" presName="childText" presStyleLbl="revTx" presStyleIdx="2" presStyleCnt="3" custScaleY="76264">
        <dgm:presLayoutVars>
          <dgm:bulletEnabled val="1"/>
        </dgm:presLayoutVars>
      </dgm:prSet>
      <dgm:spPr/>
      <dgm:t>
        <a:bodyPr/>
        <a:lstStyle/>
        <a:p>
          <a:endParaRPr lang="en-US"/>
        </a:p>
      </dgm:t>
    </dgm:pt>
  </dgm:ptLst>
  <dgm:cxnLst>
    <dgm:cxn modelId="{CBCF7B56-BE9D-419B-B849-B8EF909A993D}" type="presOf" srcId="{B543E26D-9A43-4135-B470-3550F40E3A0D}" destId="{8C12489C-0808-4FCB-A859-64843ACF00C0}" srcOrd="0" destOrd="0" presId="urn:microsoft.com/office/officeart/2005/8/layout/vList2"/>
    <dgm:cxn modelId="{DC8BB3BC-0653-4589-BD83-43C7201FFE76}" srcId="{4A14B0CB-C373-419C-8409-BFF6C5816B57}" destId="{2B4094DF-DE32-4361-98DC-9C3927512A58}" srcOrd="2" destOrd="0" parTransId="{EF5937CC-1886-4C0E-BFB4-9D81BB9A3A4E}" sibTransId="{B1AB45AF-D0D5-4B61-B300-9BD846123030}"/>
    <dgm:cxn modelId="{59E2C84A-7941-4B06-BED3-6F3503A4238D}" type="presOf" srcId="{1BA6193C-0767-462F-B19D-4E8517ABFB49}" destId="{248D7BF5-AD36-4CFA-BD4E-F9E09B29225A}" srcOrd="0" destOrd="0" presId="urn:microsoft.com/office/officeart/2005/8/layout/vList2"/>
    <dgm:cxn modelId="{81074028-3C2B-4939-9373-C9F2C86D48DA}" srcId="{4A14B0CB-C373-419C-8409-BFF6C5816B57}" destId="{F72C5AE2-B3ED-4031-A360-3F7759A50CE8}" srcOrd="0" destOrd="0" parTransId="{96ED8A49-A4E2-4D7C-86DE-595CDF1BFC85}" sibTransId="{1C6AB7EE-B95E-49ED-8CDA-98892778693D}"/>
    <dgm:cxn modelId="{A438469C-B1A9-4836-A172-CE398E711F9F}" srcId="{4A14B0CB-C373-419C-8409-BFF6C5816B57}" destId="{1BA6193C-0767-462F-B19D-4E8517ABFB49}" srcOrd="1" destOrd="0" parTransId="{B1420C8F-D729-4C32-8370-1B5EE9DFB66E}" sibTransId="{FE42141E-A75F-4F1A-A7A8-4924F6DC8321}"/>
    <dgm:cxn modelId="{78E17C63-2B55-49DF-8DDE-17DCA2038ECA}" type="presOf" srcId="{2B4094DF-DE32-4361-98DC-9C3927512A58}" destId="{7312A4DB-C5F4-4D08-9BB6-6D9D6FB9A50B}" srcOrd="0" destOrd="0" presId="urn:microsoft.com/office/officeart/2005/8/layout/vList2"/>
    <dgm:cxn modelId="{5F8D42EA-E9F6-4EDA-B45E-07FD5F6869B1}" type="presOf" srcId="{6E77A08B-4232-441E-9890-D551BC7FE620}" destId="{5212BFE5-ED51-4860-8F2A-7D73F0B649E5}" srcOrd="0" destOrd="0" presId="urn:microsoft.com/office/officeart/2005/8/layout/vList2"/>
    <dgm:cxn modelId="{A722D6AA-FDD5-4A3E-86EE-F1B6FA3ED456}" type="presOf" srcId="{F72C5AE2-B3ED-4031-A360-3F7759A50CE8}" destId="{86E4D50E-1204-4EC2-954B-C9262469EB9F}" srcOrd="0" destOrd="0" presId="urn:microsoft.com/office/officeart/2005/8/layout/vList2"/>
    <dgm:cxn modelId="{B3C46C6F-B87D-495B-BB95-D464DF5C37D0}" srcId="{F72C5AE2-B3ED-4031-A360-3F7759A50CE8}" destId="{81B98A10-751F-4A69-9BAA-BAFB8B75FC30}" srcOrd="0" destOrd="0" parTransId="{E4EBA1C3-AAAF-4D55-AAC4-364C67B85E4C}" sibTransId="{1E01C708-BD53-47E4-89F7-6B0E39892676}"/>
    <dgm:cxn modelId="{2C0DCF17-986D-41BB-A998-EC8063E352C5}" srcId="{2B4094DF-DE32-4361-98DC-9C3927512A58}" destId="{6E77A08B-4232-441E-9890-D551BC7FE620}" srcOrd="0" destOrd="0" parTransId="{09A3199A-7A33-46FE-96FA-4134402DEE9E}" sibTransId="{CD2E6C7D-70A2-4E69-94F8-45EB1D0A9CA5}"/>
    <dgm:cxn modelId="{87961E3F-82E9-46B4-9D02-0E8FF2A7578E}" type="presOf" srcId="{81B98A10-751F-4A69-9BAA-BAFB8B75FC30}" destId="{A2CE099C-3E4C-465A-AA46-90054C0F79DC}" srcOrd="0" destOrd="0" presId="urn:microsoft.com/office/officeart/2005/8/layout/vList2"/>
    <dgm:cxn modelId="{44BF6C1B-9D34-439B-80A6-E41D8F5FB61A}" type="presOf" srcId="{4A14B0CB-C373-419C-8409-BFF6C5816B57}" destId="{793ABE12-06D1-405F-B281-EC8C00F47EEB}" srcOrd="0" destOrd="0" presId="urn:microsoft.com/office/officeart/2005/8/layout/vList2"/>
    <dgm:cxn modelId="{22372622-C216-41D2-8B06-FB5F5BE6229D}" srcId="{1BA6193C-0767-462F-B19D-4E8517ABFB49}" destId="{B543E26D-9A43-4135-B470-3550F40E3A0D}" srcOrd="0" destOrd="0" parTransId="{6095B673-16FE-4055-B966-8258C3245A62}" sibTransId="{31F4B7FA-DB09-4AC8-9414-16AEFFD3ECB5}"/>
    <dgm:cxn modelId="{5AF11CEA-02D3-4F07-AF85-C552D3DA8015}" type="presParOf" srcId="{793ABE12-06D1-405F-B281-EC8C00F47EEB}" destId="{86E4D50E-1204-4EC2-954B-C9262469EB9F}" srcOrd="0" destOrd="0" presId="urn:microsoft.com/office/officeart/2005/8/layout/vList2"/>
    <dgm:cxn modelId="{80548C91-9E59-4786-8061-11C6E066BD9A}" type="presParOf" srcId="{793ABE12-06D1-405F-B281-EC8C00F47EEB}" destId="{A2CE099C-3E4C-465A-AA46-90054C0F79DC}" srcOrd="1" destOrd="0" presId="urn:microsoft.com/office/officeart/2005/8/layout/vList2"/>
    <dgm:cxn modelId="{745D6700-24B0-41D6-8669-8EA58E4B1625}" type="presParOf" srcId="{793ABE12-06D1-405F-B281-EC8C00F47EEB}" destId="{248D7BF5-AD36-4CFA-BD4E-F9E09B29225A}" srcOrd="2" destOrd="0" presId="urn:microsoft.com/office/officeart/2005/8/layout/vList2"/>
    <dgm:cxn modelId="{05BD1F1B-E43E-4EE3-843B-FF5CC5589A47}" type="presParOf" srcId="{793ABE12-06D1-405F-B281-EC8C00F47EEB}" destId="{8C12489C-0808-4FCB-A859-64843ACF00C0}" srcOrd="3" destOrd="0" presId="urn:microsoft.com/office/officeart/2005/8/layout/vList2"/>
    <dgm:cxn modelId="{AC7F3991-6DDA-4D54-96F5-71DD017F129C}" type="presParOf" srcId="{793ABE12-06D1-405F-B281-EC8C00F47EEB}" destId="{7312A4DB-C5F4-4D08-9BB6-6D9D6FB9A50B}" srcOrd="4" destOrd="0" presId="urn:microsoft.com/office/officeart/2005/8/layout/vList2"/>
    <dgm:cxn modelId="{05BE3696-0893-42AD-A79C-37EBB420813C}" type="presParOf" srcId="{793ABE12-06D1-405F-B281-EC8C00F47EEB}" destId="{5212BFE5-ED51-4860-8F2A-7D73F0B649E5}"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3D3DEC-5DE1-476D-A19B-1B2453A6DF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E00FB9E-7B77-4514-A61E-1C97FDA18F4C}">
      <dgm:prSet phldrT="[Text]" custT="1"/>
      <dgm:spPr/>
      <dgm:t>
        <a:bodyPr/>
        <a:lstStyle/>
        <a:p>
          <a:r>
            <a:rPr lang="en-US" sz="2000" u="sng" dirty="0" smtClean="0"/>
            <a:t>Staff Group Insurance</a:t>
          </a:r>
          <a:endParaRPr lang="en-US" sz="2000" u="sng" dirty="0"/>
        </a:p>
      </dgm:t>
    </dgm:pt>
    <dgm:pt modelId="{55BE4D89-78A7-48E2-8E71-38FF5D5DDCD1}" type="parTrans" cxnId="{E70295FA-2E00-4191-8941-2C7C06DB23F4}">
      <dgm:prSet/>
      <dgm:spPr/>
      <dgm:t>
        <a:bodyPr/>
        <a:lstStyle/>
        <a:p>
          <a:endParaRPr lang="en-US"/>
        </a:p>
      </dgm:t>
    </dgm:pt>
    <dgm:pt modelId="{FDAE1C99-D19F-499C-AF95-E7AD9EC1BCBE}" type="sibTrans" cxnId="{E70295FA-2E00-4191-8941-2C7C06DB23F4}">
      <dgm:prSet/>
      <dgm:spPr/>
      <dgm:t>
        <a:bodyPr/>
        <a:lstStyle/>
        <a:p>
          <a:endParaRPr lang="en-US"/>
        </a:p>
      </dgm:t>
    </dgm:pt>
    <dgm:pt modelId="{EDA5855D-E01D-4CC0-9053-5220B5D26207}">
      <dgm:prSet phldrT="[Text]" custT="1"/>
      <dgm:spPr/>
      <dgm:t>
        <a:bodyPr/>
        <a:lstStyle/>
        <a:p>
          <a:r>
            <a:rPr lang="en-US" sz="1400" dirty="0" smtClean="0"/>
            <a:t>This strategy is to provide proportional share of staff group insurance premiums paid from Other Educational and General funds.</a:t>
          </a:r>
          <a:endParaRPr lang="en-US" sz="1400" dirty="0"/>
        </a:p>
      </dgm:t>
    </dgm:pt>
    <dgm:pt modelId="{09D8576B-6C0E-4428-93C4-AF1C30ED0EBB}" type="parTrans" cxnId="{FF03CA47-9AF2-4058-AD9B-19FF56A9456B}">
      <dgm:prSet/>
      <dgm:spPr/>
      <dgm:t>
        <a:bodyPr/>
        <a:lstStyle/>
        <a:p>
          <a:endParaRPr lang="en-US"/>
        </a:p>
      </dgm:t>
    </dgm:pt>
    <dgm:pt modelId="{1D1F9E4F-57BF-4024-8EE8-70C98E7283B5}" type="sibTrans" cxnId="{FF03CA47-9AF2-4058-AD9B-19FF56A9456B}">
      <dgm:prSet/>
      <dgm:spPr/>
      <dgm:t>
        <a:bodyPr/>
        <a:lstStyle/>
        <a:p>
          <a:endParaRPr lang="en-US"/>
        </a:p>
      </dgm:t>
    </dgm:pt>
    <dgm:pt modelId="{3D222259-2F49-401F-8FD2-479BEA2D04F6}">
      <dgm:prSet phldrT="[Text]" custT="1"/>
      <dgm:spPr/>
      <dgm:t>
        <a:bodyPr/>
        <a:lstStyle/>
        <a:p>
          <a:r>
            <a:rPr lang="en-US" sz="2000" u="sng" dirty="0" smtClean="0"/>
            <a:t>Worker’s Compensation</a:t>
          </a:r>
          <a:endParaRPr lang="en-US" sz="2000" u="sng" dirty="0"/>
        </a:p>
      </dgm:t>
    </dgm:pt>
    <dgm:pt modelId="{B8CABE91-6C9D-4CE8-A888-5A3C08B468DC}" type="parTrans" cxnId="{A97063CB-56D1-45C5-9E99-AC3592607CEF}">
      <dgm:prSet/>
      <dgm:spPr/>
      <dgm:t>
        <a:bodyPr/>
        <a:lstStyle/>
        <a:p>
          <a:endParaRPr lang="en-US"/>
        </a:p>
      </dgm:t>
    </dgm:pt>
    <dgm:pt modelId="{02A5641B-BE68-4702-AE7C-83A2DE0FFE42}" type="sibTrans" cxnId="{A97063CB-56D1-45C5-9E99-AC3592607CEF}">
      <dgm:prSet/>
      <dgm:spPr/>
      <dgm:t>
        <a:bodyPr/>
        <a:lstStyle/>
        <a:p>
          <a:endParaRPr lang="en-US"/>
        </a:p>
      </dgm:t>
    </dgm:pt>
    <dgm:pt modelId="{874B2E25-3036-480A-BB14-CC3628DAB8DE}">
      <dgm:prSet phldrT="[Text]" custT="1"/>
      <dgm:spPr/>
      <dgm:t>
        <a:bodyPr/>
        <a:lstStyle/>
        <a:p>
          <a:r>
            <a:rPr lang="en-US" sz="1400" dirty="0" smtClean="0"/>
            <a:t>The strategy funds the Worker’s Compensation payments related to Educational and General funds.</a:t>
          </a:r>
          <a:endParaRPr lang="en-US" sz="1400" dirty="0"/>
        </a:p>
      </dgm:t>
    </dgm:pt>
    <dgm:pt modelId="{C7A4C4C0-0F8D-4492-B05B-531C9DDCD85F}" type="parTrans" cxnId="{9E85950D-10EC-49D5-B58B-DF3E2BA43EF1}">
      <dgm:prSet/>
      <dgm:spPr/>
      <dgm:t>
        <a:bodyPr/>
        <a:lstStyle/>
        <a:p>
          <a:endParaRPr lang="en-US"/>
        </a:p>
      </dgm:t>
    </dgm:pt>
    <dgm:pt modelId="{7C328794-3491-445D-9D49-20CF0B868E5F}" type="sibTrans" cxnId="{9E85950D-10EC-49D5-B58B-DF3E2BA43EF1}">
      <dgm:prSet/>
      <dgm:spPr/>
      <dgm:t>
        <a:bodyPr/>
        <a:lstStyle/>
        <a:p>
          <a:endParaRPr lang="en-US"/>
        </a:p>
      </dgm:t>
    </dgm:pt>
    <dgm:pt modelId="{13A456D4-94AA-4BD2-822A-4769187AB0C0}">
      <dgm:prSet phldrT="[Text]" custT="1"/>
      <dgm:spPr/>
      <dgm:t>
        <a:bodyPr/>
        <a:lstStyle/>
        <a:p>
          <a:r>
            <a:rPr lang="en-US" sz="2000" u="sng" dirty="0" smtClean="0"/>
            <a:t>Texas Public Education Grants</a:t>
          </a:r>
          <a:endParaRPr lang="en-US" sz="2000" u="sng" dirty="0"/>
        </a:p>
      </dgm:t>
    </dgm:pt>
    <dgm:pt modelId="{49E5A892-937A-45CB-97A5-67B18E28F7F2}" type="parTrans" cxnId="{C1C593A6-7BA0-438D-9648-AE8F099A3A1E}">
      <dgm:prSet/>
      <dgm:spPr/>
      <dgm:t>
        <a:bodyPr/>
        <a:lstStyle/>
        <a:p>
          <a:endParaRPr lang="en-US"/>
        </a:p>
      </dgm:t>
    </dgm:pt>
    <dgm:pt modelId="{531490EA-9143-4538-B109-36AC9C07A697}" type="sibTrans" cxnId="{C1C593A6-7BA0-438D-9648-AE8F099A3A1E}">
      <dgm:prSet/>
      <dgm:spPr/>
      <dgm:t>
        <a:bodyPr/>
        <a:lstStyle/>
        <a:p>
          <a:endParaRPr lang="en-US"/>
        </a:p>
      </dgm:t>
    </dgm:pt>
    <dgm:pt modelId="{664BCFAB-976A-4858-9B71-6FE63DF6F8E4}">
      <dgm:prSet custT="1"/>
      <dgm:spPr/>
      <dgm:t>
        <a:bodyPr/>
        <a:lstStyle/>
        <a:p>
          <a:r>
            <a:rPr lang="en-US" sz="1400" dirty="0" smtClean="0"/>
            <a:t>This strategy represents tuition set aside for the Texas Public Education Grants program as required by Section 56.033 of the Texas Education Code.</a:t>
          </a:r>
          <a:endParaRPr lang="en-US" sz="1400" dirty="0"/>
        </a:p>
      </dgm:t>
    </dgm:pt>
    <dgm:pt modelId="{A5451CE3-D92B-4A6C-BCDC-1FEA01FC45CA}" type="parTrans" cxnId="{4B4DC2B2-37E9-4092-A08B-D9C92B2A06A7}">
      <dgm:prSet/>
      <dgm:spPr/>
      <dgm:t>
        <a:bodyPr/>
        <a:lstStyle/>
        <a:p>
          <a:endParaRPr lang="en-US"/>
        </a:p>
      </dgm:t>
    </dgm:pt>
    <dgm:pt modelId="{32FD98EE-9DA2-41D3-BBFA-8BC9358AC62B}" type="sibTrans" cxnId="{4B4DC2B2-37E9-4092-A08B-D9C92B2A06A7}">
      <dgm:prSet/>
      <dgm:spPr/>
      <dgm:t>
        <a:bodyPr/>
        <a:lstStyle/>
        <a:p>
          <a:endParaRPr lang="en-US"/>
        </a:p>
      </dgm:t>
    </dgm:pt>
    <dgm:pt modelId="{BFFF15FF-5D88-4F04-9A91-412120ADB294}" type="pres">
      <dgm:prSet presAssocID="{243D3DEC-5DE1-476D-A19B-1B2453A6DF07}" presName="linear" presStyleCnt="0">
        <dgm:presLayoutVars>
          <dgm:animLvl val="lvl"/>
          <dgm:resizeHandles val="exact"/>
        </dgm:presLayoutVars>
      </dgm:prSet>
      <dgm:spPr/>
      <dgm:t>
        <a:bodyPr/>
        <a:lstStyle/>
        <a:p>
          <a:endParaRPr lang="en-US"/>
        </a:p>
      </dgm:t>
    </dgm:pt>
    <dgm:pt modelId="{AA6A7D28-E909-4D3B-B21D-EB81A3B05F0C}" type="pres">
      <dgm:prSet presAssocID="{3E00FB9E-7B77-4514-A61E-1C97FDA18F4C}" presName="parentText" presStyleLbl="node1" presStyleIdx="0" presStyleCnt="3" custScaleY="43394" custLinFactNeighborY="-3566">
        <dgm:presLayoutVars>
          <dgm:chMax val="0"/>
          <dgm:bulletEnabled val="1"/>
        </dgm:presLayoutVars>
      </dgm:prSet>
      <dgm:spPr/>
      <dgm:t>
        <a:bodyPr/>
        <a:lstStyle/>
        <a:p>
          <a:endParaRPr lang="en-US"/>
        </a:p>
      </dgm:t>
    </dgm:pt>
    <dgm:pt modelId="{A64E03C1-D212-4457-8602-7605399E0ED0}" type="pres">
      <dgm:prSet presAssocID="{3E00FB9E-7B77-4514-A61E-1C97FDA18F4C}" presName="childText" presStyleLbl="revTx" presStyleIdx="0" presStyleCnt="3">
        <dgm:presLayoutVars>
          <dgm:bulletEnabled val="1"/>
        </dgm:presLayoutVars>
      </dgm:prSet>
      <dgm:spPr/>
      <dgm:t>
        <a:bodyPr/>
        <a:lstStyle/>
        <a:p>
          <a:endParaRPr lang="en-US"/>
        </a:p>
      </dgm:t>
    </dgm:pt>
    <dgm:pt modelId="{7BA91652-B0F5-479D-BF7D-5EE2861D068A}" type="pres">
      <dgm:prSet presAssocID="{3D222259-2F49-401F-8FD2-479BEA2D04F6}" presName="parentText" presStyleLbl="node1" presStyleIdx="1" presStyleCnt="3" custScaleY="34994" custLinFactNeighborY="-22930">
        <dgm:presLayoutVars>
          <dgm:chMax val="0"/>
          <dgm:bulletEnabled val="1"/>
        </dgm:presLayoutVars>
      </dgm:prSet>
      <dgm:spPr/>
      <dgm:t>
        <a:bodyPr/>
        <a:lstStyle/>
        <a:p>
          <a:endParaRPr lang="en-US"/>
        </a:p>
      </dgm:t>
    </dgm:pt>
    <dgm:pt modelId="{B7362169-049D-4991-A795-4170F38419DA}" type="pres">
      <dgm:prSet presAssocID="{3D222259-2F49-401F-8FD2-479BEA2D04F6}" presName="childText" presStyleLbl="revTx" presStyleIdx="1" presStyleCnt="3" custScaleY="41755" custLinFactNeighborY="-12581">
        <dgm:presLayoutVars>
          <dgm:bulletEnabled val="1"/>
        </dgm:presLayoutVars>
      </dgm:prSet>
      <dgm:spPr/>
      <dgm:t>
        <a:bodyPr/>
        <a:lstStyle/>
        <a:p>
          <a:endParaRPr lang="en-US"/>
        </a:p>
      </dgm:t>
    </dgm:pt>
    <dgm:pt modelId="{41A43C2A-76DC-4443-B5A2-FA99CFC46B95}" type="pres">
      <dgm:prSet presAssocID="{13A456D4-94AA-4BD2-822A-4769187AB0C0}" presName="parentText" presStyleLbl="node1" presStyleIdx="2" presStyleCnt="3" custScaleY="35352" custLinFactNeighborY="959">
        <dgm:presLayoutVars>
          <dgm:chMax val="0"/>
          <dgm:bulletEnabled val="1"/>
        </dgm:presLayoutVars>
      </dgm:prSet>
      <dgm:spPr/>
      <dgm:t>
        <a:bodyPr/>
        <a:lstStyle/>
        <a:p>
          <a:endParaRPr lang="en-US"/>
        </a:p>
      </dgm:t>
    </dgm:pt>
    <dgm:pt modelId="{0720BF64-FFD4-45B7-96B3-76DE9EB60347}" type="pres">
      <dgm:prSet presAssocID="{13A456D4-94AA-4BD2-822A-4769187AB0C0}" presName="childText" presStyleLbl="revTx" presStyleIdx="2" presStyleCnt="3" custScaleY="72882" custLinFactNeighborY="19636">
        <dgm:presLayoutVars>
          <dgm:bulletEnabled val="1"/>
        </dgm:presLayoutVars>
      </dgm:prSet>
      <dgm:spPr/>
      <dgm:t>
        <a:bodyPr/>
        <a:lstStyle/>
        <a:p>
          <a:endParaRPr lang="en-US"/>
        </a:p>
      </dgm:t>
    </dgm:pt>
  </dgm:ptLst>
  <dgm:cxnLst>
    <dgm:cxn modelId="{C1C593A6-7BA0-438D-9648-AE8F099A3A1E}" srcId="{243D3DEC-5DE1-476D-A19B-1B2453A6DF07}" destId="{13A456D4-94AA-4BD2-822A-4769187AB0C0}" srcOrd="2" destOrd="0" parTransId="{49E5A892-937A-45CB-97A5-67B18E28F7F2}" sibTransId="{531490EA-9143-4538-B109-36AC9C07A697}"/>
    <dgm:cxn modelId="{E850D036-BC17-478B-A46E-1E38B779EC6C}" type="presOf" srcId="{3E00FB9E-7B77-4514-A61E-1C97FDA18F4C}" destId="{AA6A7D28-E909-4D3B-B21D-EB81A3B05F0C}" srcOrd="0" destOrd="0" presId="urn:microsoft.com/office/officeart/2005/8/layout/vList2"/>
    <dgm:cxn modelId="{4B4DC2B2-37E9-4092-A08B-D9C92B2A06A7}" srcId="{13A456D4-94AA-4BD2-822A-4769187AB0C0}" destId="{664BCFAB-976A-4858-9B71-6FE63DF6F8E4}" srcOrd="0" destOrd="0" parTransId="{A5451CE3-D92B-4A6C-BCDC-1FEA01FC45CA}" sibTransId="{32FD98EE-9DA2-41D3-BBFA-8BC9358AC62B}"/>
    <dgm:cxn modelId="{E70295FA-2E00-4191-8941-2C7C06DB23F4}" srcId="{243D3DEC-5DE1-476D-A19B-1B2453A6DF07}" destId="{3E00FB9E-7B77-4514-A61E-1C97FDA18F4C}" srcOrd="0" destOrd="0" parTransId="{55BE4D89-78A7-48E2-8E71-38FF5D5DDCD1}" sibTransId="{FDAE1C99-D19F-499C-AF95-E7AD9EC1BCBE}"/>
    <dgm:cxn modelId="{C55D6E93-062B-4D02-9322-7BEE9E3825AF}" type="presOf" srcId="{EDA5855D-E01D-4CC0-9053-5220B5D26207}" destId="{A64E03C1-D212-4457-8602-7605399E0ED0}" srcOrd="0" destOrd="0" presId="urn:microsoft.com/office/officeart/2005/8/layout/vList2"/>
    <dgm:cxn modelId="{9E85950D-10EC-49D5-B58B-DF3E2BA43EF1}" srcId="{3D222259-2F49-401F-8FD2-479BEA2D04F6}" destId="{874B2E25-3036-480A-BB14-CC3628DAB8DE}" srcOrd="0" destOrd="0" parTransId="{C7A4C4C0-0F8D-4492-B05B-531C9DDCD85F}" sibTransId="{7C328794-3491-445D-9D49-20CF0B868E5F}"/>
    <dgm:cxn modelId="{2AF54E77-085F-4F36-BF84-6A280BDE9DE6}" type="presOf" srcId="{664BCFAB-976A-4858-9B71-6FE63DF6F8E4}" destId="{0720BF64-FFD4-45B7-96B3-76DE9EB60347}" srcOrd="0" destOrd="0" presId="urn:microsoft.com/office/officeart/2005/8/layout/vList2"/>
    <dgm:cxn modelId="{245B74AF-4594-43D4-B7B0-005ABAABEFD9}" type="presOf" srcId="{3D222259-2F49-401F-8FD2-479BEA2D04F6}" destId="{7BA91652-B0F5-479D-BF7D-5EE2861D068A}" srcOrd="0" destOrd="0" presId="urn:microsoft.com/office/officeart/2005/8/layout/vList2"/>
    <dgm:cxn modelId="{5DEF0ADF-9A4D-4F90-9E6D-02E81802CA8E}" type="presOf" srcId="{874B2E25-3036-480A-BB14-CC3628DAB8DE}" destId="{B7362169-049D-4991-A795-4170F38419DA}" srcOrd="0" destOrd="0" presId="urn:microsoft.com/office/officeart/2005/8/layout/vList2"/>
    <dgm:cxn modelId="{27284396-A843-4D0D-B4D2-BF9B7FE38CE1}" type="presOf" srcId="{243D3DEC-5DE1-476D-A19B-1B2453A6DF07}" destId="{BFFF15FF-5D88-4F04-9A91-412120ADB294}" srcOrd="0" destOrd="0" presId="urn:microsoft.com/office/officeart/2005/8/layout/vList2"/>
    <dgm:cxn modelId="{D3323721-47F9-4BEC-BEE0-B312F6B1E37B}" type="presOf" srcId="{13A456D4-94AA-4BD2-822A-4769187AB0C0}" destId="{41A43C2A-76DC-4443-B5A2-FA99CFC46B95}" srcOrd="0" destOrd="0" presId="urn:microsoft.com/office/officeart/2005/8/layout/vList2"/>
    <dgm:cxn modelId="{A97063CB-56D1-45C5-9E99-AC3592607CEF}" srcId="{243D3DEC-5DE1-476D-A19B-1B2453A6DF07}" destId="{3D222259-2F49-401F-8FD2-479BEA2D04F6}" srcOrd="1" destOrd="0" parTransId="{B8CABE91-6C9D-4CE8-A888-5A3C08B468DC}" sibTransId="{02A5641B-BE68-4702-AE7C-83A2DE0FFE42}"/>
    <dgm:cxn modelId="{FF03CA47-9AF2-4058-AD9B-19FF56A9456B}" srcId="{3E00FB9E-7B77-4514-A61E-1C97FDA18F4C}" destId="{EDA5855D-E01D-4CC0-9053-5220B5D26207}" srcOrd="0" destOrd="0" parTransId="{09D8576B-6C0E-4428-93C4-AF1C30ED0EBB}" sibTransId="{1D1F9E4F-57BF-4024-8EE8-70C98E7283B5}"/>
    <dgm:cxn modelId="{EEA9D1EF-7ABF-49CB-A471-74547248F6F9}" type="presParOf" srcId="{BFFF15FF-5D88-4F04-9A91-412120ADB294}" destId="{AA6A7D28-E909-4D3B-B21D-EB81A3B05F0C}" srcOrd="0" destOrd="0" presId="urn:microsoft.com/office/officeart/2005/8/layout/vList2"/>
    <dgm:cxn modelId="{810160A7-C66D-48FF-A528-0A15CDEF8617}" type="presParOf" srcId="{BFFF15FF-5D88-4F04-9A91-412120ADB294}" destId="{A64E03C1-D212-4457-8602-7605399E0ED0}" srcOrd="1" destOrd="0" presId="urn:microsoft.com/office/officeart/2005/8/layout/vList2"/>
    <dgm:cxn modelId="{F9B192F5-0D4D-4EF1-9032-062009839690}" type="presParOf" srcId="{BFFF15FF-5D88-4F04-9A91-412120ADB294}" destId="{7BA91652-B0F5-479D-BF7D-5EE2861D068A}" srcOrd="2" destOrd="0" presId="urn:microsoft.com/office/officeart/2005/8/layout/vList2"/>
    <dgm:cxn modelId="{B6978032-AA76-4671-B85B-A7B32EDE04CD}" type="presParOf" srcId="{BFFF15FF-5D88-4F04-9A91-412120ADB294}" destId="{B7362169-049D-4991-A795-4170F38419DA}" srcOrd="3" destOrd="0" presId="urn:microsoft.com/office/officeart/2005/8/layout/vList2"/>
    <dgm:cxn modelId="{D532DCE8-D162-4DBC-938E-29A24A25603F}" type="presParOf" srcId="{BFFF15FF-5D88-4F04-9A91-412120ADB294}" destId="{41A43C2A-76DC-4443-B5A2-FA99CFC46B95}" srcOrd="4" destOrd="0" presId="urn:microsoft.com/office/officeart/2005/8/layout/vList2"/>
    <dgm:cxn modelId="{AB3C9770-C35B-4AB8-8574-53578035C831}" type="presParOf" srcId="{BFFF15FF-5D88-4F04-9A91-412120ADB294}" destId="{0720BF64-FFD4-45B7-96B3-76DE9EB60347}"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82516" cy="456520"/>
          </a:xfrm>
          <a:prstGeom prst="rect">
            <a:avLst/>
          </a:prstGeom>
          <a:noFill/>
          <a:ln w="9525">
            <a:noFill/>
            <a:miter lim="800000"/>
            <a:headEnd/>
            <a:tailEnd/>
          </a:ln>
          <a:effectLst/>
        </p:spPr>
        <p:txBody>
          <a:bodyPr vert="horz" wrap="square" lIns="90570" tIns="45286" rIns="90570" bIns="45286" numCol="1" anchor="t" anchorCtr="0" compatLnSpc="1">
            <a:prstTxWarp prst="textNoShape">
              <a:avLst/>
            </a:prstTxWarp>
          </a:bodyPr>
          <a:lstStyle>
            <a:lvl1pPr defTabSz="906438">
              <a:defRPr sz="1300">
                <a:latin typeface="Times New Roman" pitchFamily="18" charset="0"/>
              </a:defRPr>
            </a:lvl1pPr>
          </a:lstStyle>
          <a:p>
            <a:pPr>
              <a:defRPr/>
            </a:pPr>
            <a:endParaRPr lang="en-US"/>
          </a:p>
        </p:txBody>
      </p:sp>
      <p:sp>
        <p:nvSpPr>
          <p:cNvPr id="46083" name="Rectangle 3"/>
          <p:cNvSpPr>
            <a:spLocks noGrp="1" noChangeArrowheads="1"/>
          </p:cNvSpPr>
          <p:nvPr>
            <p:ph type="dt" sz="quarter" idx="1"/>
          </p:nvPr>
        </p:nvSpPr>
        <p:spPr bwMode="auto">
          <a:xfrm>
            <a:off x="3875485" y="0"/>
            <a:ext cx="2982516" cy="456520"/>
          </a:xfrm>
          <a:prstGeom prst="rect">
            <a:avLst/>
          </a:prstGeom>
          <a:noFill/>
          <a:ln w="9525">
            <a:noFill/>
            <a:miter lim="800000"/>
            <a:headEnd/>
            <a:tailEnd/>
          </a:ln>
          <a:effectLst/>
        </p:spPr>
        <p:txBody>
          <a:bodyPr vert="horz" wrap="square" lIns="90570" tIns="45286" rIns="90570" bIns="45286" numCol="1" anchor="t" anchorCtr="0" compatLnSpc="1">
            <a:prstTxWarp prst="textNoShape">
              <a:avLst/>
            </a:prstTxWarp>
          </a:bodyPr>
          <a:lstStyle>
            <a:lvl1pPr algn="r" defTabSz="906438">
              <a:defRPr sz="1300">
                <a:latin typeface="Times New Roman" pitchFamily="18" charset="0"/>
              </a:defRPr>
            </a:lvl1pPr>
          </a:lstStyle>
          <a:p>
            <a:pPr>
              <a:defRPr/>
            </a:pPr>
            <a:endParaRPr lang="en-US"/>
          </a:p>
        </p:txBody>
      </p:sp>
      <p:sp>
        <p:nvSpPr>
          <p:cNvPr id="46084" name="Rectangle 4"/>
          <p:cNvSpPr>
            <a:spLocks noGrp="1" noChangeArrowheads="1"/>
          </p:cNvSpPr>
          <p:nvPr>
            <p:ph type="ftr" sz="quarter" idx="2"/>
          </p:nvPr>
        </p:nvSpPr>
        <p:spPr bwMode="auto">
          <a:xfrm>
            <a:off x="0" y="8839882"/>
            <a:ext cx="2982516" cy="456519"/>
          </a:xfrm>
          <a:prstGeom prst="rect">
            <a:avLst/>
          </a:prstGeom>
          <a:noFill/>
          <a:ln w="9525">
            <a:noFill/>
            <a:miter lim="800000"/>
            <a:headEnd/>
            <a:tailEnd/>
          </a:ln>
          <a:effectLst/>
        </p:spPr>
        <p:txBody>
          <a:bodyPr vert="horz" wrap="square" lIns="90570" tIns="45286" rIns="90570" bIns="45286" numCol="1" anchor="b" anchorCtr="0" compatLnSpc="1">
            <a:prstTxWarp prst="textNoShape">
              <a:avLst/>
            </a:prstTxWarp>
          </a:bodyPr>
          <a:lstStyle>
            <a:lvl1pPr defTabSz="906438">
              <a:defRPr sz="1300">
                <a:latin typeface="Times New Roman" pitchFamily="18" charset="0"/>
              </a:defRPr>
            </a:lvl1pPr>
          </a:lstStyle>
          <a:p>
            <a:pPr>
              <a:defRPr/>
            </a:pPr>
            <a:endParaRPr lang="en-US"/>
          </a:p>
        </p:txBody>
      </p:sp>
      <p:sp>
        <p:nvSpPr>
          <p:cNvPr id="46085" name="Rectangle 5"/>
          <p:cNvSpPr>
            <a:spLocks noGrp="1" noChangeArrowheads="1"/>
          </p:cNvSpPr>
          <p:nvPr>
            <p:ph type="sldNum" sz="quarter" idx="3"/>
          </p:nvPr>
        </p:nvSpPr>
        <p:spPr bwMode="auto">
          <a:xfrm>
            <a:off x="3875485" y="8839882"/>
            <a:ext cx="2982516" cy="456519"/>
          </a:xfrm>
          <a:prstGeom prst="rect">
            <a:avLst/>
          </a:prstGeom>
          <a:noFill/>
          <a:ln w="9525">
            <a:noFill/>
            <a:miter lim="800000"/>
            <a:headEnd/>
            <a:tailEnd/>
          </a:ln>
          <a:effectLst/>
        </p:spPr>
        <p:txBody>
          <a:bodyPr vert="horz" wrap="square" lIns="90570" tIns="45286" rIns="90570" bIns="45286" numCol="1" anchor="b" anchorCtr="0" compatLnSpc="1">
            <a:prstTxWarp prst="textNoShape">
              <a:avLst/>
            </a:prstTxWarp>
          </a:bodyPr>
          <a:lstStyle>
            <a:lvl1pPr algn="r" defTabSz="906438">
              <a:defRPr sz="1300">
                <a:latin typeface="Times New Roman" pitchFamily="18" charset="0"/>
              </a:defRPr>
            </a:lvl1pPr>
          </a:lstStyle>
          <a:p>
            <a:pPr>
              <a:defRPr/>
            </a:pPr>
            <a:fld id="{B88582E5-544A-43E1-A74E-88B43684A2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972098" cy="465743"/>
          </a:xfrm>
          <a:prstGeom prst="rect">
            <a:avLst/>
          </a:prstGeom>
          <a:noFill/>
          <a:ln w="9525">
            <a:noFill/>
            <a:miter lim="800000"/>
            <a:headEnd/>
            <a:tailEnd/>
          </a:ln>
          <a:effectLst/>
        </p:spPr>
        <p:txBody>
          <a:bodyPr vert="horz" wrap="square" lIns="93029" tIns="46513" rIns="93029" bIns="46513" numCol="1" anchor="t" anchorCtr="0" compatLnSpc="1">
            <a:prstTxWarp prst="textNoShape">
              <a:avLst/>
            </a:prstTxWarp>
          </a:bodyPr>
          <a:lstStyle>
            <a:lvl1pPr defTabSz="930690">
              <a:defRPr sz="13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85903" y="1"/>
            <a:ext cx="2972098" cy="465743"/>
          </a:xfrm>
          <a:prstGeom prst="rect">
            <a:avLst/>
          </a:prstGeom>
          <a:noFill/>
          <a:ln w="9525">
            <a:noFill/>
            <a:miter lim="800000"/>
            <a:headEnd/>
            <a:tailEnd/>
          </a:ln>
          <a:effectLst/>
        </p:spPr>
        <p:txBody>
          <a:bodyPr vert="horz" wrap="square" lIns="93029" tIns="46513" rIns="93029" bIns="46513" numCol="1" anchor="t" anchorCtr="0" compatLnSpc="1">
            <a:prstTxWarp prst="textNoShape">
              <a:avLst/>
            </a:prstTxWarp>
          </a:bodyPr>
          <a:lstStyle>
            <a:lvl1pPr algn="r" defTabSz="930690">
              <a:defRPr sz="1300">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3806" y="4416099"/>
            <a:ext cx="5030391" cy="4183995"/>
          </a:xfrm>
          <a:prstGeom prst="rect">
            <a:avLst/>
          </a:prstGeom>
          <a:noFill/>
          <a:ln w="9525">
            <a:noFill/>
            <a:miter lim="800000"/>
            <a:headEnd/>
            <a:tailEnd/>
          </a:ln>
          <a:effectLst/>
        </p:spPr>
        <p:txBody>
          <a:bodyPr vert="horz" wrap="square" lIns="93029" tIns="46513" rIns="93029" bIns="465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30658"/>
            <a:ext cx="2972098" cy="465742"/>
          </a:xfrm>
          <a:prstGeom prst="rect">
            <a:avLst/>
          </a:prstGeom>
          <a:noFill/>
          <a:ln w="9525">
            <a:noFill/>
            <a:miter lim="800000"/>
            <a:headEnd/>
            <a:tailEnd/>
          </a:ln>
          <a:effectLst/>
        </p:spPr>
        <p:txBody>
          <a:bodyPr vert="horz" wrap="square" lIns="93029" tIns="46513" rIns="93029" bIns="46513" numCol="1" anchor="b" anchorCtr="0" compatLnSpc="1">
            <a:prstTxWarp prst="textNoShape">
              <a:avLst/>
            </a:prstTxWarp>
          </a:bodyPr>
          <a:lstStyle>
            <a:lvl1pPr defTabSz="930690">
              <a:defRPr sz="13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885903" y="8830658"/>
            <a:ext cx="2972098" cy="465742"/>
          </a:xfrm>
          <a:prstGeom prst="rect">
            <a:avLst/>
          </a:prstGeom>
          <a:noFill/>
          <a:ln w="9525">
            <a:noFill/>
            <a:miter lim="800000"/>
            <a:headEnd/>
            <a:tailEnd/>
          </a:ln>
          <a:effectLst/>
        </p:spPr>
        <p:txBody>
          <a:bodyPr vert="horz" wrap="square" lIns="93029" tIns="46513" rIns="93029" bIns="46513" numCol="1" anchor="b" anchorCtr="0" compatLnSpc="1">
            <a:prstTxWarp prst="textNoShape">
              <a:avLst/>
            </a:prstTxWarp>
          </a:bodyPr>
          <a:lstStyle>
            <a:lvl1pPr algn="r" defTabSz="930690">
              <a:defRPr sz="1300">
                <a:latin typeface="Times New Roman" pitchFamily="18" charset="0"/>
              </a:defRPr>
            </a:lvl1pPr>
          </a:lstStyle>
          <a:p>
            <a:pPr>
              <a:defRPr/>
            </a:pPr>
            <a:fld id="{97F854FE-86BF-47DA-A42B-0DE6B0DDC3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CD1139C-5F6E-444B-A5B7-DD59B0FE904E}" type="slidenum">
              <a:rPr lang="en-US" smtClean="0"/>
              <a:pPr/>
              <a:t>1</a:t>
            </a:fld>
            <a:endParaRPr lang="en-US" smtClean="0"/>
          </a:p>
        </p:txBody>
      </p:sp>
      <p:sp>
        <p:nvSpPr>
          <p:cNvPr id="37891" name="Rectangle 2"/>
          <p:cNvSpPr>
            <a:spLocks noGrp="1" noRot="1" noChangeAspect="1" noChangeArrowheads="1" noTextEdit="1"/>
          </p:cNvSpPr>
          <p:nvPr>
            <p:ph type="sldImg"/>
          </p:nvPr>
        </p:nvSpPr>
        <p:spPr>
          <a:xfrm>
            <a:off x="1104900" y="696913"/>
            <a:ext cx="4648200" cy="3486150"/>
          </a:xfrm>
          <a:ln/>
        </p:spPr>
      </p:sp>
      <p:sp>
        <p:nvSpPr>
          <p:cNvPr id="37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35954" indent="-283060" eaLnBrk="0" hangingPunct="0">
              <a:defRPr sz="1400" b="1">
                <a:solidFill>
                  <a:srgbClr val="000000"/>
                </a:solidFill>
                <a:latin typeface="Times New Roman" pitchFamily="18" charset="0"/>
              </a:defRPr>
            </a:lvl2pPr>
            <a:lvl3pPr marL="1132238" indent="-226448" eaLnBrk="0" hangingPunct="0">
              <a:defRPr sz="1400" b="1">
                <a:solidFill>
                  <a:srgbClr val="000000"/>
                </a:solidFill>
                <a:latin typeface="Times New Roman" pitchFamily="18" charset="0"/>
              </a:defRPr>
            </a:lvl3pPr>
            <a:lvl4pPr marL="1585132" indent="-226448" eaLnBrk="0" hangingPunct="0">
              <a:defRPr sz="1400" b="1">
                <a:solidFill>
                  <a:srgbClr val="000000"/>
                </a:solidFill>
                <a:latin typeface="Times New Roman" pitchFamily="18" charset="0"/>
              </a:defRPr>
            </a:lvl4pPr>
            <a:lvl5pPr marL="2038027" indent="-226448" eaLnBrk="0" hangingPunct="0">
              <a:defRPr sz="1400" b="1">
                <a:solidFill>
                  <a:srgbClr val="000000"/>
                </a:solidFill>
                <a:latin typeface="Times New Roman" pitchFamily="18" charset="0"/>
              </a:defRPr>
            </a:lvl5pPr>
            <a:lvl6pPr marL="2490922" indent="-226448" eaLnBrk="0" fontAlgn="base" hangingPunct="0">
              <a:spcBef>
                <a:spcPct val="50000"/>
              </a:spcBef>
              <a:spcAft>
                <a:spcPct val="0"/>
              </a:spcAft>
              <a:defRPr sz="1400" b="1">
                <a:solidFill>
                  <a:srgbClr val="000000"/>
                </a:solidFill>
                <a:latin typeface="Times New Roman" pitchFamily="18" charset="0"/>
              </a:defRPr>
            </a:lvl6pPr>
            <a:lvl7pPr marL="2943817" indent="-226448" eaLnBrk="0" fontAlgn="base" hangingPunct="0">
              <a:spcBef>
                <a:spcPct val="50000"/>
              </a:spcBef>
              <a:spcAft>
                <a:spcPct val="0"/>
              </a:spcAft>
              <a:defRPr sz="1400" b="1">
                <a:solidFill>
                  <a:srgbClr val="000000"/>
                </a:solidFill>
                <a:latin typeface="Times New Roman" pitchFamily="18" charset="0"/>
              </a:defRPr>
            </a:lvl7pPr>
            <a:lvl8pPr marL="3396712" indent="-226448" eaLnBrk="0" fontAlgn="base" hangingPunct="0">
              <a:spcBef>
                <a:spcPct val="50000"/>
              </a:spcBef>
              <a:spcAft>
                <a:spcPct val="0"/>
              </a:spcAft>
              <a:defRPr sz="1400" b="1">
                <a:solidFill>
                  <a:srgbClr val="000000"/>
                </a:solidFill>
                <a:latin typeface="Times New Roman" pitchFamily="18" charset="0"/>
              </a:defRPr>
            </a:lvl8pPr>
            <a:lvl9pPr marL="3849606" indent="-226448" eaLnBrk="0" fontAlgn="base" hangingPunct="0">
              <a:spcBef>
                <a:spcPct val="50000"/>
              </a:spcBef>
              <a:spcAft>
                <a:spcPct val="0"/>
              </a:spcAft>
              <a:defRPr sz="1400" b="1">
                <a:solidFill>
                  <a:srgbClr val="000000"/>
                </a:solidFill>
                <a:latin typeface="Times New Roman" pitchFamily="18" charset="0"/>
              </a:defRPr>
            </a:lvl9pPr>
          </a:lstStyle>
          <a:p>
            <a:pPr eaLnBrk="1" hangingPunct="1"/>
            <a:fld id="{A0D54A3A-E073-48A6-9F5F-F89BEC83EC04}" type="slidenum">
              <a:rPr lang="en-US" sz="1200" b="0" smtClean="0">
                <a:solidFill>
                  <a:schemeClr val="tx1"/>
                </a:solidFill>
              </a:rPr>
              <a:pPr eaLnBrk="1" hangingPunct="1"/>
              <a:t>41</a:t>
            </a:fld>
            <a:endParaRPr lang="en-US" sz="1200" b="0" dirty="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FY 2012 has 1,109 students at TAMU</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35954" indent="-283060" eaLnBrk="0" hangingPunct="0">
              <a:defRPr sz="1400" b="1">
                <a:solidFill>
                  <a:srgbClr val="000000"/>
                </a:solidFill>
                <a:latin typeface="Times New Roman" pitchFamily="18" charset="0"/>
              </a:defRPr>
            </a:lvl2pPr>
            <a:lvl3pPr marL="1132238" indent="-226448" eaLnBrk="0" hangingPunct="0">
              <a:defRPr sz="1400" b="1">
                <a:solidFill>
                  <a:srgbClr val="000000"/>
                </a:solidFill>
                <a:latin typeface="Times New Roman" pitchFamily="18" charset="0"/>
              </a:defRPr>
            </a:lvl3pPr>
            <a:lvl4pPr marL="1585132" indent="-226448" eaLnBrk="0" hangingPunct="0">
              <a:defRPr sz="1400" b="1">
                <a:solidFill>
                  <a:srgbClr val="000000"/>
                </a:solidFill>
                <a:latin typeface="Times New Roman" pitchFamily="18" charset="0"/>
              </a:defRPr>
            </a:lvl4pPr>
            <a:lvl5pPr marL="2038027" indent="-226448" eaLnBrk="0" hangingPunct="0">
              <a:defRPr sz="1400" b="1">
                <a:solidFill>
                  <a:srgbClr val="000000"/>
                </a:solidFill>
                <a:latin typeface="Times New Roman" pitchFamily="18" charset="0"/>
              </a:defRPr>
            </a:lvl5pPr>
            <a:lvl6pPr marL="2490922" indent="-226448" eaLnBrk="0" fontAlgn="base" hangingPunct="0">
              <a:spcBef>
                <a:spcPct val="50000"/>
              </a:spcBef>
              <a:spcAft>
                <a:spcPct val="0"/>
              </a:spcAft>
              <a:defRPr sz="1400" b="1">
                <a:solidFill>
                  <a:srgbClr val="000000"/>
                </a:solidFill>
                <a:latin typeface="Times New Roman" pitchFamily="18" charset="0"/>
              </a:defRPr>
            </a:lvl6pPr>
            <a:lvl7pPr marL="2943817" indent="-226448" eaLnBrk="0" fontAlgn="base" hangingPunct="0">
              <a:spcBef>
                <a:spcPct val="50000"/>
              </a:spcBef>
              <a:spcAft>
                <a:spcPct val="0"/>
              </a:spcAft>
              <a:defRPr sz="1400" b="1">
                <a:solidFill>
                  <a:srgbClr val="000000"/>
                </a:solidFill>
                <a:latin typeface="Times New Roman" pitchFamily="18" charset="0"/>
              </a:defRPr>
            </a:lvl7pPr>
            <a:lvl8pPr marL="3396712" indent="-226448" eaLnBrk="0" fontAlgn="base" hangingPunct="0">
              <a:spcBef>
                <a:spcPct val="50000"/>
              </a:spcBef>
              <a:spcAft>
                <a:spcPct val="0"/>
              </a:spcAft>
              <a:defRPr sz="1400" b="1">
                <a:solidFill>
                  <a:srgbClr val="000000"/>
                </a:solidFill>
                <a:latin typeface="Times New Roman" pitchFamily="18" charset="0"/>
              </a:defRPr>
            </a:lvl8pPr>
            <a:lvl9pPr marL="3849606" indent="-226448" eaLnBrk="0" fontAlgn="base" hangingPunct="0">
              <a:spcBef>
                <a:spcPct val="50000"/>
              </a:spcBef>
              <a:spcAft>
                <a:spcPct val="0"/>
              </a:spcAft>
              <a:defRPr sz="1400" b="1">
                <a:solidFill>
                  <a:srgbClr val="000000"/>
                </a:solidFill>
                <a:latin typeface="Times New Roman" pitchFamily="18" charset="0"/>
              </a:defRPr>
            </a:lvl9pPr>
          </a:lstStyle>
          <a:p>
            <a:pPr eaLnBrk="1" hangingPunct="1"/>
            <a:fld id="{65E31139-AC57-45C4-8F3B-EE794EB2DF47}" type="slidenum">
              <a:rPr lang="en-US" sz="1200" b="0" smtClean="0">
                <a:solidFill>
                  <a:schemeClr val="tx1"/>
                </a:solidFill>
              </a:rPr>
              <a:pPr eaLnBrk="1" hangingPunct="1"/>
              <a:t>43</a:t>
            </a:fld>
            <a:endParaRPr lang="en-US" sz="1200" b="0" dirty="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Tuition exemptions include designated tuition.</a:t>
            </a:r>
            <a:endParaRPr lang="en-US" dirty="0"/>
          </a:p>
        </p:txBody>
      </p:sp>
      <p:sp>
        <p:nvSpPr>
          <p:cNvPr id="4" name="Slide Number Placeholder 3"/>
          <p:cNvSpPr>
            <a:spLocks noGrp="1"/>
          </p:cNvSpPr>
          <p:nvPr>
            <p:ph type="sldNum" sz="quarter" idx="10"/>
          </p:nvPr>
        </p:nvSpPr>
        <p:spPr/>
        <p:txBody>
          <a:bodyPr/>
          <a:lstStyle/>
          <a:p>
            <a:pPr>
              <a:defRPr/>
            </a:pPr>
            <a:fld id="{35165FC2-1AA4-482A-821B-4D39A43A48F9}" type="slidenum">
              <a:rPr lang="en-US" smtClean="0"/>
              <a:pPr>
                <a:defRPr/>
              </a:pPr>
              <a:t>44</a:t>
            </a:fld>
            <a:endParaRPr lang="en-US" dirty="0"/>
          </a:p>
        </p:txBody>
      </p:sp>
    </p:spTree>
    <p:extLst>
      <p:ext uri="{BB962C8B-B14F-4D97-AF65-F5344CB8AC3E}">
        <p14:creationId xmlns:p14="http://schemas.microsoft.com/office/powerpoint/2010/main" xmlns="" val="244684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790">
              <a:defRPr/>
            </a:pPr>
            <a:r>
              <a:rPr lang="en-US" dirty="0" smtClean="0"/>
              <a:t>Tuition exemptions include designated tuition.</a:t>
            </a:r>
          </a:p>
          <a:p>
            <a:pPr defTabSz="905790">
              <a:defRPr/>
            </a:pPr>
            <a:endParaRPr lang="en-US" dirty="0" smtClean="0"/>
          </a:p>
          <a:p>
            <a:pPr defTabSz="905790">
              <a:defRPr/>
            </a:pPr>
            <a:r>
              <a:rPr lang="en-US" dirty="0" smtClean="0"/>
              <a:t>In general, higher education does not take issue with exemptions for these groups, but with the cost to other students, especially low income students if exemptions are not funded.	</a:t>
            </a:r>
          </a:p>
          <a:p>
            <a:endParaRPr lang="en-US" dirty="0"/>
          </a:p>
        </p:txBody>
      </p:sp>
      <p:sp>
        <p:nvSpPr>
          <p:cNvPr id="4" name="Slide Number Placeholder 3"/>
          <p:cNvSpPr>
            <a:spLocks noGrp="1"/>
          </p:cNvSpPr>
          <p:nvPr>
            <p:ph type="sldNum" sz="quarter" idx="10"/>
          </p:nvPr>
        </p:nvSpPr>
        <p:spPr/>
        <p:txBody>
          <a:bodyPr/>
          <a:lstStyle/>
          <a:p>
            <a:pPr>
              <a:defRPr/>
            </a:pPr>
            <a:fld id="{35165FC2-1AA4-482A-821B-4D39A43A48F9}" type="slidenum">
              <a:rPr lang="en-US" smtClean="0"/>
              <a:pPr>
                <a:defRPr/>
              </a:pPr>
              <a:t>45</a:t>
            </a:fld>
            <a:endParaRPr lang="en-US" dirty="0"/>
          </a:p>
        </p:txBody>
      </p:sp>
    </p:spTree>
    <p:extLst>
      <p:ext uri="{BB962C8B-B14F-4D97-AF65-F5344CB8AC3E}">
        <p14:creationId xmlns:p14="http://schemas.microsoft.com/office/powerpoint/2010/main" xmlns="" val="244684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Tuition exemptions include designated tuition.</a:t>
            </a:r>
            <a:endParaRPr lang="en-US" dirty="0"/>
          </a:p>
        </p:txBody>
      </p:sp>
      <p:sp>
        <p:nvSpPr>
          <p:cNvPr id="4" name="Slide Number Placeholder 3"/>
          <p:cNvSpPr>
            <a:spLocks noGrp="1"/>
          </p:cNvSpPr>
          <p:nvPr>
            <p:ph type="sldNum" sz="quarter" idx="10"/>
          </p:nvPr>
        </p:nvSpPr>
        <p:spPr/>
        <p:txBody>
          <a:bodyPr/>
          <a:lstStyle/>
          <a:p>
            <a:pPr>
              <a:defRPr/>
            </a:pPr>
            <a:fld id="{35165FC2-1AA4-482A-821B-4D39A43A48F9}" type="slidenum">
              <a:rPr lang="en-US" smtClean="0"/>
              <a:pPr>
                <a:defRPr/>
              </a:pPr>
              <a:t>46</a:t>
            </a:fld>
            <a:endParaRPr lang="en-US" dirty="0"/>
          </a:p>
        </p:txBody>
      </p:sp>
    </p:spTree>
    <p:extLst>
      <p:ext uri="{BB962C8B-B14F-4D97-AF65-F5344CB8AC3E}">
        <p14:creationId xmlns:p14="http://schemas.microsoft.com/office/powerpoint/2010/main" xmlns="" val="244684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01EFB3B-DDB8-4972-83CC-0628849696E3}" type="slidenum">
              <a:rPr lang="en-US"/>
              <a:pPr/>
              <a:t>47</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01EFB3B-DDB8-4972-83CC-0628849696E3}" type="slidenum">
              <a:rPr lang="en-US"/>
              <a:pPr/>
              <a:t>2</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01EFB3B-DDB8-4972-83CC-0628849696E3}" type="slidenum">
              <a:rPr lang="en-US"/>
              <a:pPr/>
              <a:t>12</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01EFB3B-DDB8-4972-83CC-0628849696E3}" type="slidenum">
              <a:rPr lang="en-US"/>
              <a:pPr/>
              <a:t>21</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35954" indent="-283060" eaLnBrk="0" hangingPunct="0">
              <a:defRPr sz="1400" b="1">
                <a:solidFill>
                  <a:srgbClr val="000000"/>
                </a:solidFill>
                <a:latin typeface="Times New Roman" pitchFamily="18" charset="0"/>
              </a:defRPr>
            </a:lvl2pPr>
            <a:lvl3pPr marL="1132238" indent="-226448" eaLnBrk="0" hangingPunct="0">
              <a:defRPr sz="1400" b="1">
                <a:solidFill>
                  <a:srgbClr val="000000"/>
                </a:solidFill>
                <a:latin typeface="Times New Roman" pitchFamily="18" charset="0"/>
              </a:defRPr>
            </a:lvl3pPr>
            <a:lvl4pPr marL="1585132" indent="-226448" eaLnBrk="0" hangingPunct="0">
              <a:defRPr sz="1400" b="1">
                <a:solidFill>
                  <a:srgbClr val="000000"/>
                </a:solidFill>
                <a:latin typeface="Times New Roman" pitchFamily="18" charset="0"/>
              </a:defRPr>
            </a:lvl4pPr>
            <a:lvl5pPr marL="2038027" indent="-226448" eaLnBrk="0" hangingPunct="0">
              <a:defRPr sz="1400" b="1">
                <a:solidFill>
                  <a:srgbClr val="000000"/>
                </a:solidFill>
                <a:latin typeface="Times New Roman" pitchFamily="18" charset="0"/>
              </a:defRPr>
            </a:lvl5pPr>
            <a:lvl6pPr marL="2490922" indent="-226448" eaLnBrk="0" fontAlgn="base" hangingPunct="0">
              <a:spcBef>
                <a:spcPct val="50000"/>
              </a:spcBef>
              <a:spcAft>
                <a:spcPct val="0"/>
              </a:spcAft>
              <a:defRPr sz="1400" b="1">
                <a:solidFill>
                  <a:srgbClr val="000000"/>
                </a:solidFill>
                <a:latin typeface="Times New Roman" pitchFamily="18" charset="0"/>
              </a:defRPr>
            </a:lvl6pPr>
            <a:lvl7pPr marL="2943817" indent="-226448" eaLnBrk="0" fontAlgn="base" hangingPunct="0">
              <a:spcBef>
                <a:spcPct val="50000"/>
              </a:spcBef>
              <a:spcAft>
                <a:spcPct val="0"/>
              </a:spcAft>
              <a:defRPr sz="1400" b="1">
                <a:solidFill>
                  <a:srgbClr val="000000"/>
                </a:solidFill>
                <a:latin typeface="Times New Roman" pitchFamily="18" charset="0"/>
              </a:defRPr>
            </a:lvl7pPr>
            <a:lvl8pPr marL="3396712" indent="-226448" eaLnBrk="0" fontAlgn="base" hangingPunct="0">
              <a:spcBef>
                <a:spcPct val="50000"/>
              </a:spcBef>
              <a:spcAft>
                <a:spcPct val="0"/>
              </a:spcAft>
              <a:defRPr sz="1400" b="1">
                <a:solidFill>
                  <a:srgbClr val="000000"/>
                </a:solidFill>
                <a:latin typeface="Times New Roman" pitchFamily="18" charset="0"/>
              </a:defRPr>
            </a:lvl8pPr>
            <a:lvl9pPr marL="3849606" indent="-226448" eaLnBrk="0" fontAlgn="base" hangingPunct="0">
              <a:spcBef>
                <a:spcPct val="50000"/>
              </a:spcBef>
              <a:spcAft>
                <a:spcPct val="0"/>
              </a:spcAft>
              <a:defRPr sz="1400" b="1">
                <a:solidFill>
                  <a:srgbClr val="000000"/>
                </a:solidFill>
                <a:latin typeface="Times New Roman" pitchFamily="18" charset="0"/>
              </a:defRPr>
            </a:lvl9pPr>
          </a:lstStyle>
          <a:p>
            <a:pPr eaLnBrk="1" hangingPunct="1"/>
            <a:fld id="{6B7AC8C0-39E0-458A-9BFE-BA19F40ED513}" type="slidenum">
              <a:rPr lang="en-US" sz="1200" b="0" smtClean="0">
                <a:solidFill>
                  <a:schemeClr val="tx1"/>
                </a:solidFill>
              </a:rPr>
              <a:pPr eaLnBrk="1" hangingPunct="1"/>
              <a:t>36</a:t>
            </a:fld>
            <a:endParaRPr lang="en-US" sz="1200" b="0" dirty="0" smtClean="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Some are mandatory, some are optional.</a:t>
            </a:r>
          </a:p>
          <a:p>
            <a:r>
              <a:rPr lang="en-US" dirty="0" smtClean="0"/>
              <a:t>Mandatory are dictated in statute for all institutions to offer</a:t>
            </a:r>
          </a:p>
          <a:p>
            <a:pPr defTabSz="905790">
              <a:defRPr/>
            </a:pPr>
            <a:r>
              <a:rPr lang="en-US" dirty="0" smtClean="0"/>
              <a:t>Optional are at the discretion of governing boards</a:t>
            </a:r>
          </a:p>
          <a:p>
            <a:pPr defTabSz="905790">
              <a:defRPr/>
            </a:pPr>
            <a:endParaRPr lang="en-US" b="1" dirty="0" smtClean="0">
              <a:solidFill>
                <a:schemeClr val="tx1"/>
              </a:solidFill>
            </a:endParaRPr>
          </a:p>
          <a:p>
            <a:pPr defTabSz="905790">
              <a:defRPr/>
            </a:pPr>
            <a:r>
              <a:rPr lang="en-US" b="1" dirty="0" smtClean="0">
                <a:solidFill>
                  <a:schemeClr val="tx1"/>
                </a:solidFill>
              </a:rPr>
              <a:t>Waivers</a:t>
            </a:r>
            <a:r>
              <a:rPr lang="en-US" dirty="0" smtClean="0">
                <a:solidFill>
                  <a:schemeClr val="tx1"/>
                </a:solidFill>
              </a:rPr>
              <a:t> allow special groups of nonresidents to enroll and pay at resident rates</a:t>
            </a:r>
          </a:p>
          <a:p>
            <a:endParaRPr 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35954" indent="-283060" eaLnBrk="0" hangingPunct="0">
              <a:defRPr sz="1400" b="1">
                <a:solidFill>
                  <a:srgbClr val="000000"/>
                </a:solidFill>
                <a:latin typeface="Times New Roman" pitchFamily="18" charset="0"/>
              </a:defRPr>
            </a:lvl2pPr>
            <a:lvl3pPr marL="1132238" indent="-226448" eaLnBrk="0" hangingPunct="0">
              <a:defRPr sz="1400" b="1">
                <a:solidFill>
                  <a:srgbClr val="000000"/>
                </a:solidFill>
                <a:latin typeface="Times New Roman" pitchFamily="18" charset="0"/>
              </a:defRPr>
            </a:lvl3pPr>
            <a:lvl4pPr marL="1585132" indent="-226448" eaLnBrk="0" hangingPunct="0">
              <a:defRPr sz="1400" b="1">
                <a:solidFill>
                  <a:srgbClr val="000000"/>
                </a:solidFill>
                <a:latin typeface="Times New Roman" pitchFamily="18" charset="0"/>
              </a:defRPr>
            </a:lvl4pPr>
            <a:lvl5pPr marL="2038027" indent="-226448" eaLnBrk="0" hangingPunct="0">
              <a:defRPr sz="1400" b="1">
                <a:solidFill>
                  <a:srgbClr val="000000"/>
                </a:solidFill>
                <a:latin typeface="Times New Roman" pitchFamily="18" charset="0"/>
              </a:defRPr>
            </a:lvl5pPr>
            <a:lvl6pPr marL="2490922" indent="-226448" eaLnBrk="0" fontAlgn="base" hangingPunct="0">
              <a:spcBef>
                <a:spcPct val="50000"/>
              </a:spcBef>
              <a:spcAft>
                <a:spcPct val="0"/>
              </a:spcAft>
              <a:defRPr sz="1400" b="1">
                <a:solidFill>
                  <a:srgbClr val="000000"/>
                </a:solidFill>
                <a:latin typeface="Times New Roman" pitchFamily="18" charset="0"/>
              </a:defRPr>
            </a:lvl6pPr>
            <a:lvl7pPr marL="2943817" indent="-226448" eaLnBrk="0" fontAlgn="base" hangingPunct="0">
              <a:spcBef>
                <a:spcPct val="50000"/>
              </a:spcBef>
              <a:spcAft>
                <a:spcPct val="0"/>
              </a:spcAft>
              <a:defRPr sz="1400" b="1">
                <a:solidFill>
                  <a:srgbClr val="000000"/>
                </a:solidFill>
                <a:latin typeface="Times New Roman" pitchFamily="18" charset="0"/>
              </a:defRPr>
            </a:lvl7pPr>
            <a:lvl8pPr marL="3396712" indent="-226448" eaLnBrk="0" fontAlgn="base" hangingPunct="0">
              <a:spcBef>
                <a:spcPct val="50000"/>
              </a:spcBef>
              <a:spcAft>
                <a:spcPct val="0"/>
              </a:spcAft>
              <a:defRPr sz="1400" b="1">
                <a:solidFill>
                  <a:srgbClr val="000000"/>
                </a:solidFill>
                <a:latin typeface="Times New Roman" pitchFamily="18" charset="0"/>
              </a:defRPr>
            </a:lvl8pPr>
            <a:lvl9pPr marL="3849606" indent="-226448" eaLnBrk="0" fontAlgn="base" hangingPunct="0">
              <a:spcBef>
                <a:spcPct val="50000"/>
              </a:spcBef>
              <a:spcAft>
                <a:spcPct val="0"/>
              </a:spcAft>
              <a:defRPr sz="1400" b="1">
                <a:solidFill>
                  <a:srgbClr val="000000"/>
                </a:solidFill>
                <a:latin typeface="Times New Roman" pitchFamily="18" charset="0"/>
              </a:defRPr>
            </a:lvl9pPr>
          </a:lstStyle>
          <a:p>
            <a:pPr eaLnBrk="1" hangingPunct="1"/>
            <a:fld id="{C359BB06-57E2-43A6-BE24-BD83AF7CA3D0}" type="slidenum">
              <a:rPr lang="en-US" sz="1200" b="0" smtClean="0">
                <a:solidFill>
                  <a:schemeClr val="tx1"/>
                </a:solidFill>
              </a:rPr>
              <a:pPr eaLnBrk="1" hangingPunct="1"/>
              <a:t>37</a:t>
            </a:fld>
            <a:endParaRPr lang="en-US" sz="1200" b="0" dirty="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In 2009, 162,267 students received exemptions in</a:t>
            </a:r>
            <a:r>
              <a:rPr lang="en-US" baseline="0" dirty="0" smtClean="0"/>
              <a:t> Texas</a:t>
            </a:r>
            <a:endParaRPr lang="en-US" dirty="0" smtClean="0"/>
          </a:p>
          <a:p>
            <a:r>
              <a:rPr lang="en-US" dirty="0" smtClean="0"/>
              <a:t>And Texas had 39 exemption programs and $111m is the foregone revenue to institutions for 2009</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35954" indent="-283060" eaLnBrk="0" hangingPunct="0">
              <a:defRPr sz="1400" b="1">
                <a:solidFill>
                  <a:srgbClr val="000000"/>
                </a:solidFill>
                <a:latin typeface="Times New Roman" pitchFamily="18" charset="0"/>
              </a:defRPr>
            </a:lvl2pPr>
            <a:lvl3pPr marL="1132238" indent="-226448" eaLnBrk="0" hangingPunct="0">
              <a:defRPr sz="1400" b="1">
                <a:solidFill>
                  <a:srgbClr val="000000"/>
                </a:solidFill>
                <a:latin typeface="Times New Roman" pitchFamily="18" charset="0"/>
              </a:defRPr>
            </a:lvl3pPr>
            <a:lvl4pPr marL="1585132" indent="-226448" eaLnBrk="0" hangingPunct="0">
              <a:defRPr sz="1400" b="1">
                <a:solidFill>
                  <a:srgbClr val="000000"/>
                </a:solidFill>
                <a:latin typeface="Times New Roman" pitchFamily="18" charset="0"/>
              </a:defRPr>
            </a:lvl4pPr>
            <a:lvl5pPr marL="2038027" indent="-226448" eaLnBrk="0" hangingPunct="0">
              <a:defRPr sz="1400" b="1">
                <a:solidFill>
                  <a:srgbClr val="000000"/>
                </a:solidFill>
                <a:latin typeface="Times New Roman" pitchFamily="18" charset="0"/>
              </a:defRPr>
            </a:lvl5pPr>
            <a:lvl6pPr marL="2490922" indent="-226448" eaLnBrk="0" fontAlgn="base" hangingPunct="0">
              <a:spcBef>
                <a:spcPct val="50000"/>
              </a:spcBef>
              <a:spcAft>
                <a:spcPct val="0"/>
              </a:spcAft>
              <a:defRPr sz="1400" b="1">
                <a:solidFill>
                  <a:srgbClr val="000000"/>
                </a:solidFill>
                <a:latin typeface="Times New Roman" pitchFamily="18" charset="0"/>
              </a:defRPr>
            </a:lvl6pPr>
            <a:lvl7pPr marL="2943817" indent="-226448" eaLnBrk="0" fontAlgn="base" hangingPunct="0">
              <a:spcBef>
                <a:spcPct val="50000"/>
              </a:spcBef>
              <a:spcAft>
                <a:spcPct val="0"/>
              </a:spcAft>
              <a:defRPr sz="1400" b="1">
                <a:solidFill>
                  <a:srgbClr val="000000"/>
                </a:solidFill>
                <a:latin typeface="Times New Roman" pitchFamily="18" charset="0"/>
              </a:defRPr>
            </a:lvl7pPr>
            <a:lvl8pPr marL="3396712" indent="-226448" eaLnBrk="0" fontAlgn="base" hangingPunct="0">
              <a:spcBef>
                <a:spcPct val="50000"/>
              </a:spcBef>
              <a:spcAft>
                <a:spcPct val="0"/>
              </a:spcAft>
              <a:defRPr sz="1400" b="1">
                <a:solidFill>
                  <a:srgbClr val="000000"/>
                </a:solidFill>
                <a:latin typeface="Times New Roman" pitchFamily="18" charset="0"/>
              </a:defRPr>
            </a:lvl8pPr>
            <a:lvl9pPr marL="3849606" indent="-226448" eaLnBrk="0" fontAlgn="base" hangingPunct="0">
              <a:spcBef>
                <a:spcPct val="50000"/>
              </a:spcBef>
              <a:spcAft>
                <a:spcPct val="0"/>
              </a:spcAft>
              <a:defRPr sz="1400" b="1">
                <a:solidFill>
                  <a:srgbClr val="000000"/>
                </a:solidFill>
                <a:latin typeface="Times New Roman" pitchFamily="18" charset="0"/>
              </a:defRPr>
            </a:lvl9pPr>
          </a:lstStyle>
          <a:p>
            <a:pPr eaLnBrk="1" hangingPunct="1"/>
            <a:fld id="{B2D8C20F-FD24-4C3E-ADFB-ACFABC0BCF86}" type="slidenum">
              <a:rPr lang="en-US" sz="1200" b="0" smtClean="0">
                <a:solidFill>
                  <a:schemeClr val="tx1"/>
                </a:solidFill>
              </a:rPr>
              <a:pPr eaLnBrk="1" hangingPunct="1"/>
              <a:t>38</a:t>
            </a:fld>
            <a:endParaRPr lang="en-US" sz="1200" b="0" dirty="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Texas Tomorrow Fund</a:t>
            </a:r>
            <a:r>
              <a:rPr lang="en-US" baseline="0" dirty="0" smtClean="0"/>
              <a:t> Exemptions for 2012  $3,981,137</a:t>
            </a:r>
            <a:endParaRPr lang="en-US"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35954" indent="-283060" eaLnBrk="0" hangingPunct="0">
              <a:defRPr sz="1400" b="1">
                <a:solidFill>
                  <a:srgbClr val="000000"/>
                </a:solidFill>
                <a:latin typeface="Times New Roman" pitchFamily="18" charset="0"/>
              </a:defRPr>
            </a:lvl2pPr>
            <a:lvl3pPr marL="1132238" indent="-226448" eaLnBrk="0" hangingPunct="0">
              <a:defRPr sz="1400" b="1">
                <a:solidFill>
                  <a:srgbClr val="000000"/>
                </a:solidFill>
                <a:latin typeface="Times New Roman" pitchFamily="18" charset="0"/>
              </a:defRPr>
            </a:lvl3pPr>
            <a:lvl4pPr marL="1585132" indent="-226448" eaLnBrk="0" hangingPunct="0">
              <a:defRPr sz="1400" b="1">
                <a:solidFill>
                  <a:srgbClr val="000000"/>
                </a:solidFill>
                <a:latin typeface="Times New Roman" pitchFamily="18" charset="0"/>
              </a:defRPr>
            </a:lvl4pPr>
            <a:lvl5pPr marL="2038027" indent="-226448" eaLnBrk="0" hangingPunct="0">
              <a:defRPr sz="1400" b="1">
                <a:solidFill>
                  <a:srgbClr val="000000"/>
                </a:solidFill>
                <a:latin typeface="Times New Roman" pitchFamily="18" charset="0"/>
              </a:defRPr>
            </a:lvl5pPr>
            <a:lvl6pPr marL="2490922" indent="-226448" eaLnBrk="0" fontAlgn="base" hangingPunct="0">
              <a:spcBef>
                <a:spcPct val="50000"/>
              </a:spcBef>
              <a:spcAft>
                <a:spcPct val="0"/>
              </a:spcAft>
              <a:defRPr sz="1400" b="1">
                <a:solidFill>
                  <a:srgbClr val="000000"/>
                </a:solidFill>
                <a:latin typeface="Times New Roman" pitchFamily="18" charset="0"/>
              </a:defRPr>
            </a:lvl6pPr>
            <a:lvl7pPr marL="2943817" indent="-226448" eaLnBrk="0" fontAlgn="base" hangingPunct="0">
              <a:spcBef>
                <a:spcPct val="50000"/>
              </a:spcBef>
              <a:spcAft>
                <a:spcPct val="0"/>
              </a:spcAft>
              <a:defRPr sz="1400" b="1">
                <a:solidFill>
                  <a:srgbClr val="000000"/>
                </a:solidFill>
                <a:latin typeface="Times New Roman" pitchFamily="18" charset="0"/>
              </a:defRPr>
            </a:lvl7pPr>
            <a:lvl8pPr marL="3396712" indent="-226448" eaLnBrk="0" fontAlgn="base" hangingPunct="0">
              <a:spcBef>
                <a:spcPct val="50000"/>
              </a:spcBef>
              <a:spcAft>
                <a:spcPct val="0"/>
              </a:spcAft>
              <a:defRPr sz="1400" b="1">
                <a:solidFill>
                  <a:srgbClr val="000000"/>
                </a:solidFill>
                <a:latin typeface="Times New Roman" pitchFamily="18" charset="0"/>
              </a:defRPr>
            </a:lvl8pPr>
            <a:lvl9pPr marL="3849606" indent="-226448" eaLnBrk="0" fontAlgn="base" hangingPunct="0">
              <a:spcBef>
                <a:spcPct val="50000"/>
              </a:spcBef>
              <a:spcAft>
                <a:spcPct val="0"/>
              </a:spcAft>
              <a:defRPr sz="1400" b="1">
                <a:solidFill>
                  <a:srgbClr val="000000"/>
                </a:solidFill>
                <a:latin typeface="Times New Roman" pitchFamily="18" charset="0"/>
              </a:defRPr>
            </a:lvl9pPr>
          </a:lstStyle>
          <a:p>
            <a:pPr eaLnBrk="1" hangingPunct="1"/>
            <a:fld id="{9CBDF969-E3AB-4D89-8F38-EF89A71891AD}" type="slidenum">
              <a:rPr lang="en-US" sz="1200" b="0" smtClean="0">
                <a:solidFill>
                  <a:schemeClr val="tx1"/>
                </a:solidFill>
              </a:rPr>
              <a:pPr eaLnBrk="1" hangingPunct="1"/>
              <a:t>39</a:t>
            </a:fld>
            <a:endParaRPr lang="en-US" sz="1200" b="0" dirty="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2009 legacy provision of the Hazlewood exemption is going to continue to grow in cost. For a veteran to be eligible, they must first use up all federal resources and Hazlewood waives tuition and fees after that. With new increased GI and veterans benefits, veterans can use those resources to pay their way through college and not have to resort to Hazlewood. That leaves Hazlewood available for their children. In many cases veterans will have income that will preclude their children from receiving federal aid, so Hazlewood will kick in right away at a direct cost to the University. </a:t>
            </a:r>
          </a:p>
          <a:p>
            <a:endParaRPr lang="en-US" smtClean="0"/>
          </a:p>
          <a:p>
            <a:r>
              <a:rPr lang="en-US" smtClean="0"/>
              <a:t>Number of Hazlewood students statewide:</a:t>
            </a:r>
          </a:p>
          <a:p>
            <a:r>
              <a:rPr lang="en-US" smtClean="0"/>
              <a:t>	FY 2010:  9,882	FY 2011:  22,583</a:t>
            </a:r>
          </a:p>
          <a:p>
            <a:r>
              <a:rPr lang="en-US" smtClean="0"/>
              <a:t>Cost to Universities:</a:t>
            </a:r>
          </a:p>
          <a:p>
            <a:r>
              <a:rPr lang="en-US" smtClean="0"/>
              <a:t>	FY 2010: $24.7M	FY 2011:   $69.3M</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35954" indent="-283060" eaLnBrk="0" hangingPunct="0">
              <a:defRPr sz="1400" b="1">
                <a:solidFill>
                  <a:srgbClr val="000000"/>
                </a:solidFill>
                <a:latin typeface="Times New Roman" pitchFamily="18" charset="0"/>
              </a:defRPr>
            </a:lvl2pPr>
            <a:lvl3pPr marL="1132238" indent="-226448" eaLnBrk="0" hangingPunct="0">
              <a:defRPr sz="1400" b="1">
                <a:solidFill>
                  <a:srgbClr val="000000"/>
                </a:solidFill>
                <a:latin typeface="Times New Roman" pitchFamily="18" charset="0"/>
              </a:defRPr>
            </a:lvl3pPr>
            <a:lvl4pPr marL="1585132" indent="-226448" eaLnBrk="0" hangingPunct="0">
              <a:defRPr sz="1400" b="1">
                <a:solidFill>
                  <a:srgbClr val="000000"/>
                </a:solidFill>
                <a:latin typeface="Times New Roman" pitchFamily="18" charset="0"/>
              </a:defRPr>
            </a:lvl4pPr>
            <a:lvl5pPr marL="2038027" indent="-226448" eaLnBrk="0" hangingPunct="0">
              <a:defRPr sz="1400" b="1">
                <a:solidFill>
                  <a:srgbClr val="000000"/>
                </a:solidFill>
                <a:latin typeface="Times New Roman" pitchFamily="18" charset="0"/>
              </a:defRPr>
            </a:lvl5pPr>
            <a:lvl6pPr marL="2490922" indent="-226448" eaLnBrk="0" fontAlgn="base" hangingPunct="0">
              <a:spcBef>
                <a:spcPct val="50000"/>
              </a:spcBef>
              <a:spcAft>
                <a:spcPct val="0"/>
              </a:spcAft>
              <a:defRPr sz="1400" b="1">
                <a:solidFill>
                  <a:srgbClr val="000000"/>
                </a:solidFill>
                <a:latin typeface="Times New Roman" pitchFamily="18" charset="0"/>
              </a:defRPr>
            </a:lvl6pPr>
            <a:lvl7pPr marL="2943817" indent="-226448" eaLnBrk="0" fontAlgn="base" hangingPunct="0">
              <a:spcBef>
                <a:spcPct val="50000"/>
              </a:spcBef>
              <a:spcAft>
                <a:spcPct val="0"/>
              </a:spcAft>
              <a:defRPr sz="1400" b="1">
                <a:solidFill>
                  <a:srgbClr val="000000"/>
                </a:solidFill>
                <a:latin typeface="Times New Roman" pitchFamily="18" charset="0"/>
              </a:defRPr>
            </a:lvl7pPr>
            <a:lvl8pPr marL="3396712" indent="-226448" eaLnBrk="0" fontAlgn="base" hangingPunct="0">
              <a:spcBef>
                <a:spcPct val="50000"/>
              </a:spcBef>
              <a:spcAft>
                <a:spcPct val="0"/>
              </a:spcAft>
              <a:defRPr sz="1400" b="1">
                <a:solidFill>
                  <a:srgbClr val="000000"/>
                </a:solidFill>
                <a:latin typeface="Times New Roman" pitchFamily="18" charset="0"/>
              </a:defRPr>
            </a:lvl8pPr>
            <a:lvl9pPr marL="3849606" indent="-226448" eaLnBrk="0" fontAlgn="base" hangingPunct="0">
              <a:spcBef>
                <a:spcPct val="50000"/>
              </a:spcBef>
              <a:spcAft>
                <a:spcPct val="0"/>
              </a:spcAft>
              <a:defRPr sz="1400" b="1">
                <a:solidFill>
                  <a:srgbClr val="000000"/>
                </a:solidFill>
                <a:latin typeface="Times New Roman" pitchFamily="18" charset="0"/>
              </a:defRPr>
            </a:lvl9pPr>
          </a:lstStyle>
          <a:p>
            <a:pPr eaLnBrk="1" hangingPunct="1"/>
            <a:fld id="{4FF547E0-FA2F-41C6-989E-21E5D3F65122}" type="slidenum">
              <a:rPr lang="en-US" sz="1200" b="0" smtClean="0">
                <a:solidFill>
                  <a:schemeClr val="tx1"/>
                </a:solidFill>
              </a:rPr>
              <a:pPr eaLnBrk="1" hangingPunct="1"/>
              <a:t>40</a:t>
            </a:fld>
            <a:endParaRPr lang="en-US" sz="1200" b="0" dirty="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2BB957B-3B22-4F2A-A10B-5B965CEB6DB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F75FED4-E3DD-4EDF-A0C1-6A017E73F77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9F3CA3E-1E74-40C3-97A8-5FA22CF5D1E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1A40943-1621-4E1F-8B59-E0DD4D76F1E2}"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AD2B2D2-656D-46C8-883C-4E1D121B461B}"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8A93F99-08A8-4F17-9B17-F90DB93922FF}"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F904CEDB-7D1E-4BC6-9F6F-BD6B1E32CC4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FC9F55AC-A742-4EA8-AAE0-FF43BF4BA552}"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6F68C1C3-CADD-4FEC-974E-08D3006AF6D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834AB17-EB03-4C77-BC48-4749A347ABD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81621F0-D495-422F-B908-6DD6D24128FA}" type="slidenum">
              <a:rPr lang="en-US" smtClean="0"/>
              <a:pPr>
                <a:defRPr/>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E9FC7BE-1EF9-4D69-9358-7D070D649D48}" type="slidenum">
              <a:rPr lang="en-US" smtClean="0"/>
              <a:pPr>
                <a:defRPr/>
              </a:pPr>
              <a:t>‹#›</a:t>
            </a:fld>
            <a:endParaRPr lang="en-US"/>
          </a:p>
        </p:txBody>
      </p:sp>
      <p:grpSp>
        <p:nvGrpSpPr>
          <p:cNvPr id="11" name="Group 17"/>
          <p:cNvGrpSpPr>
            <a:grpSpLocks/>
          </p:cNvGrpSpPr>
          <p:nvPr userDrawn="1"/>
        </p:nvGrpSpPr>
        <p:grpSpPr bwMode="auto">
          <a:xfrm rot="10800000">
            <a:off x="0" y="5867400"/>
            <a:ext cx="9144000" cy="990600"/>
            <a:chOff x="0" y="0"/>
            <a:chExt cx="5760" cy="344"/>
          </a:xfrm>
        </p:grpSpPr>
        <p:sp>
          <p:nvSpPr>
            <p:cNvPr id="16" name="Rectangle 18"/>
            <p:cNvSpPr>
              <a:spLocks noChangeArrowheads="1"/>
            </p:cNvSpPr>
            <p:nvPr/>
          </p:nvSpPr>
          <p:spPr bwMode="auto">
            <a:xfrm>
              <a:off x="3" y="3"/>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rot="10800000" wrap="none" anchor="ctr"/>
            <a:lstStyle/>
            <a:p>
              <a:pPr algn="ctr" eaLnBrk="1" hangingPunct="1">
                <a:defRPr/>
              </a:pPr>
              <a:endParaRPr lang="en-US" sz="2400">
                <a:latin typeface="Times New Roman" pitchFamily="18" charset="0"/>
              </a:endParaRPr>
            </a:p>
          </p:txBody>
        </p:sp>
        <p:sp>
          <p:nvSpPr>
            <p:cNvPr id="17" name="Rectangle 19"/>
            <p:cNvSpPr>
              <a:spLocks noChangeArrowheads="1"/>
            </p:cNvSpPr>
            <p:nvPr/>
          </p:nvSpPr>
          <p:spPr bwMode="auto">
            <a:xfrm>
              <a:off x="263" y="85"/>
              <a:ext cx="5500" cy="173"/>
            </a:xfrm>
            <a:prstGeom prst="rect">
              <a:avLst/>
            </a:prstGeom>
            <a:gradFill rotWithShape="0">
              <a:gsLst>
                <a:gs pos="0">
                  <a:schemeClr val="bg2"/>
                </a:gs>
                <a:gs pos="100000">
                  <a:schemeClr val="bg1"/>
                </a:gs>
              </a:gsLst>
              <a:lin ang="0" scaled="1"/>
            </a:gradFill>
            <a:ln w="9525">
              <a:noFill/>
              <a:miter lim="800000"/>
              <a:headEnd/>
              <a:tailEnd/>
            </a:ln>
          </p:spPr>
          <p:txBody>
            <a:bodyPr rot="10800000"/>
            <a:lstStyle/>
            <a:p>
              <a:pPr eaLnBrk="1" hangingPunct="1">
                <a:defRPr/>
              </a:pPr>
              <a:endParaRPr lang="en-US" sz="2400">
                <a:latin typeface="Times New Roman" pitchFamily="18" charset="0"/>
              </a:endParaRPr>
            </a:p>
          </p:txBody>
        </p:sp>
        <p:sp>
          <p:nvSpPr>
            <p:cNvPr id="19" name="Rectangle 20"/>
            <p:cNvSpPr>
              <a:spLocks noChangeArrowheads="1"/>
            </p:cNvSpPr>
            <p:nvPr/>
          </p:nvSpPr>
          <p:spPr bwMode="auto">
            <a:xfrm>
              <a:off x="264" y="85"/>
              <a:ext cx="87" cy="89"/>
            </a:xfrm>
            <a:prstGeom prst="rect">
              <a:avLst/>
            </a:prstGeom>
            <a:solidFill>
              <a:schemeClr val="folHlink"/>
            </a:solidFill>
            <a:ln w="9525">
              <a:noFill/>
              <a:miter lim="800000"/>
              <a:headEnd/>
              <a:tailEnd/>
            </a:ln>
          </p:spPr>
          <p:txBody>
            <a:bodyPr rot="10800000"/>
            <a:lstStyle/>
            <a:p>
              <a:pPr eaLnBrk="1" hangingPunct="1">
                <a:defRPr/>
              </a:pPr>
              <a:endParaRPr lang="en-US">
                <a:solidFill>
                  <a:schemeClr val="hlink"/>
                </a:solidFill>
              </a:endParaRPr>
            </a:p>
          </p:txBody>
        </p:sp>
        <p:sp>
          <p:nvSpPr>
            <p:cNvPr id="20" name="Rectangle 21"/>
            <p:cNvSpPr>
              <a:spLocks noChangeArrowheads="1"/>
            </p:cNvSpPr>
            <p:nvPr/>
          </p:nvSpPr>
          <p:spPr bwMode="auto">
            <a:xfrm>
              <a:off x="348" y="0"/>
              <a:ext cx="88" cy="87"/>
            </a:xfrm>
            <a:prstGeom prst="rect">
              <a:avLst/>
            </a:prstGeom>
            <a:solidFill>
              <a:schemeClr val="folHlink"/>
            </a:solidFill>
            <a:ln w="9525">
              <a:noFill/>
              <a:miter lim="800000"/>
              <a:headEnd/>
              <a:tailEnd/>
            </a:ln>
          </p:spPr>
          <p:txBody>
            <a:bodyPr rot="10800000"/>
            <a:lstStyle/>
            <a:p>
              <a:pPr eaLnBrk="1" hangingPunct="1">
                <a:defRPr/>
              </a:pPr>
              <a:endParaRPr lang="en-US">
                <a:solidFill>
                  <a:schemeClr val="hlink"/>
                </a:solidFill>
              </a:endParaRPr>
            </a:p>
          </p:txBody>
        </p:sp>
        <p:sp>
          <p:nvSpPr>
            <p:cNvPr id="21" name="Rectangle 22"/>
            <p:cNvSpPr>
              <a:spLocks noChangeArrowheads="1"/>
            </p:cNvSpPr>
            <p:nvPr/>
          </p:nvSpPr>
          <p:spPr bwMode="auto">
            <a:xfrm>
              <a:off x="348" y="85"/>
              <a:ext cx="88" cy="89"/>
            </a:xfrm>
            <a:prstGeom prst="rect">
              <a:avLst/>
            </a:prstGeom>
            <a:solidFill>
              <a:schemeClr val="accent2"/>
            </a:solidFill>
            <a:ln w="9525">
              <a:noFill/>
              <a:miter lim="800000"/>
              <a:headEnd/>
              <a:tailEnd/>
            </a:ln>
          </p:spPr>
          <p:txBody>
            <a:bodyPr rot="10800000"/>
            <a:lstStyle/>
            <a:p>
              <a:pPr eaLnBrk="1" hangingPunct="1">
                <a:defRPr/>
              </a:pPr>
              <a:endParaRPr lang="en-US">
                <a:solidFill>
                  <a:schemeClr val="accent2"/>
                </a:solidFill>
              </a:endParaRPr>
            </a:p>
          </p:txBody>
        </p:sp>
        <p:sp>
          <p:nvSpPr>
            <p:cNvPr id="23" name="Rectangle 23"/>
            <p:cNvSpPr>
              <a:spLocks noChangeArrowheads="1"/>
            </p:cNvSpPr>
            <p:nvPr/>
          </p:nvSpPr>
          <p:spPr bwMode="auto">
            <a:xfrm>
              <a:off x="176" y="173"/>
              <a:ext cx="86" cy="87"/>
            </a:xfrm>
            <a:prstGeom prst="rect">
              <a:avLst/>
            </a:prstGeom>
            <a:solidFill>
              <a:schemeClr val="folHlink"/>
            </a:solidFill>
            <a:ln w="9525">
              <a:noFill/>
              <a:miter lim="800000"/>
              <a:headEnd/>
              <a:tailEnd/>
            </a:ln>
          </p:spPr>
          <p:txBody>
            <a:bodyPr rot="10800000"/>
            <a:lstStyle/>
            <a:p>
              <a:pPr eaLnBrk="1" hangingPunct="1">
                <a:defRPr/>
              </a:pPr>
              <a:endParaRPr lang="en-US">
                <a:solidFill>
                  <a:schemeClr val="hlink"/>
                </a:solidFill>
              </a:endParaRPr>
            </a:p>
          </p:txBody>
        </p:sp>
        <p:sp>
          <p:nvSpPr>
            <p:cNvPr id="24" name="Rectangle 24"/>
            <p:cNvSpPr>
              <a:spLocks noChangeArrowheads="1"/>
            </p:cNvSpPr>
            <p:nvPr/>
          </p:nvSpPr>
          <p:spPr bwMode="auto">
            <a:xfrm>
              <a:off x="89" y="86"/>
              <a:ext cx="89" cy="87"/>
            </a:xfrm>
            <a:prstGeom prst="rect">
              <a:avLst/>
            </a:prstGeom>
            <a:solidFill>
              <a:schemeClr val="bg2"/>
            </a:solidFill>
            <a:ln w="9525">
              <a:noFill/>
              <a:miter lim="800000"/>
              <a:headEnd/>
              <a:tailEnd/>
            </a:ln>
          </p:spPr>
          <p:txBody>
            <a:bodyPr rot="10800000"/>
            <a:lstStyle/>
            <a:p>
              <a:pPr eaLnBrk="1" hangingPunct="1">
                <a:defRPr/>
              </a:pPr>
              <a:endParaRPr lang="en-US" sz="2400">
                <a:latin typeface="Times New Roman" pitchFamily="18" charset="0"/>
              </a:endParaRPr>
            </a:p>
          </p:txBody>
        </p:sp>
        <p:sp>
          <p:nvSpPr>
            <p:cNvPr id="25" name="Rectangle 25"/>
            <p:cNvSpPr>
              <a:spLocks noChangeArrowheads="1"/>
            </p:cNvSpPr>
            <p:nvPr/>
          </p:nvSpPr>
          <p:spPr bwMode="auto">
            <a:xfrm>
              <a:off x="264" y="171"/>
              <a:ext cx="87" cy="87"/>
            </a:xfrm>
            <a:prstGeom prst="rect">
              <a:avLst/>
            </a:prstGeom>
            <a:solidFill>
              <a:schemeClr val="accent2"/>
            </a:solidFill>
            <a:ln w="9525">
              <a:noFill/>
              <a:miter lim="800000"/>
              <a:headEnd/>
              <a:tailEnd/>
            </a:ln>
          </p:spPr>
          <p:txBody>
            <a:bodyPr rot="10800000"/>
            <a:lstStyle/>
            <a:p>
              <a:pPr eaLnBrk="1" hangingPunct="1">
                <a:defRPr/>
              </a:pPr>
              <a:endParaRPr lang="en-US">
                <a:solidFill>
                  <a:schemeClr val="accent2"/>
                </a:solidFill>
              </a:endParaRPr>
            </a:p>
          </p:txBody>
        </p:sp>
        <p:sp>
          <p:nvSpPr>
            <p:cNvPr id="26" name="Rectangle 26"/>
            <p:cNvSpPr>
              <a:spLocks noChangeArrowheads="1"/>
            </p:cNvSpPr>
            <p:nvPr/>
          </p:nvSpPr>
          <p:spPr bwMode="auto">
            <a:xfrm>
              <a:off x="176" y="258"/>
              <a:ext cx="86" cy="86"/>
            </a:xfrm>
            <a:prstGeom prst="rect">
              <a:avLst/>
            </a:prstGeom>
            <a:solidFill>
              <a:schemeClr val="accent2"/>
            </a:solidFill>
            <a:ln w="9525">
              <a:noFill/>
              <a:miter lim="800000"/>
              <a:headEnd/>
              <a:tailEnd/>
            </a:ln>
          </p:spPr>
          <p:txBody>
            <a:bodyPr rot="10800000"/>
            <a:lstStyle/>
            <a:p>
              <a:pPr eaLnBrk="1" hangingPunct="1">
                <a:defRPr/>
              </a:pPr>
              <a:endParaRPr lang="en-US">
                <a:solidFill>
                  <a:schemeClr val="accent2"/>
                </a:solidFill>
              </a:endParaRPr>
            </a:p>
          </p:txBody>
        </p:sp>
      </p:gr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werchan@utsystem.edu" TargetMode="External"/><Relationship Id="rId2" Type="http://schemas.openxmlformats.org/officeDocument/2006/relationships/hyperlink" Target="mailto:bd.knightme@austin.utexas.edu"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lbb.state.tx.us/Administrative_Accountability_Reports/General_Academics_Institutions.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nanette.pfiester@tsl.state.tx.u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acenet.edu/AM/Template.cfm?Section=Home&amp;CONTENTID=45707&amp;TEMPLATE=/CM/ContentDisplay.cfm" TargetMode="External"/><Relationship Id="rId2" Type="http://schemas.openxmlformats.org/officeDocument/2006/relationships/hyperlink" Target="http://www.opencongress.org/bill/112-h4348/show" TargetMode="External"/><Relationship Id="rId1" Type="http://schemas.openxmlformats.org/officeDocument/2006/relationships/slideLayout" Target="../slideLayouts/slideLayout2.xml"/><Relationship Id="rId4" Type="http://schemas.openxmlformats.org/officeDocument/2006/relationships/hyperlink" Target="http://www.whitehouse.gov/the-press-office/2012/04/27/executive-order-establishing-principles-excellence-educational-instituti"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2.ed.gov/policy/highered/reg/hearulemaking/2009/integrity.html" TargetMode="External"/><Relationship Id="rId2" Type="http://schemas.openxmlformats.org/officeDocument/2006/relationships/hyperlink" Target="http://edworkforce.house.gov/News/DocumentSingle.aspx?DocumentID=282248"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52400"/>
            <a:ext cx="9144000" cy="1295400"/>
          </a:xfrm>
        </p:spPr>
        <p:txBody>
          <a:bodyPr>
            <a:normAutofit fontScale="90000"/>
          </a:bodyPr>
          <a:lstStyle/>
          <a:p>
            <a:pPr algn="ctr" eaLnBrk="1" fontAlgn="auto" hangingPunct="1">
              <a:spcAft>
                <a:spcPts val="0"/>
              </a:spcAft>
              <a:defRPr/>
            </a:pPr>
            <a:r>
              <a:rPr lang="en-US" b="0" dirty="0">
                <a:solidFill>
                  <a:srgbClr val="B2B2B2"/>
                </a:solidFill>
                <a:latin typeface="Times New Roman" pitchFamily="18" charset="0"/>
                <a:cs typeface="Times New Roman" pitchFamily="18" charset="0"/>
              </a:rPr>
              <a:t/>
            </a:r>
            <a:br>
              <a:rPr lang="en-US" b="0" dirty="0">
                <a:solidFill>
                  <a:srgbClr val="B2B2B2"/>
                </a:solidFill>
                <a:latin typeface="Times New Roman" pitchFamily="18" charset="0"/>
                <a:cs typeface="Times New Roman" pitchFamily="18" charset="0"/>
              </a:rPr>
            </a:br>
            <a:endParaRPr lang="en-US" b="0" dirty="0">
              <a:latin typeface="Times New Roman" pitchFamily="18" charset="0"/>
              <a:cs typeface="Times New Roman" pitchFamily="18" charset="0"/>
            </a:endParaRPr>
          </a:p>
        </p:txBody>
      </p:sp>
      <p:sp>
        <p:nvSpPr>
          <p:cNvPr id="4099" name="Rectangle 3"/>
          <p:cNvSpPr>
            <a:spLocks noGrp="1" noChangeArrowheads="1"/>
          </p:cNvSpPr>
          <p:nvPr>
            <p:ph type="subTitle" idx="1"/>
          </p:nvPr>
        </p:nvSpPr>
        <p:spPr>
          <a:xfrm>
            <a:off x="838200" y="914400"/>
            <a:ext cx="7239000" cy="3886200"/>
          </a:xfrm>
        </p:spPr>
        <p:txBody>
          <a:bodyPr>
            <a:normAutofit fontScale="92500" lnSpcReduction="10000"/>
          </a:bodyPr>
          <a:lstStyle/>
          <a:p>
            <a:pPr marR="0" algn="ctr" eaLnBrk="1" hangingPunct="1">
              <a:defRPr/>
            </a:pPr>
            <a:endParaRPr lang="en-US" sz="4800" b="1" i="1" dirty="0" smtClean="0">
              <a:effectLst>
                <a:outerShdw blurRad="38100" dist="38100" dir="2700000" algn="tl">
                  <a:srgbClr val="C0C0C0"/>
                </a:outerShdw>
              </a:effectLst>
              <a:latin typeface="Times New Roman" pitchFamily="18" charset="0"/>
              <a:cs typeface="Times New Roman" pitchFamily="18" charset="0"/>
            </a:endParaRPr>
          </a:p>
          <a:p>
            <a:pPr marR="0" algn="ctr" eaLnBrk="1" hangingPunct="1">
              <a:defRPr/>
            </a:pPr>
            <a:r>
              <a:rPr lang="en-US" sz="6600" b="1" i="1" dirty="0" smtClean="0">
                <a:solidFill>
                  <a:schemeClr val="tx1"/>
                </a:solidFill>
                <a:effectLst>
                  <a:outerShdw blurRad="38100" dist="38100" dir="2700000" algn="tl">
                    <a:srgbClr val="C0C0C0"/>
                  </a:outerShdw>
                </a:effectLst>
                <a:latin typeface="Times New Roman" pitchFamily="18" charset="0"/>
                <a:cs typeface="Times New Roman" pitchFamily="18" charset="0"/>
              </a:rPr>
              <a:t>TASSCUBO Budget Committee</a:t>
            </a:r>
          </a:p>
          <a:p>
            <a:pPr marR="0" algn="ctr" eaLnBrk="1" hangingPunct="1">
              <a:defRPr/>
            </a:pPr>
            <a:endParaRPr lang="en-US" sz="4800" b="1" i="1" dirty="0" smtClean="0">
              <a:effectLst>
                <a:outerShdw blurRad="38100" dist="38100" dir="2700000" algn="tl">
                  <a:srgbClr val="C0C0C0"/>
                </a:outerShdw>
              </a:effectLst>
              <a:latin typeface="Times New Roman" pitchFamily="18" charset="0"/>
              <a:cs typeface="Times New Roman" pitchFamily="18" charset="0"/>
            </a:endParaRPr>
          </a:p>
          <a:p>
            <a:pPr marR="0" algn="ctr" eaLnBrk="1" hangingPunct="1">
              <a:defRPr/>
            </a:pPr>
            <a:r>
              <a:rPr lang="en-US" sz="4800" b="1" i="1" smtClean="0">
                <a:solidFill>
                  <a:schemeClr val="tx1"/>
                </a:solidFill>
                <a:effectLst>
                  <a:outerShdw blurRad="38100" dist="38100" dir="2700000" algn="tl">
                    <a:srgbClr val="C0C0C0"/>
                  </a:outerShdw>
                </a:effectLst>
                <a:latin typeface="Times New Roman" pitchFamily="18" charset="0"/>
                <a:cs typeface="Times New Roman" pitchFamily="18" charset="0"/>
              </a:rPr>
              <a:t>July 16, </a:t>
            </a:r>
            <a:r>
              <a:rPr lang="en-US" sz="4800" b="1" i="1" dirty="0" smtClean="0">
                <a:solidFill>
                  <a:schemeClr val="tx1"/>
                </a:solidFill>
                <a:effectLst>
                  <a:outerShdw blurRad="38100" dist="38100" dir="2700000" algn="tl">
                    <a:srgbClr val="C0C0C0"/>
                  </a:outerShdw>
                </a:effectLst>
                <a:latin typeface="Times New Roman" pitchFamily="18" charset="0"/>
                <a:cs typeface="Times New Roman" pitchFamily="18" charset="0"/>
              </a:rPr>
              <a:t>2012</a:t>
            </a:r>
            <a:endParaRPr lang="en-US" sz="48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1355" y="963545"/>
            <a:ext cx="7888942" cy="4306394"/>
          </a:xfrm>
        </p:spPr>
        <p:txBody>
          <a:bodyPr>
            <a:noAutofit/>
          </a:bodyPr>
          <a:lstStyle/>
          <a:p>
            <a:pPr algn="l">
              <a:spcBef>
                <a:spcPts val="0"/>
              </a:spcBef>
            </a:pPr>
            <a:r>
              <a:rPr lang="en-US" sz="2800" dirty="0" smtClean="0">
                <a:solidFill>
                  <a:schemeClr val="tx1"/>
                </a:solidFill>
                <a:latin typeface="Times New Roman" pitchFamily="18" charset="0"/>
                <a:cs typeface="Times New Roman" pitchFamily="18" charset="0"/>
              </a:rPr>
              <a:t>Mary Knight</a:t>
            </a:r>
          </a:p>
          <a:p>
            <a:pPr algn="l">
              <a:spcBef>
                <a:spcPts val="0"/>
              </a:spcBef>
            </a:pPr>
            <a:r>
              <a:rPr lang="en-US" sz="2800" dirty="0" smtClean="0">
                <a:solidFill>
                  <a:schemeClr val="tx1"/>
                </a:solidFill>
                <a:latin typeface="Times New Roman" pitchFamily="18" charset="0"/>
                <a:cs typeface="Times New Roman" pitchFamily="18" charset="0"/>
              </a:rPr>
              <a:t>The University of Texas at Austin</a:t>
            </a:r>
          </a:p>
          <a:p>
            <a:pPr algn="l">
              <a:spcBef>
                <a:spcPts val="0"/>
              </a:spcBef>
            </a:pPr>
            <a:r>
              <a:rPr lang="en-US" sz="2800" dirty="0" smtClean="0">
                <a:solidFill>
                  <a:schemeClr val="tx1"/>
                </a:solidFill>
                <a:latin typeface="Times New Roman" pitchFamily="18" charset="0"/>
                <a:cs typeface="Times New Roman" pitchFamily="18" charset="0"/>
                <a:hlinkClick r:id="rId2"/>
              </a:rPr>
              <a:t>bd.knightme@austin.utexas.edu</a:t>
            </a:r>
            <a:endParaRPr lang="en-US" sz="2800" dirty="0" smtClean="0">
              <a:solidFill>
                <a:schemeClr val="tx1"/>
              </a:solidFill>
              <a:latin typeface="Times New Roman" pitchFamily="18" charset="0"/>
              <a:cs typeface="Times New Roman" pitchFamily="18" charset="0"/>
            </a:endParaRPr>
          </a:p>
          <a:p>
            <a:pPr lvl="0" algn="l">
              <a:spcBef>
                <a:spcPts val="0"/>
              </a:spcBef>
            </a:pPr>
            <a:r>
              <a:rPr lang="en-US" sz="2800" dirty="0" smtClean="0">
                <a:solidFill>
                  <a:schemeClr val="tx1"/>
                </a:solidFill>
                <a:latin typeface="Times New Roman" pitchFamily="18" charset="0"/>
                <a:cs typeface="Times New Roman" pitchFamily="18" charset="0"/>
              </a:rPr>
              <a:t>512-471-3727</a:t>
            </a:r>
            <a:endParaRPr lang="en-US" sz="2800" dirty="0">
              <a:solidFill>
                <a:schemeClr val="tx1"/>
              </a:solidFill>
              <a:latin typeface="Times New Roman" pitchFamily="18" charset="0"/>
              <a:cs typeface="Times New Roman" pitchFamily="18" charset="0"/>
            </a:endParaRPr>
          </a:p>
          <a:p>
            <a:pPr lvl="0" algn="l">
              <a:spcBef>
                <a:spcPts val="0"/>
              </a:spcBef>
            </a:pPr>
            <a:endParaRPr lang="en-US" sz="2800" dirty="0" smtClean="0">
              <a:solidFill>
                <a:schemeClr val="tx1"/>
              </a:solidFill>
              <a:latin typeface="Times New Roman" pitchFamily="18" charset="0"/>
              <a:cs typeface="Times New Roman" pitchFamily="18" charset="0"/>
            </a:endParaRPr>
          </a:p>
          <a:p>
            <a:pPr lvl="0" algn="l">
              <a:spcBef>
                <a:spcPts val="0"/>
              </a:spcBef>
            </a:pPr>
            <a:r>
              <a:rPr lang="en-US" sz="2800" dirty="0" smtClean="0">
                <a:solidFill>
                  <a:schemeClr val="tx1"/>
                </a:solidFill>
                <a:latin typeface="Times New Roman" pitchFamily="18" charset="0"/>
                <a:cs typeface="Times New Roman" pitchFamily="18" charset="0"/>
              </a:rPr>
              <a:t>Alan Werchan</a:t>
            </a:r>
          </a:p>
          <a:p>
            <a:pPr lvl="0" algn="l">
              <a:spcBef>
                <a:spcPts val="0"/>
              </a:spcBef>
            </a:pPr>
            <a:r>
              <a:rPr lang="en-US" sz="2800" dirty="0">
                <a:solidFill>
                  <a:schemeClr val="tx1"/>
                </a:solidFill>
                <a:latin typeface="Times New Roman" pitchFamily="18" charset="0"/>
                <a:cs typeface="Times New Roman" pitchFamily="18" charset="0"/>
              </a:rPr>
              <a:t>T</a:t>
            </a:r>
            <a:r>
              <a:rPr lang="en-US" sz="2800" dirty="0" smtClean="0">
                <a:solidFill>
                  <a:schemeClr val="tx1"/>
                </a:solidFill>
                <a:latin typeface="Times New Roman" pitchFamily="18" charset="0"/>
                <a:cs typeface="Times New Roman" pitchFamily="18" charset="0"/>
              </a:rPr>
              <a:t>he University of Texas System </a:t>
            </a:r>
          </a:p>
          <a:p>
            <a:pPr lvl="0" algn="l">
              <a:spcBef>
                <a:spcPts val="0"/>
              </a:spcBef>
            </a:pPr>
            <a:r>
              <a:rPr lang="en-US" sz="2800" dirty="0" smtClean="0">
                <a:latin typeface="Times New Roman" pitchFamily="18" charset="0"/>
                <a:cs typeface="Times New Roman" pitchFamily="18" charset="0"/>
                <a:hlinkClick r:id="rId3"/>
              </a:rPr>
              <a:t>awerchan@utsystem.edu</a:t>
            </a:r>
            <a:endParaRPr lang="en-US" sz="2800" dirty="0" smtClean="0">
              <a:latin typeface="Times New Roman" pitchFamily="18" charset="0"/>
              <a:cs typeface="Times New Roman" pitchFamily="18" charset="0"/>
            </a:endParaRPr>
          </a:p>
          <a:p>
            <a:pPr lvl="0" algn="l">
              <a:spcBef>
                <a:spcPts val="0"/>
              </a:spcBef>
            </a:pPr>
            <a:r>
              <a:rPr lang="en-US" sz="2800" dirty="0" smtClean="0">
                <a:solidFill>
                  <a:schemeClr val="tx1"/>
                </a:solidFill>
                <a:latin typeface="Times New Roman" pitchFamily="18" charset="0"/>
                <a:cs typeface="Times New Roman" pitchFamily="18" charset="0"/>
              </a:rPr>
              <a:t>512-499-4275</a:t>
            </a:r>
            <a:endParaRPr lang="en-US" sz="28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6605197-46A8-4445-8700-00EAE2A46A6F}" type="slidenum">
              <a:rPr lang="en-US" smtClean="0"/>
              <a:pPr/>
              <a:t>10</a:t>
            </a:fld>
            <a:endParaRPr lang="en-US"/>
          </a:p>
        </p:txBody>
      </p:sp>
      <p:sp>
        <p:nvSpPr>
          <p:cNvPr id="6" name="Rectangle 5"/>
          <p:cNvSpPr/>
          <p:nvPr/>
        </p:nvSpPr>
        <p:spPr>
          <a:xfrm>
            <a:off x="1044837" y="221758"/>
            <a:ext cx="7164707" cy="707886"/>
          </a:xfrm>
          <a:prstGeom prst="rect">
            <a:avLst/>
          </a:prstGeom>
        </p:spPr>
        <p:txBody>
          <a:bodyPr wrap="square">
            <a:spAutoFit/>
          </a:bodyPr>
          <a:lstStyle/>
          <a:p>
            <a:pPr algn="ctr"/>
            <a:r>
              <a:rPr lang="en-US" sz="4000" b="1" dirty="0" smtClean="0">
                <a:latin typeface="Times New Roman" pitchFamily="18" charset="0"/>
                <a:cs typeface="Times New Roman" pitchFamily="18" charset="0"/>
              </a:rPr>
              <a:t>Contacts</a:t>
            </a:r>
            <a:endParaRPr lang="en-US" sz="4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689121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t>Funding will still be tight next session.</a:t>
            </a:r>
          </a:p>
          <a:p>
            <a:endParaRPr lang="en-US" sz="2800" b="1" dirty="0" smtClean="0"/>
          </a:p>
          <a:p>
            <a:r>
              <a:rPr lang="en-US" sz="2800" b="1" dirty="0" smtClean="0"/>
              <a:t>LAR is one of the primary communication tools for the institution’s priorities and message.</a:t>
            </a:r>
          </a:p>
          <a:p>
            <a:endParaRPr lang="en-US" sz="2800" b="1" dirty="0" smtClean="0"/>
          </a:p>
          <a:p>
            <a:r>
              <a:rPr lang="en-US" sz="2800" b="1" dirty="0" smtClean="0"/>
              <a:t>LAR is key to getting the funding allocation right for each institution.</a:t>
            </a:r>
          </a:p>
          <a:p>
            <a:endParaRPr lang="en-US" sz="2800" b="1" dirty="0" smtClean="0"/>
          </a:p>
          <a:p>
            <a:r>
              <a:rPr lang="en-US" sz="2800" b="1" dirty="0" smtClean="0"/>
              <a:t>Formulas provide most of the GR funding.</a:t>
            </a:r>
          </a:p>
          <a:p>
            <a:endParaRPr lang="en-US" dirty="0"/>
          </a:p>
        </p:txBody>
      </p:sp>
      <p:sp>
        <p:nvSpPr>
          <p:cNvPr id="3" name="Title 2"/>
          <p:cNvSpPr>
            <a:spLocks noGrp="1"/>
          </p:cNvSpPr>
          <p:nvPr>
            <p:ph type="title"/>
          </p:nvPr>
        </p:nvSpPr>
        <p:spPr/>
        <p:txBody>
          <a:bodyPr>
            <a:normAutofit/>
          </a:bodyPr>
          <a:lstStyle/>
          <a:p>
            <a:pPr algn="ctr"/>
            <a:r>
              <a:rPr lang="en-US" dirty="0" smtClean="0"/>
              <a:t>Importance of LAR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Rectangle 13"/>
          <p:cNvSpPr>
            <a:spLocks noGrp="1" noChangeArrowheads="1"/>
          </p:cNvSpPr>
          <p:nvPr>
            <p:ph type="ctrTitle"/>
          </p:nvPr>
        </p:nvSpPr>
        <p:spPr>
          <a:xfrm>
            <a:off x="202984" y="1249680"/>
            <a:ext cx="8283575" cy="2704953"/>
          </a:xfrm>
          <a:noFill/>
          <a:ln/>
        </p:spPr>
        <p:txBody>
          <a:bodyPr>
            <a:normAutofit fontScale="90000"/>
          </a:bodyPr>
          <a:lstStyle/>
          <a:p>
            <a:pPr algn="ctr"/>
            <a:r>
              <a:rPr lang="en-US" sz="49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9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Changes to the Legislative Appropriations Request (LAR)</a:t>
            </a:r>
            <a:br>
              <a:rPr lang="en-US" sz="4900" i="1" dirty="0" smtClean="0">
                <a:solidFill>
                  <a:schemeClr val="tx1"/>
                </a:solidFill>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
            </a:r>
            <a:br>
              <a:rPr lang="en-US" sz="4900" i="1" dirty="0" smtClean="0">
                <a:solidFill>
                  <a:schemeClr val="tx1"/>
                </a:solidFill>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Alicia Currin</a:t>
            </a:r>
            <a:endParaRPr lang="en-US" sz="3600" b="0" dirty="0">
              <a:solidFill>
                <a:schemeClr val="tx1"/>
              </a:solidFill>
              <a:effectLst/>
              <a:latin typeface="+mn-lt"/>
            </a:endParaRPr>
          </a:p>
        </p:txBody>
      </p:sp>
      <p:sp>
        <p:nvSpPr>
          <p:cNvPr id="3" name="Slide Number Placeholder 5"/>
          <p:cNvSpPr>
            <a:spLocks noGrp="1"/>
          </p:cNvSpPr>
          <p:nvPr>
            <p:ph type="sldNum" sz="quarter" idx="12"/>
          </p:nvPr>
        </p:nvSpPr>
        <p:spPr/>
        <p:txBody>
          <a:bodyPr/>
          <a:lstStyle/>
          <a:p>
            <a:fld id="{6424AFB2-8DF8-4A07-8B4B-519EDDA0320A}"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3600" dirty="0" smtClean="0"/>
          </a:p>
          <a:p>
            <a:pPr algn="ctr"/>
            <a:endParaRPr lang="en-US" sz="3600" dirty="0" smtClean="0"/>
          </a:p>
          <a:p>
            <a:pPr algn="ctr">
              <a:buNone/>
            </a:pPr>
            <a:r>
              <a:rPr lang="en-US" sz="3600" dirty="0" smtClean="0">
                <a:latin typeface="Times New Roman" pitchFamily="18" charset="0"/>
                <a:cs typeface="Times New Roman" pitchFamily="18" charset="0"/>
              </a:rPr>
              <a:t>Recommendations Made by TASSCUBO Budget Committee</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sz="3600" dirty="0" smtClean="0">
                <a:solidFill>
                  <a:schemeClr val="tx1"/>
                </a:solidFill>
              </a:rPr>
              <a:t>Electronic Submissions &amp; Modifications</a:t>
            </a:r>
            <a:endParaRPr lang="en-US" sz="3600" dirty="0">
              <a:solidFill>
                <a:schemeClr val="tx1"/>
              </a:solidFill>
            </a:endParaRPr>
          </a:p>
        </p:txBody>
      </p:sp>
      <p:pic>
        <p:nvPicPr>
          <p:cNvPr id="6" name="Picture 5"/>
          <p:cNvPicPr/>
          <p:nvPr/>
        </p:nvPicPr>
        <p:blipFill>
          <a:blip r:embed="rId2" cstate="print"/>
          <a:srcRect l="15723" t="18880" r="12723" b="28118"/>
          <a:stretch>
            <a:fillRect/>
          </a:stretch>
        </p:blipFill>
        <p:spPr bwMode="auto">
          <a:xfrm>
            <a:off x="539969" y="1066800"/>
            <a:ext cx="8064062" cy="4724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smtClean="0">
                <a:solidFill>
                  <a:schemeClr val="tx1"/>
                </a:solidFill>
              </a:rPr>
              <a:t>Administrator's Statement &amp; ProjectONE/CAPPS</a:t>
            </a:r>
            <a:endParaRPr lang="en-US" sz="3600" dirty="0">
              <a:solidFill>
                <a:schemeClr val="tx1"/>
              </a:solidFill>
            </a:endParaRPr>
          </a:p>
        </p:txBody>
      </p:sp>
      <p:pic>
        <p:nvPicPr>
          <p:cNvPr id="4" name="Picture 2"/>
          <p:cNvPicPr>
            <a:picLocks noChangeAspect="1" noChangeArrowheads="1"/>
          </p:cNvPicPr>
          <p:nvPr/>
        </p:nvPicPr>
        <p:blipFill>
          <a:blip r:embed="rId2" cstate="print"/>
          <a:srcRect l="25780" t="44873" r="24002" b="16973"/>
          <a:stretch>
            <a:fillRect/>
          </a:stretch>
        </p:blipFill>
        <p:spPr bwMode="auto">
          <a:xfrm>
            <a:off x="762000" y="1524000"/>
            <a:ext cx="7785340" cy="4343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371600"/>
            <a:ext cx="8229600" cy="1524000"/>
          </a:xfrm>
          <a:ln>
            <a:solidFill>
              <a:schemeClr val="tx1"/>
            </a:solidFill>
          </a:ln>
        </p:spPr>
        <p:txBody>
          <a:bodyPr>
            <a:normAutofit lnSpcReduction="10000"/>
          </a:bodyPr>
          <a:lstStyle/>
          <a:p>
            <a:endParaRPr lang="en-US" sz="2000" dirty="0" smtClean="0"/>
          </a:p>
          <a:p>
            <a:pPr>
              <a:buNone/>
            </a:pPr>
            <a:r>
              <a:rPr lang="en-US" sz="1800" dirty="0" smtClean="0"/>
              <a:t>	Institutions of Higher Education are not required to submit paper copies of the October LAR submission to the offices listed on page 9 of the 2014-15 Legislative Appropriations Request Detailed Instructions for state unless requested to do so.</a:t>
            </a:r>
            <a:endParaRPr lang="en-US" sz="1800" dirty="0"/>
          </a:p>
        </p:txBody>
      </p:sp>
      <p:sp>
        <p:nvSpPr>
          <p:cNvPr id="3" name="Title 2"/>
          <p:cNvSpPr>
            <a:spLocks noGrp="1"/>
          </p:cNvSpPr>
          <p:nvPr>
            <p:ph type="title"/>
          </p:nvPr>
        </p:nvSpPr>
        <p:spPr/>
        <p:txBody>
          <a:bodyPr>
            <a:normAutofit/>
          </a:bodyPr>
          <a:lstStyle/>
          <a:p>
            <a:pPr algn="ctr"/>
            <a:r>
              <a:rPr lang="en-US" sz="3600" dirty="0" smtClean="0">
                <a:solidFill>
                  <a:schemeClr val="tx1"/>
                </a:solidFill>
              </a:rPr>
              <a:t>Submissions</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36638"/>
          </a:xfrm>
        </p:spPr>
        <p:txBody>
          <a:bodyPr>
            <a:normAutofit/>
          </a:bodyPr>
          <a:lstStyle/>
          <a:p>
            <a:pPr algn="ctr"/>
            <a:r>
              <a:rPr lang="en-US" sz="3600" dirty="0" smtClean="0">
                <a:solidFill>
                  <a:schemeClr val="tx1"/>
                </a:solidFill>
              </a:rPr>
              <a:t>New Schedules &amp; Modifications</a:t>
            </a:r>
            <a:endParaRPr lang="en-US" sz="3600" dirty="0">
              <a:solidFill>
                <a:schemeClr val="tx1"/>
              </a:solidFill>
            </a:endParaRPr>
          </a:p>
        </p:txBody>
      </p:sp>
      <p:pic>
        <p:nvPicPr>
          <p:cNvPr id="4" name="Picture 2"/>
          <p:cNvPicPr>
            <a:picLocks noChangeAspect="1" noChangeArrowheads="1"/>
          </p:cNvPicPr>
          <p:nvPr/>
        </p:nvPicPr>
        <p:blipFill>
          <a:blip r:embed="rId2" cstate="print"/>
          <a:srcRect l="28125" t="27704" r="27616" b="20748"/>
          <a:stretch>
            <a:fillRect/>
          </a:stretch>
        </p:blipFill>
        <p:spPr bwMode="auto">
          <a:xfrm>
            <a:off x="762000" y="1194784"/>
            <a:ext cx="7543800" cy="543461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29200"/>
          </a:xfrm>
        </p:spPr>
        <p:txBody>
          <a:bodyPr>
            <a:normAutofit lnSpcReduction="10000"/>
          </a:bodyPr>
          <a:lstStyle/>
          <a:p>
            <a:pPr lvl="0"/>
            <a:r>
              <a:rPr lang="en-US" sz="2400" dirty="0" smtClean="0"/>
              <a:t>Based on the LAR instructions, Board member information is only required by systems and independent institutions.</a:t>
            </a:r>
          </a:p>
          <a:p>
            <a:pPr lvl="0">
              <a:buNone/>
            </a:pPr>
            <a:endParaRPr lang="en-US" sz="2400" dirty="0" smtClean="0"/>
          </a:p>
          <a:p>
            <a:pPr lvl="0"/>
            <a:r>
              <a:rPr lang="en-US" sz="2400" dirty="0" smtClean="0"/>
              <a:t>Systems and independent institutions should include a statement similar to the following in the Administrator’s statement.</a:t>
            </a:r>
          </a:p>
          <a:p>
            <a:pPr lvl="1"/>
            <a:r>
              <a:rPr lang="en-US" sz="2000" i="1" dirty="0" smtClean="0"/>
              <a:t>The Texas Tech University System is governed by a Board of Regents.  The current members of the Board of Regents are included in the Organizational Chart. </a:t>
            </a:r>
          </a:p>
          <a:p>
            <a:pPr lvl="1">
              <a:buNone/>
            </a:pPr>
            <a:endParaRPr lang="en-US" sz="2000" dirty="0" smtClean="0"/>
          </a:p>
          <a:p>
            <a:pPr lvl="0"/>
            <a:r>
              <a:rPr lang="en-US" sz="2400" dirty="0" smtClean="0"/>
              <a:t>Eliminate the Board of Regents from the Administrator’s statement and include in the Organizational Chart.  </a:t>
            </a:r>
          </a:p>
          <a:p>
            <a:endParaRPr lang="en-US" sz="2400" i="1" dirty="0" smtClean="0"/>
          </a:p>
          <a:p>
            <a:pPr>
              <a:buNone/>
            </a:pPr>
            <a:endParaRPr lang="en-US" sz="2400" dirty="0" smtClean="0"/>
          </a:p>
          <a:p>
            <a:pPr>
              <a:buNone/>
            </a:pPr>
            <a:endParaRPr lang="en-US" sz="2400" dirty="0"/>
          </a:p>
          <a:p>
            <a:pPr lvl="0">
              <a:buNone/>
            </a:pPr>
            <a:endParaRPr lang="en-US" sz="2400" dirty="0"/>
          </a:p>
          <a:p>
            <a:endParaRPr lang="en-US" sz="2400" dirty="0"/>
          </a:p>
        </p:txBody>
      </p:sp>
      <p:sp>
        <p:nvSpPr>
          <p:cNvPr id="2" name="Title 1"/>
          <p:cNvSpPr>
            <a:spLocks noGrp="1"/>
          </p:cNvSpPr>
          <p:nvPr>
            <p:ph type="title"/>
          </p:nvPr>
        </p:nvSpPr>
        <p:spPr>
          <a:xfrm>
            <a:off x="457200" y="228600"/>
            <a:ext cx="8229600" cy="1143000"/>
          </a:xfrm>
        </p:spPr>
        <p:txBody>
          <a:bodyPr>
            <a:normAutofit/>
          </a:bodyPr>
          <a:lstStyle/>
          <a:p>
            <a:pPr algn="ctr"/>
            <a:r>
              <a:rPr lang="en-US" sz="3600" dirty="0" smtClean="0">
                <a:solidFill>
                  <a:schemeClr val="tx1"/>
                </a:solidFill>
                <a:latin typeface="+mn-lt"/>
              </a:rPr>
              <a:t>Administrator’s Statement</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1066800"/>
          </a:xfrm>
          <a:ln>
            <a:solidFill>
              <a:schemeClr val="tx1"/>
            </a:solidFill>
          </a:ln>
        </p:spPr>
        <p:txBody>
          <a:bodyPr>
            <a:normAutofit fontScale="92500" lnSpcReduction="20000"/>
          </a:bodyPr>
          <a:lstStyle/>
          <a:p>
            <a:endParaRPr lang="en-US" dirty="0" smtClean="0"/>
          </a:p>
          <a:p>
            <a:pPr>
              <a:buFont typeface="Wingdings" pitchFamily="2" charset="2"/>
              <a:buChar char="§"/>
            </a:pPr>
            <a:r>
              <a:rPr lang="en-US" sz="2300" dirty="0" smtClean="0"/>
              <a:t>Schedule 7 Current and Local Fund Balances</a:t>
            </a:r>
          </a:p>
          <a:p>
            <a:pPr>
              <a:buFont typeface="Wingdings" pitchFamily="2" charset="2"/>
              <a:buChar char="§"/>
            </a:pPr>
            <a:r>
              <a:rPr lang="en-US" sz="2300" dirty="0" smtClean="0"/>
              <a:t>Schedule 9 Utility Expenditures </a:t>
            </a:r>
          </a:p>
          <a:p>
            <a:pPr>
              <a:buFont typeface="Wingdings" pitchFamily="2" charset="2"/>
              <a:buChar char="§"/>
            </a:pPr>
            <a:endParaRPr lang="en-US" sz="2300" dirty="0" smtClean="0"/>
          </a:p>
          <a:p>
            <a:pPr>
              <a:buNone/>
            </a:pPr>
            <a:endParaRPr lang="en-US" sz="2300" dirty="0"/>
          </a:p>
        </p:txBody>
      </p:sp>
      <p:sp>
        <p:nvSpPr>
          <p:cNvPr id="3" name="Title 2"/>
          <p:cNvSpPr>
            <a:spLocks noGrp="1"/>
          </p:cNvSpPr>
          <p:nvPr>
            <p:ph type="title"/>
          </p:nvPr>
        </p:nvSpPr>
        <p:spPr/>
        <p:txBody>
          <a:bodyPr>
            <a:normAutofit/>
          </a:bodyPr>
          <a:lstStyle/>
          <a:p>
            <a:pPr algn="ctr"/>
            <a:r>
              <a:rPr lang="en-US" sz="3600" dirty="0" smtClean="0">
                <a:solidFill>
                  <a:schemeClr val="tx1"/>
                </a:solidFill>
              </a:rPr>
              <a:t>Deleted Schedules</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Rectangle 13"/>
          <p:cNvSpPr>
            <a:spLocks noGrp="1" noChangeArrowheads="1"/>
          </p:cNvSpPr>
          <p:nvPr>
            <p:ph type="ctrTitle"/>
          </p:nvPr>
        </p:nvSpPr>
        <p:spPr>
          <a:xfrm>
            <a:off x="202984" y="1249680"/>
            <a:ext cx="8283575" cy="2704953"/>
          </a:xfrm>
          <a:noFill/>
          <a:ln/>
        </p:spPr>
        <p:txBody>
          <a:bodyPr>
            <a:normAutofit fontScale="90000"/>
          </a:bodyPr>
          <a:lstStyle/>
          <a:p>
            <a:pPr algn="ctr"/>
            <a:r>
              <a:rPr lang="en-US" sz="49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9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Report Reduction Effort</a:t>
            </a:r>
            <a:br>
              <a:rPr lang="en-US" sz="4900" i="1" dirty="0" smtClean="0">
                <a:solidFill>
                  <a:schemeClr val="tx1"/>
                </a:solidFill>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
            </a:r>
            <a:br>
              <a:rPr lang="en-US" sz="4900" i="1" dirty="0" smtClean="0">
                <a:solidFill>
                  <a:schemeClr val="tx1"/>
                </a:solidFill>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Alan Werchan</a:t>
            </a:r>
            <a:br>
              <a:rPr lang="en-US" sz="4900" i="1" dirty="0" smtClean="0">
                <a:solidFill>
                  <a:schemeClr val="tx1"/>
                </a:solidFill>
                <a:effectLst/>
                <a:latin typeface="Times New Roman" pitchFamily="18" charset="0"/>
                <a:cs typeface="Times New Roman" pitchFamily="18" charset="0"/>
              </a:rPr>
            </a:br>
            <a:endParaRPr lang="en-US" sz="3600" b="0" dirty="0">
              <a:solidFill>
                <a:schemeClr val="tx1"/>
              </a:solidFill>
              <a:effectLst/>
              <a:latin typeface="+mn-lt"/>
            </a:endParaRPr>
          </a:p>
        </p:txBody>
      </p:sp>
      <p:sp>
        <p:nvSpPr>
          <p:cNvPr id="3" name="Slide Number Placeholder 5"/>
          <p:cNvSpPr>
            <a:spLocks noGrp="1"/>
          </p:cNvSpPr>
          <p:nvPr>
            <p:ph type="sldNum" sz="quarter" idx="12"/>
          </p:nvPr>
        </p:nvSpPr>
        <p:spPr/>
        <p:txBody>
          <a:bodyPr/>
          <a:lstStyle/>
          <a:p>
            <a:fld id="{6424AFB2-8DF8-4A07-8B4B-519EDDA0320A}"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algn="ctr">
              <a:buNone/>
            </a:pPr>
            <a:r>
              <a:rPr lang="en-US" sz="4800" dirty="0" smtClean="0"/>
              <a:t>Questions</a:t>
            </a:r>
          </a:p>
          <a:p>
            <a:pPr algn="ctr">
              <a:buNone/>
            </a:pPr>
            <a:r>
              <a:rPr lang="en-US" dirty="0" smtClean="0"/>
              <a:t> for</a:t>
            </a:r>
          </a:p>
          <a:p>
            <a:pPr algn="ctr">
              <a:buNone/>
            </a:pPr>
            <a:r>
              <a:rPr lang="en-US" dirty="0" smtClean="0"/>
              <a:t> Budget Committee Members</a:t>
            </a:r>
          </a:p>
          <a:p>
            <a:pPr algn="ctr">
              <a:buNone/>
            </a:pPr>
            <a:r>
              <a:rPr lang="en-US" dirty="0" smtClean="0"/>
              <a:t>or</a:t>
            </a:r>
          </a:p>
          <a:p>
            <a:pPr algn="ctr">
              <a:buNone/>
            </a:pPr>
            <a:r>
              <a:rPr lang="en-US" dirty="0" smtClean="0"/>
              <a:t>Sarah </a:t>
            </a:r>
            <a:r>
              <a:rPr lang="en-US" dirty="0" err="1" smtClean="0"/>
              <a:t>Keyton</a:t>
            </a:r>
            <a:r>
              <a:rPr lang="en-US" dirty="0" smtClean="0"/>
              <a:t> from the LBB</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Rectangle 13"/>
          <p:cNvSpPr>
            <a:spLocks noGrp="1" noChangeArrowheads="1"/>
          </p:cNvSpPr>
          <p:nvPr>
            <p:ph type="ctrTitle"/>
          </p:nvPr>
        </p:nvSpPr>
        <p:spPr>
          <a:xfrm>
            <a:off x="202984" y="1249680"/>
            <a:ext cx="8283575" cy="2704953"/>
          </a:xfrm>
          <a:noFill/>
          <a:ln/>
        </p:spPr>
        <p:txBody>
          <a:bodyPr>
            <a:normAutofit fontScale="90000"/>
          </a:bodyPr>
          <a:lstStyle/>
          <a:p>
            <a:pPr algn="ctr"/>
            <a:r>
              <a:rPr lang="en-US" sz="49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9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Consistency in LAR Reporting for Higher Education</a:t>
            </a:r>
            <a:br>
              <a:rPr lang="en-US" sz="4900" i="1" dirty="0" smtClean="0">
                <a:solidFill>
                  <a:schemeClr val="tx1"/>
                </a:solidFill>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
            </a:r>
            <a:br>
              <a:rPr lang="en-US" sz="4900" i="1" dirty="0" smtClean="0">
                <a:solidFill>
                  <a:schemeClr val="tx1"/>
                </a:solidFill>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Alicia Currin</a:t>
            </a:r>
            <a:endParaRPr lang="en-US" sz="3600" b="0" dirty="0">
              <a:solidFill>
                <a:schemeClr val="tx1"/>
              </a:solidFill>
              <a:effectLst/>
              <a:latin typeface="+mn-lt"/>
            </a:endParaRPr>
          </a:p>
        </p:txBody>
      </p:sp>
      <p:sp>
        <p:nvSpPr>
          <p:cNvPr id="3" name="Slide Number Placeholder 5"/>
          <p:cNvSpPr>
            <a:spLocks noGrp="1"/>
          </p:cNvSpPr>
          <p:nvPr>
            <p:ph type="sldNum" sz="quarter" idx="12"/>
          </p:nvPr>
        </p:nvSpPr>
        <p:spPr/>
        <p:txBody>
          <a:bodyPr/>
          <a:lstStyle/>
          <a:p>
            <a:fld id="{6424AFB2-8DF8-4A07-8B4B-519EDDA0320A}"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5800" y="914400"/>
            <a:ext cx="7772400" cy="5257800"/>
          </a:xfrm>
        </p:spPr>
        <p:txBody>
          <a:bodyPr>
            <a:normAutofit/>
          </a:bodyPr>
          <a:lstStyle/>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pPr algn="ctr">
              <a:buNone/>
            </a:pPr>
            <a:r>
              <a:rPr lang="en-US" sz="2400" dirty="0" smtClean="0"/>
              <a:t>The following consistency standards were agreed upon by the TASSCUBO Budget Committee on May 25, 2012. The intent of these standards is to simplify the LAR process.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sz="2400" dirty="0" smtClean="0"/>
              <a:t>All institutions would include the chain of command from the Board of Regents to the Vice President level of the institution (i.e., Board of Regents, Chancellor, President, Vice President/Provost).  For some Health Related Institutions, Deans would be included if they report directly to the President and not to a Provost.</a:t>
            </a:r>
          </a:p>
          <a:p>
            <a:pPr lvl="0">
              <a:buNone/>
            </a:pPr>
            <a:endParaRPr lang="en-US" sz="2400" dirty="0" smtClean="0"/>
          </a:p>
          <a:p>
            <a:pPr lvl="0"/>
            <a:r>
              <a:rPr lang="en-US" sz="2400" dirty="0" smtClean="0"/>
              <a:t>Positions below a Vice President Level should be excluded.</a:t>
            </a:r>
          </a:p>
          <a:p>
            <a:pPr lvl="0">
              <a:buNone/>
            </a:pPr>
            <a:endParaRPr lang="en-US" sz="2400" dirty="0" smtClean="0"/>
          </a:p>
          <a:p>
            <a:pPr lvl="0"/>
            <a:r>
              <a:rPr lang="en-US" sz="2400" dirty="0" smtClean="0"/>
              <a:t>Detailed Board of Regent information would be provided if required by the institution.</a:t>
            </a:r>
          </a:p>
          <a:p>
            <a:pPr lvl="0">
              <a:buNone/>
            </a:pPr>
            <a:endParaRPr lang="en-US" sz="2400" dirty="0" smtClean="0"/>
          </a:p>
          <a:p>
            <a:pPr lvl="0"/>
            <a:r>
              <a:rPr lang="en-US" sz="2400" dirty="0" smtClean="0"/>
              <a:t>An example of the proposed Organizational Chart changes is attached.</a:t>
            </a:r>
            <a:endParaRPr lang="en-US" sz="2400" dirty="0"/>
          </a:p>
        </p:txBody>
      </p:sp>
      <p:sp>
        <p:nvSpPr>
          <p:cNvPr id="2" name="Title 1"/>
          <p:cNvSpPr>
            <a:spLocks noGrp="1"/>
          </p:cNvSpPr>
          <p:nvPr>
            <p:ph type="title"/>
          </p:nvPr>
        </p:nvSpPr>
        <p:spPr/>
        <p:txBody>
          <a:bodyPr>
            <a:normAutofit/>
          </a:bodyPr>
          <a:lstStyle/>
          <a:p>
            <a:pPr algn="ctr"/>
            <a:r>
              <a:rPr lang="en-US" sz="3600" dirty="0" smtClean="0">
                <a:solidFill>
                  <a:schemeClr val="tx1"/>
                </a:solidFill>
                <a:latin typeface="+mn-lt"/>
              </a:rPr>
              <a:t>Organizational Chart</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rg Chart.jpg"/>
          <p:cNvPicPr>
            <a:picLocks noGrp="1" noChangeAspect="1"/>
          </p:cNvPicPr>
          <p:nvPr>
            <p:ph idx="1"/>
          </p:nvPr>
        </p:nvPicPr>
        <p:blipFill>
          <a:blip r:embed="rId2" cstate="print"/>
          <a:stretch>
            <a:fillRect/>
          </a:stretch>
        </p:blipFill>
        <p:spPr>
          <a:xfrm>
            <a:off x="1643438" y="1481138"/>
            <a:ext cx="5857127" cy="4525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914400" y="274638"/>
            <a:ext cx="7772400" cy="868362"/>
          </a:xfrm>
        </p:spPr>
        <p:txBody>
          <a:bodyPr>
            <a:normAutofit/>
          </a:bodyPr>
          <a:lstStyle/>
          <a:p>
            <a:pPr algn="ctr"/>
            <a:r>
              <a:rPr lang="en-US" sz="3600" dirty="0" smtClean="0">
                <a:solidFill>
                  <a:schemeClr val="tx1"/>
                </a:solidFill>
                <a:latin typeface="+mn-lt"/>
              </a:rPr>
              <a:t>Organizational Chart-1</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buNone/>
            </a:pPr>
            <a:endParaRPr lang="en-US" dirty="0" smtClean="0"/>
          </a:p>
          <a:p>
            <a:pPr indent="0" algn="ctr">
              <a:buNone/>
            </a:pPr>
            <a:endParaRPr lang="en-US" sz="2400" dirty="0" smtClean="0"/>
          </a:p>
          <a:p>
            <a:pPr lvl="0"/>
            <a:r>
              <a:rPr lang="en-US" sz="2400" dirty="0" smtClean="0"/>
              <a:t>The following verbiage should be included in the strategy description and justification section for formula funded and other common strategies.    Verbiage should not be included in the Internal/External factors section.</a:t>
            </a:r>
          </a:p>
          <a:p>
            <a:pPr>
              <a:buNone/>
            </a:pPr>
            <a:endParaRPr lang="en-US" dirty="0"/>
          </a:p>
        </p:txBody>
      </p:sp>
      <p:sp>
        <p:nvSpPr>
          <p:cNvPr id="2" name="Title 1"/>
          <p:cNvSpPr>
            <a:spLocks noGrp="1"/>
          </p:cNvSpPr>
          <p:nvPr>
            <p:ph type="title"/>
          </p:nvPr>
        </p:nvSpPr>
        <p:spPr>
          <a:xfrm>
            <a:off x="762000" y="274638"/>
            <a:ext cx="7924800" cy="1401762"/>
          </a:xfrm>
        </p:spPr>
        <p:txBody>
          <a:bodyPr>
            <a:noAutofit/>
          </a:bodyPr>
          <a:lstStyle/>
          <a:p>
            <a:pPr algn="ctr"/>
            <a:r>
              <a:rPr lang="en-US" sz="3200" dirty="0" smtClean="0">
                <a:solidFill>
                  <a:schemeClr val="tx1"/>
                </a:solidFill>
                <a:latin typeface="+mn-lt"/>
              </a:rPr>
              <a:t>Schedule 3A Strategy Request- </a:t>
            </a:r>
            <a:br>
              <a:rPr lang="en-US" sz="3200" dirty="0" smtClean="0">
                <a:solidFill>
                  <a:schemeClr val="tx1"/>
                </a:solidFill>
                <a:latin typeface="+mn-lt"/>
              </a:rPr>
            </a:br>
            <a:r>
              <a:rPr lang="en-US" sz="3200" dirty="0" smtClean="0">
                <a:solidFill>
                  <a:schemeClr val="tx1"/>
                </a:solidFill>
                <a:latin typeface="+mn-lt"/>
              </a:rPr>
              <a:t>Formula and Other Common Strategies</a:t>
            </a:r>
            <a:endParaRPr lang="en-US" sz="3200" dirty="0">
              <a:solidFill>
                <a:schemeClr val="tx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pPr algn="ctr"/>
            <a:r>
              <a:rPr lang="en-US" sz="3600" dirty="0" smtClean="0">
                <a:solidFill>
                  <a:schemeClr val="tx1"/>
                </a:solidFill>
                <a:latin typeface="+mn-lt"/>
              </a:rPr>
              <a:t>General Academic Institutions-1</a:t>
            </a:r>
            <a:br>
              <a:rPr lang="en-US" sz="3600" dirty="0" smtClean="0">
                <a:solidFill>
                  <a:schemeClr val="tx1"/>
                </a:solidFill>
                <a:latin typeface="+mn-lt"/>
              </a:rPr>
            </a:br>
            <a:endParaRPr lang="en-US" sz="3600" dirty="0">
              <a:solidFill>
                <a:schemeClr val="tx1"/>
              </a:solidFill>
              <a:latin typeface="+mn-lt"/>
            </a:endParaRPr>
          </a:p>
        </p:txBody>
      </p:sp>
      <p:graphicFrame>
        <p:nvGraphicFramePr>
          <p:cNvPr id="5" name="Diagram 4"/>
          <p:cNvGraphicFramePr/>
          <p:nvPr>
            <p:extLst>
              <p:ext uri="{D42A27DB-BD31-4B8C-83A1-F6EECF244321}">
                <p14:modId xmlns:p14="http://schemas.microsoft.com/office/powerpoint/2010/main" xmlns="" val="1830355167"/>
              </p:ext>
            </p:extLst>
          </p:nvPr>
        </p:nvGraphicFramePr>
        <p:xfrm>
          <a:off x="304800" y="10668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US" sz="3600" dirty="0" smtClean="0">
                <a:solidFill>
                  <a:schemeClr val="tx1"/>
                </a:solidFill>
                <a:latin typeface="+mn-lt"/>
              </a:rPr>
              <a:t>General Academic Institutions-2</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0668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US" sz="3600" dirty="0" smtClean="0">
                <a:solidFill>
                  <a:schemeClr val="tx1"/>
                </a:solidFill>
                <a:latin typeface="+mn-lt"/>
              </a:rPr>
              <a:t>Health Related Institutions -1</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2192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US" sz="3600" dirty="0" smtClean="0">
                <a:solidFill>
                  <a:schemeClr val="tx1"/>
                </a:solidFill>
                <a:latin typeface="+mn-lt"/>
              </a:rPr>
              <a:t>Health Related Institutions -2</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040" y="2104571"/>
            <a:ext cx="7772400" cy="1912065"/>
          </a:xfrm>
        </p:spPr>
        <p:txBody>
          <a:bodyPr>
            <a:normAutofit/>
          </a:bodyPr>
          <a:lstStyle/>
          <a:p>
            <a:pPr marL="514350" lvl="0" indent="-514350"/>
            <a:r>
              <a:rPr lang="en-US" sz="2700" dirty="0" smtClean="0">
                <a:solidFill>
                  <a:schemeClr val="tx1"/>
                </a:solidFill>
              </a:rPr>
              <a:t>	</a:t>
            </a:r>
            <a:endParaRPr lang="en-US" sz="2700" dirty="0" smtClean="0">
              <a:solidFill>
                <a:schemeClr val="tx1"/>
              </a:solidFill>
              <a:latin typeface="Gill Sans MT" pitchFamily="34" charset="0"/>
            </a:endParaRPr>
          </a:p>
        </p:txBody>
      </p:sp>
      <p:sp>
        <p:nvSpPr>
          <p:cNvPr id="4" name="Slide Number Placeholder 3"/>
          <p:cNvSpPr>
            <a:spLocks noGrp="1"/>
          </p:cNvSpPr>
          <p:nvPr>
            <p:ph type="sldNum" sz="quarter" idx="12"/>
          </p:nvPr>
        </p:nvSpPr>
        <p:spPr/>
        <p:txBody>
          <a:bodyPr/>
          <a:lstStyle/>
          <a:p>
            <a:fld id="{A6605197-46A8-4445-8700-00EAE2A46A6F}" type="slidenum">
              <a:rPr lang="en-US" smtClean="0"/>
              <a:pPr/>
              <a:t>3</a:t>
            </a:fld>
            <a:endParaRPr lang="en-US"/>
          </a:p>
        </p:txBody>
      </p:sp>
      <p:sp>
        <p:nvSpPr>
          <p:cNvPr id="6" name="TextBox 5"/>
          <p:cNvSpPr txBox="1"/>
          <p:nvPr/>
        </p:nvSpPr>
        <p:spPr>
          <a:xfrm>
            <a:off x="719397" y="2370320"/>
            <a:ext cx="7603957" cy="2554545"/>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Reduced Unfunded Mandates, 	Regulations, and State 	Reporting Requirements </a:t>
            </a:r>
            <a:br>
              <a:rPr lang="en-US" sz="4000" dirty="0" smtClean="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3" name="Rectangle 2"/>
          <p:cNvSpPr/>
          <p:nvPr/>
        </p:nvSpPr>
        <p:spPr>
          <a:xfrm>
            <a:off x="719397" y="1227485"/>
            <a:ext cx="6997428" cy="707886"/>
          </a:xfrm>
          <a:prstGeom prst="rect">
            <a:avLst/>
          </a:prstGeom>
        </p:spPr>
        <p:txBody>
          <a:bodyPr wrap="none">
            <a:spAutoFit/>
          </a:bodyPr>
          <a:lstStyle/>
          <a:p>
            <a:pPr lvl="0"/>
            <a:r>
              <a:rPr lang="en-US" sz="4000" b="1" dirty="0" smtClean="0">
                <a:latin typeface="Times New Roman" pitchFamily="18" charset="0"/>
                <a:cs typeface="Times New Roman" pitchFamily="18" charset="0"/>
              </a:rPr>
              <a:t>Senate Bill 5 - </a:t>
            </a:r>
            <a:r>
              <a:rPr lang="en-US" sz="4000" b="1" dirty="0" err="1" smtClean="0">
                <a:latin typeface="Times New Roman" pitchFamily="18" charset="0"/>
                <a:cs typeface="Times New Roman" pitchFamily="18" charset="0"/>
              </a:rPr>
              <a:t>Zaffirini</a:t>
            </a:r>
            <a:r>
              <a:rPr lang="en-US" sz="4000" b="1" dirty="0" smtClean="0">
                <a:latin typeface="Times New Roman" pitchFamily="18" charset="0"/>
                <a:cs typeface="Times New Roman" pitchFamily="18" charset="0"/>
              </a:rPr>
              <a:t>/Branch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143000"/>
          <a:ext cx="8229600" cy="483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28600"/>
            <a:ext cx="8229600" cy="1143000"/>
          </a:xfrm>
        </p:spPr>
        <p:txBody>
          <a:bodyPr>
            <a:normAutofit/>
          </a:bodyPr>
          <a:lstStyle/>
          <a:p>
            <a:pPr algn="ctr"/>
            <a:r>
              <a:rPr lang="en-US" sz="3600" dirty="0" smtClean="0">
                <a:solidFill>
                  <a:schemeClr val="tx1"/>
                </a:solidFill>
                <a:latin typeface="+mn-lt"/>
              </a:rPr>
              <a:t>Health Related Institutions -3</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US" sz="3600" dirty="0" smtClean="0">
                <a:solidFill>
                  <a:schemeClr val="tx1"/>
                </a:solidFill>
                <a:latin typeface="+mn-lt"/>
              </a:rPr>
              <a:t>All Institutions</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z="2400" dirty="0" smtClean="0"/>
              <a:t>Schedule 9, Special Item Information should be considered the primary schedule for all continuing special item requests.</a:t>
            </a:r>
          </a:p>
          <a:p>
            <a:pPr lvl="0">
              <a:buNone/>
            </a:pPr>
            <a:endParaRPr lang="en-US" sz="2400" dirty="0" smtClean="0"/>
          </a:p>
          <a:p>
            <a:pPr lvl="0"/>
            <a:r>
              <a:rPr lang="en-US" sz="2400" dirty="0" smtClean="0"/>
              <a:t>The mission statement from Schedule 9 should be used as strategy description and justification on Schedules 3A.</a:t>
            </a:r>
          </a:p>
          <a:p>
            <a:pPr lvl="0">
              <a:buNone/>
            </a:pPr>
            <a:endParaRPr lang="en-US" sz="2400" dirty="0" smtClean="0"/>
          </a:p>
          <a:p>
            <a:pPr lvl="0"/>
            <a:r>
              <a:rPr lang="en-US" sz="2400" dirty="0" smtClean="0"/>
              <a:t> In the Internal and External Factors Section, use the following statement:</a:t>
            </a:r>
          </a:p>
          <a:p>
            <a:pPr lvl="1">
              <a:buSzPct val="80000"/>
              <a:buFont typeface="Courier New" pitchFamily="49" charset="0"/>
              <a:buChar char="o"/>
            </a:pPr>
            <a:r>
              <a:rPr lang="en-US" sz="2000" i="1" dirty="0" smtClean="0"/>
              <a:t>Additional information for this strategy is available in Schedule 9, Special Item Information.</a:t>
            </a:r>
            <a:endParaRPr lang="en-US" sz="2000" dirty="0" smtClean="0"/>
          </a:p>
          <a:p>
            <a:pPr>
              <a:buNone/>
            </a:pPr>
            <a:endParaRPr lang="en-US" sz="2400" dirty="0"/>
          </a:p>
        </p:txBody>
      </p:sp>
      <p:sp>
        <p:nvSpPr>
          <p:cNvPr id="2" name="Title 1"/>
          <p:cNvSpPr>
            <a:spLocks noGrp="1"/>
          </p:cNvSpPr>
          <p:nvPr>
            <p:ph type="title"/>
          </p:nvPr>
        </p:nvSpPr>
        <p:spPr/>
        <p:txBody>
          <a:bodyPr>
            <a:normAutofit fontScale="90000"/>
          </a:bodyPr>
          <a:lstStyle/>
          <a:p>
            <a:pPr algn="ctr"/>
            <a:r>
              <a:rPr lang="en-US" sz="3600" dirty="0" smtClean="0">
                <a:solidFill>
                  <a:schemeClr val="tx1"/>
                </a:solidFill>
                <a:latin typeface="+mn-lt"/>
              </a:rPr>
              <a:t>Schedule 3A- Strategy Request- Special Items</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4953000"/>
          </a:xfrm>
        </p:spPr>
        <p:txBody>
          <a:bodyPr>
            <a:normAutofit fontScale="92500"/>
          </a:bodyPr>
          <a:lstStyle/>
          <a:p>
            <a:pPr lvl="0"/>
            <a:r>
              <a:rPr lang="en-US" sz="2200" dirty="0" smtClean="0"/>
              <a:t>Institutions should only include income that meet the definition of Other Educational and General income a defined in the Section 51.009c of the Texas Education Code.  Interest Income on Educational and General funds is not specifically defined in this statute but is required on Schedule 1A.</a:t>
            </a:r>
          </a:p>
          <a:p>
            <a:pPr lvl="0">
              <a:buNone/>
            </a:pPr>
            <a:endParaRPr lang="en-US" sz="2200" dirty="0" smtClean="0"/>
          </a:p>
          <a:p>
            <a:pPr lvl="0"/>
            <a:r>
              <a:rPr lang="en-US" sz="2200" dirty="0" smtClean="0"/>
              <a:t>Refunds and Installment Payment Forfeits – Net refunds and installment payment forfeits out of gross tuition and report zero on the Refunds and Installment Payment Forfeits lines.</a:t>
            </a:r>
          </a:p>
          <a:p>
            <a:pPr lvl="0">
              <a:buNone/>
            </a:pPr>
            <a:endParaRPr lang="en-US" sz="2200" dirty="0" smtClean="0"/>
          </a:p>
          <a:p>
            <a:pPr lvl="0"/>
            <a:r>
              <a:rPr lang="en-US" sz="2200" dirty="0" smtClean="0"/>
              <a:t>Institutions are allowed to deduct tuition charged when the institution will not receive formula funding for the student or course.  The institution should include 100% of the tuition charged, including the statutory amount in these cases. </a:t>
            </a:r>
          </a:p>
          <a:p>
            <a:pPr>
              <a:buNone/>
            </a:pPr>
            <a:endParaRPr lang="en-US" sz="2200" dirty="0"/>
          </a:p>
          <a:p>
            <a:pPr>
              <a:buNone/>
            </a:pPr>
            <a:endParaRPr lang="en-US" sz="2200" dirty="0"/>
          </a:p>
          <a:p>
            <a:pPr>
              <a:buNone/>
            </a:pPr>
            <a:endParaRPr lang="en-US" sz="2200" u="sng" dirty="0"/>
          </a:p>
        </p:txBody>
      </p:sp>
      <p:sp>
        <p:nvSpPr>
          <p:cNvPr id="2" name="Title 1"/>
          <p:cNvSpPr>
            <a:spLocks noGrp="1"/>
          </p:cNvSpPr>
          <p:nvPr>
            <p:ph type="title"/>
          </p:nvPr>
        </p:nvSpPr>
        <p:spPr>
          <a:xfrm>
            <a:off x="457200" y="152400"/>
            <a:ext cx="8229600" cy="1143000"/>
          </a:xfrm>
        </p:spPr>
        <p:txBody>
          <a:bodyPr>
            <a:normAutofit fontScale="90000"/>
          </a:bodyPr>
          <a:lstStyle/>
          <a:p>
            <a:pPr algn="ctr"/>
            <a:r>
              <a:rPr lang="en-US" sz="3600" dirty="0" smtClean="0">
                <a:solidFill>
                  <a:schemeClr val="tx1"/>
                </a:solidFill>
                <a:latin typeface="+mn-lt"/>
              </a:rPr>
              <a:t>Schedule 1A</a:t>
            </a:r>
            <a:br>
              <a:rPr lang="en-US" sz="3600" dirty="0" smtClean="0">
                <a:solidFill>
                  <a:schemeClr val="tx1"/>
                </a:solidFill>
                <a:latin typeface="+mn-lt"/>
              </a:rPr>
            </a:br>
            <a:r>
              <a:rPr lang="en-US" sz="3600" dirty="0" smtClean="0">
                <a:solidFill>
                  <a:schemeClr val="tx1"/>
                </a:solidFill>
                <a:latin typeface="+mn-lt"/>
              </a:rPr>
              <a:t>Other Educational and General Income</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A list of Schedules not included in the LAR should be included right after the Table of Contents.  </a:t>
            </a:r>
          </a:p>
          <a:p>
            <a:endParaRPr lang="en-US" sz="2400" dirty="0" smtClean="0"/>
          </a:p>
          <a:p>
            <a:r>
              <a:rPr lang="en-US" sz="2400" dirty="0" smtClean="0"/>
              <a:t>Institutions should no longer insert blank pages for the schedules that are omitted if they are included on this list.</a:t>
            </a:r>
            <a:r>
              <a:rPr lang="en-US" sz="2400" i="1" dirty="0" smtClean="0"/>
              <a:t> </a:t>
            </a:r>
          </a:p>
          <a:p>
            <a:pPr>
              <a:buNone/>
            </a:pPr>
            <a:endParaRPr lang="en-US" sz="2400" i="1" dirty="0" smtClean="0"/>
          </a:p>
          <a:p>
            <a:r>
              <a:rPr lang="en-US" sz="2400" dirty="0" smtClean="0"/>
              <a:t>An example is attached.</a:t>
            </a:r>
          </a:p>
          <a:p>
            <a:pPr>
              <a:buNone/>
            </a:pPr>
            <a:endParaRPr lang="en-US" sz="2400" dirty="0" smtClean="0"/>
          </a:p>
          <a:p>
            <a:pPr>
              <a:buNone/>
            </a:pPr>
            <a:endParaRPr lang="en-US" u="sng" dirty="0"/>
          </a:p>
        </p:txBody>
      </p:sp>
      <p:sp>
        <p:nvSpPr>
          <p:cNvPr id="2" name="Title 1"/>
          <p:cNvSpPr>
            <a:spLocks noGrp="1"/>
          </p:cNvSpPr>
          <p:nvPr>
            <p:ph type="title"/>
          </p:nvPr>
        </p:nvSpPr>
        <p:spPr/>
        <p:txBody>
          <a:bodyPr>
            <a:normAutofit/>
          </a:bodyPr>
          <a:lstStyle/>
          <a:p>
            <a:pPr algn="ctr"/>
            <a:r>
              <a:rPr lang="en-US" sz="3600" dirty="0" smtClean="0">
                <a:solidFill>
                  <a:schemeClr val="tx1"/>
                </a:solidFill>
                <a:latin typeface="+mn-lt"/>
              </a:rPr>
              <a:t>Omitted Schedules</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hedules not Included.jpg"/>
          <p:cNvPicPr>
            <a:picLocks noGrp="1" noChangeAspect="1"/>
          </p:cNvPicPr>
          <p:nvPr>
            <p:ph idx="1"/>
          </p:nvPr>
        </p:nvPicPr>
        <p:blipFill rotWithShape="1">
          <a:blip r:embed="rId2" cstate="print"/>
          <a:srcRect l="12828" t="10526" r="30187" b="8421"/>
          <a:stretch/>
        </p:blipFill>
        <p:spPr>
          <a:xfrm rot="5400000">
            <a:off x="2340564" y="-435563"/>
            <a:ext cx="4615274" cy="7924800"/>
          </a:xfrm>
          <a:prstGeom prst="roundRect">
            <a:avLst>
              <a:gd name="adj" fmla="val 8594"/>
            </a:avLst>
          </a:prstGeom>
          <a:solidFill>
            <a:srgbClr val="FFFFFF">
              <a:shade val="85000"/>
            </a:srgbClr>
          </a:solidFill>
          <a:ln>
            <a:solidFill>
              <a:schemeClr val="tx1"/>
            </a:solidFill>
          </a:ln>
          <a:effectLst/>
        </p:spPr>
      </p:pic>
      <p:sp>
        <p:nvSpPr>
          <p:cNvPr id="2" name="Title 1"/>
          <p:cNvSpPr>
            <a:spLocks noGrp="1"/>
          </p:cNvSpPr>
          <p:nvPr>
            <p:ph type="title"/>
          </p:nvPr>
        </p:nvSpPr>
        <p:spPr/>
        <p:txBody>
          <a:bodyPr>
            <a:normAutofit/>
          </a:bodyPr>
          <a:lstStyle/>
          <a:p>
            <a:pPr algn="ctr"/>
            <a:r>
              <a:rPr lang="en-US" sz="3600" dirty="0" smtClean="0">
                <a:solidFill>
                  <a:schemeClr val="tx1"/>
                </a:solidFill>
                <a:latin typeface="+mn-lt"/>
              </a:rPr>
              <a:t>Schedules Not Included</a:t>
            </a:r>
            <a:endParaRPr lang="en-US"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type="subTitle" idx="1"/>
          </p:nvPr>
        </p:nvSpPr>
        <p:spPr>
          <a:xfrm>
            <a:off x="1295400" y="2381696"/>
            <a:ext cx="6858000" cy="1961704"/>
          </a:xfrm>
        </p:spPr>
        <p:txBody>
          <a:bodyPr>
            <a:normAutofit fontScale="85000" lnSpcReduction="20000"/>
          </a:bodyPr>
          <a:lstStyle/>
          <a:p>
            <a:pPr marL="0" indent="0" algn="ctr">
              <a:buFontTx/>
              <a:buNone/>
            </a:pPr>
            <a:r>
              <a:rPr lang="en-US" sz="4000" b="1" dirty="0" smtClean="0">
                <a:solidFill>
                  <a:srgbClr val="464646"/>
                </a:solidFill>
              </a:rPr>
              <a:t>Tuition and Fee Exemptions and Your Institution</a:t>
            </a:r>
          </a:p>
          <a:p>
            <a:pPr marL="0" indent="0" algn="ctr">
              <a:buFontTx/>
              <a:buNone/>
            </a:pPr>
            <a:endParaRPr lang="en-US" sz="4000" b="1" dirty="0" smtClean="0">
              <a:solidFill>
                <a:srgbClr val="464646"/>
              </a:solidFill>
            </a:endParaRPr>
          </a:p>
          <a:p>
            <a:pPr marL="0" indent="0" algn="ctr">
              <a:buFontTx/>
              <a:buNone/>
            </a:pPr>
            <a:r>
              <a:rPr lang="en-US" sz="4000" b="1" dirty="0" smtClean="0">
                <a:solidFill>
                  <a:srgbClr val="464646"/>
                </a:solidFill>
              </a:rPr>
              <a:t>Tracy Foster and Bob </a:t>
            </a:r>
            <a:r>
              <a:rPr lang="en-US" sz="4000" b="1" dirty="0" err="1" smtClean="0">
                <a:solidFill>
                  <a:srgbClr val="464646"/>
                </a:solidFill>
              </a:rPr>
              <a:t>Piwonka</a:t>
            </a:r>
            <a:endParaRPr lang="en-US" sz="4000" b="1" dirty="0" smtClean="0">
              <a:solidFill>
                <a:srgbClr val="46464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r>
              <a:rPr lang="en-US" b="1" dirty="0" smtClean="0">
                <a:solidFill>
                  <a:schemeClr val="tx1"/>
                </a:solidFill>
              </a:rPr>
              <a:t>Exemptions</a:t>
            </a:r>
            <a:r>
              <a:rPr lang="en-US" dirty="0" smtClean="0">
                <a:solidFill>
                  <a:schemeClr val="tx1"/>
                </a:solidFill>
              </a:rPr>
              <a:t> allow special groups of Texas residents to enroll and pay a reduced amount of tuition and fees, or none at all</a:t>
            </a:r>
          </a:p>
          <a:p>
            <a:r>
              <a:rPr lang="en-US" dirty="0" smtClean="0"/>
              <a:t>Most are not funded, which means that the dollars exempted are lost revenue to your institution</a:t>
            </a:r>
            <a:endParaRPr lang="en-US"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3CAD710C-FAC8-4A6E-AC0E-CF87D2E5725B}" type="slidenum">
              <a:rPr lang="en-US" smtClean="0"/>
              <a:pPr>
                <a:defRPr/>
              </a:pPr>
              <a:t>37</a:t>
            </a:fld>
            <a:endParaRPr lang="en-US" dirty="0"/>
          </a:p>
        </p:txBody>
      </p:sp>
      <p:sp>
        <p:nvSpPr>
          <p:cNvPr id="4098" name="Title 1"/>
          <p:cNvSpPr>
            <a:spLocks noGrp="1"/>
          </p:cNvSpPr>
          <p:nvPr>
            <p:ph type="title"/>
          </p:nvPr>
        </p:nvSpPr>
        <p:spPr/>
        <p:txBody>
          <a:bodyPr/>
          <a:lstStyle/>
          <a:p>
            <a:r>
              <a:rPr lang="en-US" dirty="0" smtClean="0"/>
              <a:t>What are Exemptions?</a:t>
            </a:r>
          </a:p>
        </p:txBody>
      </p:sp>
      <p:pic>
        <p:nvPicPr>
          <p:cNvPr id="4102" name="Picture 2" descr="C:\Users\tfoster\AppData\Local\Microsoft\Windows\Temporary Internet Files\Content.IE5\H40DV4XR\MC900434403[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8925" y="4492625"/>
            <a:ext cx="1362075"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a:xfrm>
            <a:off x="457200" y="12954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r>
              <a:rPr lang="en-US" dirty="0" smtClean="0">
                <a:solidFill>
                  <a:schemeClr val="tx1"/>
                </a:solidFill>
              </a:rPr>
              <a:t>To reward individuals or their families for services rendered, or to provide assistance to certain groups of students</a:t>
            </a:r>
          </a:p>
          <a:p>
            <a:r>
              <a:rPr lang="en-US" dirty="0" smtClean="0">
                <a:solidFill>
                  <a:schemeClr val="tx1"/>
                </a:solidFill>
              </a:rPr>
              <a:t>In 2009 Texas Exemptions totaled $111 million ($35 million in FY 2003)</a:t>
            </a:r>
          </a:p>
          <a:p>
            <a:r>
              <a:rPr lang="en-US" dirty="0" smtClean="0"/>
              <a:t>Since FY 2003, participation in exemption programs has increased 109%</a:t>
            </a:r>
            <a:endParaRPr lang="en-US"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pPr>
              <a:defRPr/>
            </a:pPr>
            <a:fld id="{5A97675E-3882-4A31-B79B-2332932829C4}" type="slidenum">
              <a:rPr lang="en-US" smtClean="0"/>
              <a:pPr>
                <a:defRPr/>
              </a:pPr>
              <a:t>38</a:t>
            </a:fld>
            <a:endParaRPr lang="en-US" dirty="0"/>
          </a:p>
        </p:txBody>
      </p:sp>
      <p:sp>
        <p:nvSpPr>
          <p:cNvPr id="5122" name="Title 1"/>
          <p:cNvSpPr>
            <a:spLocks noGrp="1"/>
          </p:cNvSpPr>
          <p:nvPr>
            <p:ph type="title"/>
          </p:nvPr>
        </p:nvSpPr>
        <p:spPr/>
        <p:txBody>
          <a:bodyPr/>
          <a:lstStyle/>
          <a:p>
            <a:r>
              <a:rPr lang="en-US" smtClean="0"/>
              <a:t>Why?</a:t>
            </a:r>
          </a:p>
        </p:txBody>
      </p:sp>
      <p:cxnSp>
        <p:nvCxnSpPr>
          <p:cNvPr id="5" name="Straight Connector 4"/>
          <p:cNvCxnSpPr/>
          <p:nvPr/>
        </p:nvCxnSpPr>
        <p:spPr>
          <a:xfrm>
            <a:off x="457200" y="12954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A750119-13C1-422B-9BE3-8A7C2C424251}" type="slidenum">
              <a:rPr lang="en-US" smtClean="0"/>
              <a:pPr>
                <a:defRPr/>
              </a:pPr>
              <a:t>39</a:t>
            </a:fld>
            <a:endParaRPr lang="en-US" dirty="0"/>
          </a:p>
        </p:txBody>
      </p:sp>
      <p:sp>
        <p:nvSpPr>
          <p:cNvPr id="6146" name="Title 1"/>
          <p:cNvSpPr>
            <a:spLocks noGrp="1"/>
          </p:cNvSpPr>
          <p:nvPr>
            <p:ph type="title"/>
          </p:nvPr>
        </p:nvSpPr>
        <p:spPr/>
        <p:txBody>
          <a:bodyPr/>
          <a:lstStyle/>
          <a:p>
            <a:r>
              <a:rPr lang="en-US" dirty="0" smtClean="0"/>
              <a:t>Exemptions-TAMU</a:t>
            </a:r>
          </a:p>
        </p:txBody>
      </p:sp>
      <p:cxnSp>
        <p:nvCxnSpPr>
          <p:cNvPr id="8" name="Straight Connector 7"/>
          <p:cNvCxnSpPr/>
          <p:nvPr/>
        </p:nvCxnSpPr>
        <p:spPr>
          <a:xfrm>
            <a:off x="457200" y="12954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xmlns="" val="1356731064"/>
              </p:ext>
            </p:extLst>
          </p:nvPr>
        </p:nvGraphicFramePr>
        <p:xfrm>
          <a:off x="150408" y="1585796"/>
          <a:ext cx="8688792" cy="4053004"/>
        </p:xfrm>
        <a:graphic>
          <a:graphicData uri="http://schemas.openxmlformats.org/presentationml/2006/ole">
            <p:oleObj spid="_x0000_s1026" name="Worksheet" r:id="rId4" imgW="6248400" imgH="2914732" progId="Excel.Shee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6078" y="2976283"/>
            <a:ext cx="7580092" cy="2187388"/>
          </a:xfrm>
        </p:spPr>
        <p:txBody>
          <a:bodyPr>
            <a:noAutofit/>
          </a:bodyPr>
          <a:lstStyle/>
          <a:p>
            <a:pPr marL="0" lvl="0">
              <a:spcBef>
                <a:spcPts val="0"/>
              </a:spcBef>
            </a:pPr>
            <a:endParaRPr lang="en-US" sz="2800" b="1" dirty="0" smtClean="0">
              <a:solidFill>
                <a:schemeClr val="tx1"/>
              </a:solidFill>
            </a:endParaRPr>
          </a:p>
          <a:p>
            <a:pPr marL="0" lvl="0" algn="l">
              <a:spcBef>
                <a:spcPts val="0"/>
              </a:spcBef>
            </a:pPr>
            <a:r>
              <a:rPr lang="en-US" sz="2800" b="1" dirty="0" smtClean="0">
                <a:solidFill>
                  <a:schemeClr val="tx1"/>
                </a:solidFill>
                <a:latin typeface="Times New Roman" pitchFamily="18" charset="0"/>
                <a:cs typeface="Times New Roman" pitchFamily="18" charset="0"/>
              </a:rPr>
              <a:t>Section 25 </a:t>
            </a:r>
            <a:r>
              <a:rPr lang="en-US" sz="2800" dirty="0" smtClean="0">
                <a:solidFill>
                  <a:schemeClr val="tx1"/>
                </a:solidFill>
                <a:latin typeface="Times New Roman" pitchFamily="18" charset="0"/>
                <a:cs typeface="Times New Roman" pitchFamily="18" charset="0"/>
              </a:rPr>
              <a:t>– Repeals Specific Report Legislation</a:t>
            </a:r>
          </a:p>
        </p:txBody>
      </p:sp>
      <p:sp>
        <p:nvSpPr>
          <p:cNvPr id="4" name="Slide Number Placeholder 3"/>
          <p:cNvSpPr>
            <a:spLocks noGrp="1"/>
          </p:cNvSpPr>
          <p:nvPr>
            <p:ph type="sldNum" sz="quarter" idx="12"/>
          </p:nvPr>
        </p:nvSpPr>
        <p:spPr/>
        <p:txBody>
          <a:bodyPr/>
          <a:lstStyle/>
          <a:p>
            <a:fld id="{A6605197-46A8-4445-8700-00EAE2A46A6F}" type="slidenum">
              <a:rPr lang="en-US" smtClean="0"/>
              <a:pPr/>
              <a:t>4</a:t>
            </a:fld>
            <a:endParaRPr lang="en-US"/>
          </a:p>
        </p:txBody>
      </p:sp>
      <p:sp>
        <p:nvSpPr>
          <p:cNvPr id="6" name="Rectangle 5"/>
          <p:cNvSpPr/>
          <p:nvPr/>
        </p:nvSpPr>
        <p:spPr>
          <a:xfrm>
            <a:off x="609411" y="1228282"/>
            <a:ext cx="7946759" cy="1323439"/>
          </a:xfrm>
          <a:prstGeom prst="rect">
            <a:avLst/>
          </a:prstGeom>
        </p:spPr>
        <p:txBody>
          <a:bodyPr wrap="square">
            <a:spAutoFit/>
          </a:bodyPr>
          <a:lstStyle/>
          <a:p>
            <a:pPr marL="0" lvl="0" algn="ctr">
              <a:spcBef>
                <a:spcPts val="0"/>
              </a:spcBef>
            </a:pPr>
            <a:r>
              <a:rPr lang="en-US" sz="4000" b="1" dirty="0" smtClean="0">
                <a:latin typeface="Times New Roman" pitchFamily="18" charset="0"/>
                <a:cs typeface="Times New Roman" pitchFamily="18" charset="0"/>
              </a:rPr>
              <a:t>Senate Bill 1179 – Nelson/Harper-Brown</a:t>
            </a:r>
          </a:p>
        </p:txBody>
      </p:sp>
    </p:spTree>
    <p:extLst>
      <p:ext uri="{BB962C8B-B14F-4D97-AF65-F5344CB8AC3E}">
        <p14:creationId xmlns="" xmlns:p14="http://schemas.microsoft.com/office/powerpoint/2010/main" val="324054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lstStyle/>
          <a:p>
            <a:r>
              <a:rPr lang="en-US" sz="2800" dirty="0" smtClean="0">
                <a:solidFill>
                  <a:schemeClr val="tx1"/>
                </a:solidFill>
              </a:rPr>
              <a:t>The </a:t>
            </a:r>
            <a:r>
              <a:rPr lang="en-US" sz="2800" dirty="0" err="1" smtClean="0">
                <a:solidFill>
                  <a:schemeClr val="tx1"/>
                </a:solidFill>
              </a:rPr>
              <a:t>Hazlewood</a:t>
            </a:r>
            <a:r>
              <a:rPr lang="en-US" sz="2800" dirty="0" smtClean="0">
                <a:solidFill>
                  <a:schemeClr val="tx1"/>
                </a:solidFill>
              </a:rPr>
              <a:t> exemption for veterans</a:t>
            </a:r>
          </a:p>
          <a:p>
            <a:pPr lvl="1"/>
            <a:r>
              <a:rPr lang="en-US" sz="2400" dirty="0" smtClean="0">
                <a:solidFill>
                  <a:schemeClr val="tx1"/>
                </a:solidFill>
              </a:rPr>
              <a:t>Recently modified to allow veterans who did not use their </a:t>
            </a:r>
            <a:r>
              <a:rPr lang="en-US" sz="2400" dirty="0" err="1" smtClean="0">
                <a:solidFill>
                  <a:schemeClr val="tx1"/>
                </a:solidFill>
              </a:rPr>
              <a:t>Hazlewood</a:t>
            </a:r>
            <a:r>
              <a:rPr lang="en-US" sz="2400" dirty="0" smtClean="0">
                <a:solidFill>
                  <a:schemeClr val="tx1"/>
                </a:solidFill>
              </a:rPr>
              <a:t> benefit to pass it on to their children (limited to one </a:t>
            </a:r>
            <a:r>
              <a:rPr lang="en-US" sz="2400" dirty="0" smtClean="0"/>
              <a:t>child</a:t>
            </a:r>
            <a:r>
              <a:rPr lang="en-US" dirty="0" smtClean="0">
                <a:solidFill>
                  <a:schemeClr val="tx1"/>
                </a:solidFill>
              </a:rPr>
              <a:t>)</a:t>
            </a:r>
          </a:p>
          <a:p>
            <a:r>
              <a:rPr lang="en-US" sz="2800" dirty="0" smtClean="0">
                <a:solidFill>
                  <a:schemeClr val="tx1"/>
                </a:solidFill>
              </a:rPr>
              <a:t>Texas Tomorrow Fund &amp; Texas Guaranteed Tuition Plan</a:t>
            </a:r>
          </a:p>
          <a:p>
            <a:pPr lvl="1"/>
            <a:r>
              <a:rPr lang="en-US" sz="2400" dirty="0" smtClean="0">
                <a:solidFill>
                  <a:schemeClr val="tx1"/>
                </a:solidFill>
              </a:rPr>
              <a:t>There are large numbers of students in the pipeline and is not expected to peak for another ten or more years</a:t>
            </a:r>
          </a:p>
          <a:p>
            <a:pPr lvl="2"/>
            <a:r>
              <a:rPr lang="en-US" sz="2200" dirty="0" smtClean="0"/>
              <a:t>The impact of the new Texas Promise Fund is expected to be less, but is still an unknown</a:t>
            </a:r>
            <a:endParaRPr lang="en-US" sz="22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593C1466-3DE4-4BC7-8809-690C1A8F2F92}" type="slidenum">
              <a:rPr lang="en-US" smtClean="0"/>
              <a:pPr>
                <a:defRPr/>
              </a:pPr>
              <a:t>40</a:t>
            </a:fld>
            <a:endParaRPr lang="en-US" dirty="0"/>
          </a:p>
        </p:txBody>
      </p:sp>
      <p:sp>
        <p:nvSpPr>
          <p:cNvPr id="9218" name="Title 1"/>
          <p:cNvSpPr>
            <a:spLocks noGrp="1"/>
          </p:cNvSpPr>
          <p:nvPr>
            <p:ph type="title"/>
          </p:nvPr>
        </p:nvSpPr>
        <p:spPr/>
        <p:txBody>
          <a:bodyPr/>
          <a:lstStyle/>
          <a:p>
            <a:r>
              <a:rPr lang="en-US" dirty="0" smtClean="0"/>
              <a:t>The Biggest…	 </a:t>
            </a:r>
          </a:p>
        </p:txBody>
      </p:sp>
      <p:cxnSp>
        <p:nvCxnSpPr>
          <p:cNvPr id="5" name="Straight Connector 4"/>
          <p:cNvCxnSpPr/>
          <p:nvPr/>
        </p:nvCxnSpPr>
        <p:spPr>
          <a:xfrm>
            <a:off x="457200" y="12954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Chart 3"/>
          <p:cNvGraphicFramePr>
            <a:graphicFrameLocks/>
          </p:cNvGraphicFramePr>
          <p:nvPr>
            <p:extLst>
              <p:ext uri="{D42A27DB-BD31-4B8C-83A1-F6EECF244321}">
                <p14:modId xmlns:p14="http://schemas.microsoft.com/office/powerpoint/2010/main" xmlns="" val="137641508"/>
              </p:ext>
            </p:extLst>
          </p:nvPr>
        </p:nvGraphicFramePr>
        <p:xfrm>
          <a:off x="-50800" y="1473200"/>
          <a:ext cx="9169400" cy="5003800"/>
        </p:xfrm>
        <a:graphic>
          <a:graphicData uri="http://schemas.openxmlformats.org/presentationml/2006/ole">
            <p:oleObj spid="_x0000_s2050" r:id="rId4" imgW="9169179" imgH="4206605" progId="Excel.Sheet.8">
              <p:embed/>
            </p:oleObj>
          </a:graphicData>
        </a:graphic>
      </p:graphicFrame>
      <p:sp>
        <p:nvSpPr>
          <p:cNvPr id="3" name="Title 1"/>
          <p:cNvSpPr txBox="1">
            <a:spLocks/>
          </p:cNvSpPr>
          <p:nvPr/>
        </p:nvSpPr>
        <p:spPr>
          <a:xfrm>
            <a:off x="73025" y="152400"/>
            <a:ext cx="6480175" cy="1014413"/>
          </a:xfrm>
          <a:prstGeom prst="rect">
            <a:avLst/>
          </a:prstGeom>
        </p:spPr>
        <p:txBody>
          <a:bodyPr/>
          <a:lstStyle/>
          <a:p>
            <a:pPr eaLnBrk="0" hangingPunct="0">
              <a:spcBef>
                <a:spcPct val="0"/>
              </a:spcBef>
              <a:defRPr/>
            </a:pPr>
            <a:r>
              <a:rPr lang="en-US" sz="2800" kern="0" dirty="0">
                <a:solidFill>
                  <a:srgbClr val="464646"/>
                </a:solidFill>
                <a:effectLst>
                  <a:outerShdw blurRad="38100" dist="38100" dir="2700000" algn="tl">
                    <a:srgbClr val="000000">
                      <a:alpha val="43137"/>
                    </a:srgbClr>
                  </a:outerShdw>
                </a:effectLst>
                <a:latin typeface="+mj-lt"/>
                <a:ea typeface="+mj-ea"/>
                <a:cs typeface="+mj-cs"/>
              </a:rPr>
              <a:t>Projected Impact of </a:t>
            </a:r>
            <a:r>
              <a:rPr lang="en-US" sz="2800" kern="0" dirty="0" err="1">
                <a:solidFill>
                  <a:srgbClr val="464646"/>
                </a:solidFill>
                <a:effectLst>
                  <a:outerShdw blurRad="38100" dist="38100" dir="2700000" algn="tl">
                    <a:srgbClr val="000000">
                      <a:alpha val="43137"/>
                    </a:srgbClr>
                  </a:outerShdw>
                </a:effectLst>
                <a:latin typeface="+mj-lt"/>
                <a:ea typeface="+mj-ea"/>
                <a:cs typeface="+mj-cs"/>
              </a:rPr>
              <a:t>Hazlewood</a:t>
            </a:r>
            <a:r>
              <a:rPr lang="en-US" sz="2800" kern="0" dirty="0">
                <a:solidFill>
                  <a:srgbClr val="464646"/>
                </a:solidFill>
                <a:effectLst>
                  <a:outerShdw blurRad="38100" dist="38100" dir="2700000" algn="tl">
                    <a:srgbClr val="000000">
                      <a:alpha val="43137"/>
                    </a:srgbClr>
                  </a:outerShdw>
                </a:effectLst>
                <a:latin typeface="+mj-lt"/>
                <a:ea typeface="+mj-ea"/>
                <a:cs typeface="+mj-cs"/>
              </a:rPr>
              <a:t> and Texas Guaranteed Tuition Plan</a:t>
            </a:r>
          </a:p>
        </p:txBody>
      </p:sp>
      <p:cxnSp>
        <p:nvCxnSpPr>
          <p:cNvPr id="6" name="Straight Connector 5"/>
          <p:cNvCxnSpPr/>
          <p:nvPr/>
        </p:nvCxnSpPr>
        <p:spPr>
          <a:xfrm>
            <a:off x="457200" y="12954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Chart 3"/>
          <p:cNvGraphicFramePr>
            <a:graphicFrameLocks/>
          </p:cNvGraphicFramePr>
          <p:nvPr>
            <p:extLst>
              <p:ext uri="{D42A27DB-BD31-4B8C-83A1-F6EECF244321}">
                <p14:modId xmlns:p14="http://schemas.microsoft.com/office/powerpoint/2010/main" xmlns="" val="2099905750"/>
              </p:ext>
            </p:extLst>
          </p:nvPr>
        </p:nvGraphicFramePr>
        <p:xfrm>
          <a:off x="-63500" y="1143000"/>
          <a:ext cx="9207500" cy="5080000"/>
        </p:xfrm>
        <a:graphic>
          <a:graphicData uri="http://schemas.openxmlformats.org/presentationml/2006/ole">
            <p:oleObj spid="_x0000_s3074" r:id="rId3" imgW="9205758" imgH="4487045" progId="Excel.Sheet.8">
              <p:embed/>
            </p:oleObj>
          </a:graphicData>
        </a:graphic>
      </p:graphicFrame>
      <p:sp>
        <p:nvSpPr>
          <p:cNvPr id="3" name="Title 1"/>
          <p:cNvSpPr txBox="1">
            <a:spLocks/>
          </p:cNvSpPr>
          <p:nvPr/>
        </p:nvSpPr>
        <p:spPr>
          <a:xfrm>
            <a:off x="73025" y="430213"/>
            <a:ext cx="6096000" cy="1014412"/>
          </a:xfrm>
          <a:prstGeom prst="rect">
            <a:avLst/>
          </a:prstGeom>
        </p:spPr>
        <p:txBody>
          <a:bodyPr/>
          <a:lstStyle/>
          <a:p>
            <a:pPr eaLnBrk="0" hangingPunct="0">
              <a:spcBef>
                <a:spcPct val="0"/>
              </a:spcBef>
              <a:defRPr/>
            </a:pPr>
            <a:r>
              <a:rPr lang="en-US" sz="3000" kern="0" dirty="0">
                <a:solidFill>
                  <a:srgbClr val="464646"/>
                </a:solidFill>
                <a:effectLst>
                  <a:outerShdw blurRad="38100" dist="38100" dir="2700000" algn="tl">
                    <a:srgbClr val="000000">
                      <a:alpha val="43137"/>
                    </a:srgbClr>
                  </a:outerShdw>
                </a:effectLst>
                <a:latin typeface="+mj-lt"/>
                <a:ea typeface="+mj-ea"/>
                <a:cs typeface="+mj-cs"/>
              </a:rPr>
              <a:t>Projected Impact of </a:t>
            </a:r>
            <a:r>
              <a:rPr lang="en-US" sz="3000" kern="0" dirty="0" err="1">
                <a:solidFill>
                  <a:srgbClr val="464646"/>
                </a:solidFill>
                <a:effectLst>
                  <a:outerShdw blurRad="38100" dist="38100" dir="2700000" algn="tl">
                    <a:srgbClr val="000000">
                      <a:alpha val="43137"/>
                    </a:srgbClr>
                  </a:outerShdw>
                </a:effectLst>
                <a:latin typeface="+mj-lt"/>
                <a:ea typeface="+mj-ea"/>
                <a:cs typeface="+mj-cs"/>
              </a:rPr>
              <a:t>Hazlewood</a:t>
            </a:r>
            <a:endParaRPr lang="en-US" sz="3000" kern="0" dirty="0">
              <a:solidFill>
                <a:srgbClr val="464646"/>
              </a:solidFill>
              <a:effectLst>
                <a:outerShdw blurRad="38100" dist="38100" dir="2700000" algn="tl">
                  <a:srgbClr val="000000">
                    <a:alpha val="43137"/>
                  </a:srgbClr>
                </a:outerShdw>
              </a:effectLst>
              <a:latin typeface="+mj-lt"/>
              <a:ea typeface="+mj-ea"/>
              <a:cs typeface="+mj-cs"/>
            </a:endParaRPr>
          </a:p>
        </p:txBody>
      </p:sp>
      <p:cxnSp>
        <p:nvCxnSpPr>
          <p:cNvPr id="6" name="Straight Connector 5"/>
          <p:cNvCxnSpPr/>
          <p:nvPr/>
        </p:nvCxnSpPr>
        <p:spPr>
          <a:xfrm>
            <a:off x="457200" y="12954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F7E095-A186-4B90-BD2B-29EA9D3DA1ED}" type="slidenum">
              <a:rPr lang="en-US" smtClean="0"/>
              <a:pPr>
                <a:defRPr/>
              </a:pPr>
              <a:t>43</a:t>
            </a:fld>
            <a:endParaRPr lang="en-US" dirty="0"/>
          </a:p>
        </p:txBody>
      </p:sp>
      <p:pic>
        <p:nvPicPr>
          <p:cNvPr id="1229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75" y="2133600"/>
            <a:ext cx="9102725" cy="30480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1"/>
          <p:cNvSpPr txBox="1">
            <a:spLocks/>
          </p:cNvSpPr>
          <p:nvPr/>
        </p:nvSpPr>
        <p:spPr>
          <a:xfrm>
            <a:off x="73025" y="228600"/>
            <a:ext cx="6096000" cy="1014413"/>
          </a:xfrm>
          <a:prstGeom prst="rect">
            <a:avLst/>
          </a:prstGeom>
        </p:spPr>
        <p:txBody>
          <a:bodyPr/>
          <a:lstStyle/>
          <a:p>
            <a:pPr eaLnBrk="0" hangingPunct="0">
              <a:spcBef>
                <a:spcPct val="0"/>
              </a:spcBef>
              <a:defRPr/>
            </a:pPr>
            <a:r>
              <a:rPr lang="en-US" sz="3000" kern="0" dirty="0">
                <a:solidFill>
                  <a:srgbClr val="464646"/>
                </a:solidFill>
                <a:effectLst>
                  <a:outerShdw blurRad="38100" dist="38100" dir="2700000" algn="tl">
                    <a:srgbClr val="000000">
                      <a:alpha val="43137"/>
                    </a:srgbClr>
                  </a:outerShdw>
                </a:effectLst>
                <a:latin typeface="+mj-lt"/>
                <a:ea typeface="+mj-ea"/>
                <a:cs typeface="+mj-cs"/>
              </a:rPr>
              <a:t>Texas Universities – </a:t>
            </a:r>
            <a:r>
              <a:rPr lang="en-US" sz="3000" kern="0" dirty="0" err="1">
                <a:solidFill>
                  <a:srgbClr val="464646"/>
                </a:solidFill>
                <a:effectLst>
                  <a:outerShdw blurRad="38100" dist="38100" dir="2700000" algn="tl">
                    <a:srgbClr val="000000">
                      <a:alpha val="43137"/>
                    </a:srgbClr>
                  </a:outerShdw>
                </a:effectLst>
                <a:latin typeface="+mj-lt"/>
                <a:ea typeface="+mj-ea"/>
                <a:cs typeface="+mj-cs"/>
              </a:rPr>
              <a:t>Hazlewood</a:t>
            </a:r>
            <a:r>
              <a:rPr lang="en-US" sz="3000" kern="0" dirty="0">
                <a:solidFill>
                  <a:srgbClr val="464646"/>
                </a:solidFill>
                <a:effectLst>
                  <a:outerShdw blurRad="38100" dist="38100" dir="2700000" algn="tl">
                    <a:srgbClr val="000000">
                      <a:alpha val="43137"/>
                    </a:srgbClr>
                  </a:outerShdw>
                </a:effectLst>
                <a:latin typeface="+mj-lt"/>
                <a:ea typeface="+mj-ea"/>
                <a:cs typeface="+mj-cs"/>
              </a:rPr>
              <a:t> Impact</a:t>
            </a:r>
          </a:p>
        </p:txBody>
      </p:sp>
      <p:cxnSp>
        <p:nvCxnSpPr>
          <p:cNvPr id="8" name="Straight Connector 7"/>
          <p:cNvCxnSpPr/>
          <p:nvPr/>
        </p:nvCxnSpPr>
        <p:spPr>
          <a:xfrm>
            <a:off x="457200" y="12954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endParaRPr lang="en-US" dirty="0" smtClean="0"/>
          </a:p>
          <a:p>
            <a:r>
              <a:rPr lang="en-US" dirty="0"/>
              <a:t>Exemptions are not </a:t>
            </a:r>
            <a:r>
              <a:rPr lang="en-US" dirty="0" smtClean="0"/>
              <a:t>free</a:t>
            </a:r>
            <a:endParaRPr lang="en-US" dirty="0"/>
          </a:p>
          <a:p>
            <a:r>
              <a:rPr lang="en-US" dirty="0" smtClean="0"/>
              <a:t>Many </a:t>
            </a:r>
            <a:r>
              <a:rPr lang="en-US" dirty="0"/>
              <a:t>times administrators outside of finance do not understand that exemptions cost our students higher fees to </a:t>
            </a:r>
            <a:r>
              <a:rPr lang="en-US" dirty="0" smtClean="0"/>
              <a:t>recover revenue lost to exemptions</a:t>
            </a:r>
            <a:endParaRPr lang="en-US" dirty="0"/>
          </a:p>
          <a:p>
            <a:r>
              <a:rPr lang="en-US" dirty="0" smtClean="0"/>
              <a:t>It is important to provide feedback on all new exemptions, but especially new unfunded exemptions </a:t>
            </a:r>
          </a:p>
        </p:txBody>
      </p:sp>
      <p:sp>
        <p:nvSpPr>
          <p:cNvPr id="3" name="Title 2"/>
          <p:cNvSpPr>
            <a:spLocks noGrp="1"/>
          </p:cNvSpPr>
          <p:nvPr>
            <p:ph type="title"/>
          </p:nvPr>
        </p:nvSpPr>
        <p:spPr>
          <a:xfrm>
            <a:off x="260131" y="304801"/>
            <a:ext cx="8229600" cy="914400"/>
          </a:xfrm>
        </p:spPr>
        <p:txBody>
          <a:bodyPr>
            <a:normAutofit fontScale="90000"/>
          </a:bodyPr>
          <a:lstStyle/>
          <a:p>
            <a:pPr lvl="0" eaLnBrk="0" fontAlgn="base" hangingPunct="0">
              <a:spcAft>
                <a:spcPct val="0"/>
              </a:spcAft>
              <a:defRPr/>
            </a:pPr>
            <a:r>
              <a:rPr lang="en-US" sz="3000" kern="0" dirty="0">
                <a:solidFill>
                  <a:srgbClr val="464646"/>
                </a:solidFill>
                <a:effectLst/>
                <a:ea typeface="+mn-ea"/>
                <a:cs typeface="+mn-cs"/>
              </a:rPr>
              <a:t/>
            </a:r>
            <a:br>
              <a:rPr lang="en-US" sz="3000" kern="0" dirty="0">
                <a:solidFill>
                  <a:srgbClr val="464646"/>
                </a:solidFill>
                <a:effectLst/>
                <a:ea typeface="+mn-ea"/>
                <a:cs typeface="+mn-cs"/>
              </a:rPr>
            </a:br>
            <a:r>
              <a:rPr lang="en-US" sz="3300" kern="0" dirty="0">
                <a:solidFill>
                  <a:schemeClr val="tx1"/>
                </a:solidFill>
                <a:effectLst/>
              </a:rPr>
              <a:t>Legislative Session and Fiscal Impact Statements</a:t>
            </a:r>
          </a:p>
        </p:txBody>
      </p:sp>
      <p:cxnSp>
        <p:nvCxnSpPr>
          <p:cNvPr id="4" name="Straight Connector 3"/>
          <p:cNvCxnSpPr/>
          <p:nvPr/>
        </p:nvCxnSpPr>
        <p:spPr>
          <a:xfrm>
            <a:off x="457200" y="15240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9281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a:bodyPr>
          <a:lstStyle/>
          <a:p>
            <a:r>
              <a:rPr lang="en-US" dirty="0" smtClean="0"/>
              <a:t>Bills to create new unfunded exemptions</a:t>
            </a:r>
            <a:endParaRPr lang="en-US" dirty="0"/>
          </a:p>
          <a:p>
            <a:pPr lvl="1"/>
            <a:r>
              <a:rPr lang="en-US" dirty="0" smtClean="0"/>
              <a:t>There are many groups of people who provide service to the state and the country. </a:t>
            </a:r>
          </a:p>
          <a:p>
            <a:pPr lvl="2"/>
            <a:r>
              <a:rPr lang="en-US" dirty="0" smtClean="0"/>
              <a:t>Teachers, military and their families, law enforcement officers, firemen, </a:t>
            </a:r>
          </a:p>
          <a:p>
            <a:pPr lvl="1"/>
            <a:r>
              <a:rPr lang="en-US" dirty="0" smtClean="0"/>
              <a:t>There are others with special needs or circumstances who will also lobby for exemptions</a:t>
            </a:r>
          </a:p>
        </p:txBody>
      </p:sp>
      <p:sp>
        <p:nvSpPr>
          <p:cNvPr id="3" name="Title 2"/>
          <p:cNvSpPr>
            <a:spLocks noGrp="1"/>
          </p:cNvSpPr>
          <p:nvPr>
            <p:ph type="title"/>
          </p:nvPr>
        </p:nvSpPr>
        <p:spPr>
          <a:xfrm>
            <a:off x="260131" y="304801"/>
            <a:ext cx="8229600" cy="914400"/>
          </a:xfrm>
        </p:spPr>
        <p:txBody>
          <a:bodyPr>
            <a:normAutofit fontScale="90000"/>
          </a:bodyPr>
          <a:lstStyle/>
          <a:p>
            <a:pPr lvl="0" eaLnBrk="0" fontAlgn="base" hangingPunct="0">
              <a:spcAft>
                <a:spcPct val="0"/>
              </a:spcAft>
              <a:defRPr/>
            </a:pPr>
            <a:r>
              <a:rPr lang="en-US" sz="3000" kern="0" dirty="0">
                <a:solidFill>
                  <a:srgbClr val="464646"/>
                </a:solidFill>
                <a:effectLst/>
                <a:ea typeface="+mn-ea"/>
                <a:cs typeface="+mn-cs"/>
              </a:rPr>
              <a:t/>
            </a:r>
            <a:br>
              <a:rPr lang="en-US" sz="3000" kern="0" dirty="0">
                <a:solidFill>
                  <a:srgbClr val="464646"/>
                </a:solidFill>
                <a:effectLst/>
                <a:ea typeface="+mn-ea"/>
                <a:cs typeface="+mn-cs"/>
              </a:rPr>
            </a:br>
            <a:r>
              <a:rPr lang="en-US" sz="3300" kern="0" dirty="0" smtClean="0">
                <a:solidFill>
                  <a:schemeClr val="tx1"/>
                </a:solidFill>
                <a:effectLst>
                  <a:outerShdw blurRad="38100" dist="38100" dir="2700000" algn="tl">
                    <a:srgbClr val="000000">
                      <a:alpha val="43137"/>
                    </a:srgbClr>
                  </a:outerShdw>
                </a:effectLst>
              </a:rPr>
              <a:t>What Can Be Expected</a:t>
            </a:r>
            <a:endParaRPr lang="en-US" sz="3300" kern="0" dirty="0">
              <a:solidFill>
                <a:schemeClr val="tx1"/>
              </a:solidFill>
              <a:effectLst>
                <a:outerShdw blurRad="38100" dist="38100" dir="2700000" algn="tl">
                  <a:srgbClr val="000000">
                    <a:alpha val="43137"/>
                  </a:srgbClr>
                </a:outerShdw>
              </a:effectLst>
            </a:endParaRPr>
          </a:p>
        </p:txBody>
      </p:sp>
      <p:cxnSp>
        <p:nvCxnSpPr>
          <p:cNvPr id="4" name="Straight Connector 3"/>
          <p:cNvCxnSpPr/>
          <p:nvPr/>
        </p:nvCxnSpPr>
        <p:spPr>
          <a:xfrm>
            <a:off x="457200" y="15240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8456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131" y="304801"/>
            <a:ext cx="8229600" cy="914400"/>
          </a:xfrm>
        </p:spPr>
        <p:txBody>
          <a:bodyPr>
            <a:normAutofit fontScale="90000"/>
          </a:bodyPr>
          <a:lstStyle/>
          <a:p>
            <a:pPr lvl="0" eaLnBrk="0" fontAlgn="base" hangingPunct="0">
              <a:spcAft>
                <a:spcPct val="0"/>
              </a:spcAft>
              <a:defRPr/>
            </a:pPr>
            <a:r>
              <a:rPr lang="en-US" sz="3000" kern="0" dirty="0">
                <a:solidFill>
                  <a:srgbClr val="464646"/>
                </a:solidFill>
                <a:effectLst/>
                <a:ea typeface="+mn-ea"/>
                <a:cs typeface="+mn-cs"/>
              </a:rPr>
              <a:t/>
            </a:r>
            <a:br>
              <a:rPr lang="en-US" sz="3000" kern="0" dirty="0">
                <a:solidFill>
                  <a:srgbClr val="464646"/>
                </a:solidFill>
                <a:effectLst/>
                <a:ea typeface="+mn-ea"/>
                <a:cs typeface="+mn-cs"/>
              </a:rPr>
            </a:br>
            <a:r>
              <a:rPr lang="en-US" sz="3300" kern="0" dirty="0" smtClean="0">
                <a:solidFill>
                  <a:schemeClr val="tx1"/>
                </a:solidFill>
                <a:effectLst>
                  <a:outerShdw blurRad="38100" dist="38100" dir="2700000" algn="tl">
                    <a:srgbClr val="000000">
                      <a:alpha val="43137"/>
                    </a:srgbClr>
                  </a:outerShdw>
                </a:effectLst>
              </a:rPr>
              <a:t>Questions?</a:t>
            </a:r>
            <a:endParaRPr lang="en-US" sz="3300" kern="0" dirty="0">
              <a:solidFill>
                <a:schemeClr val="tx1"/>
              </a:solidFill>
              <a:effectLst>
                <a:outerShdw blurRad="38100" dist="38100" dir="2700000" algn="tl">
                  <a:srgbClr val="000000">
                    <a:alpha val="43137"/>
                  </a:srgbClr>
                </a:outerShdw>
              </a:effectLst>
            </a:endParaRPr>
          </a:p>
        </p:txBody>
      </p:sp>
      <p:cxnSp>
        <p:nvCxnSpPr>
          <p:cNvPr id="4" name="Straight Connector 3"/>
          <p:cNvCxnSpPr/>
          <p:nvPr/>
        </p:nvCxnSpPr>
        <p:spPr>
          <a:xfrm>
            <a:off x="457200" y="1524000"/>
            <a:ext cx="8001000" cy="0"/>
          </a:xfrm>
          <a:prstGeom prst="line">
            <a:avLst/>
          </a:prstGeom>
          <a:ln w="114300" cap="rnd"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09800" y="2667000"/>
            <a:ext cx="5029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Thank You!</a:t>
            </a:r>
            <a:endParaRPr lang="en-US" sz="4800" dirty="0"/>
          </a:p>
        </p:txBody>
      </p:sp>
    </p:spTree>
    <p:extLst>
      <p:ext uri="{BB962C8B-B14F-4D97-AF65-F5344CB8AC3E}">
        <p14:creationId xmlns:p14="http://schemas.microsoft.com/office/powerpoint/2010/main" xmlns="" val="3434029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Rectangle 13"/>
          <p:cNvSpPr>
            <a:spLocks noGrp="1" noChangeArrowheads="1"/>
          </p:cNvSpPr>
          <p:nvPr>
            <p:ph type="ctrTitle"/>
          </p:nvPr>
        </p:nvSpPr>
        <p:spPr>
          <a:xfrm>
            <a:off x="202984" y="1249680"/>
            <a:ext cx="8283575" cy="2704953"/>
          </a:xfrm>
          <a:noFill/>
          <a:ln/>
        </p:spPr>
        <p:txBody>
          <a:bodyPr>
            <a:normAutofit fontScale="90000"/>
          </a:bodyPr>
          <a:lstStyle/>
          <a:p>
            <a:pPr algn="ctr"/>
            <a:r>
              <a:rPr lang="en-US" sz="49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9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Changes to SAO FTE Reporting</a:t>
            </a:r>
            <a:br>
              <a:rPr lang="en-US" sz="4900" i="1" dirty="0" smtClean="0">
                <a:solidFill>
                  <a:schemeClr val="tx1"/>
                </a:solidFill>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
            </a:r>
            <a:br>
              <a:rPr lang="en-US" sz="4900" i="1" dirty="0" smtClean="0">
                <a:solidFill>
                  <a:schemeClr val="tx1"/>
                </a:solidFill>
                <a:effectLst/>
                <a:latin typeface="Times New Roman" pitchFamily="18" charset="0"/>
                <a:cs typeface="Times New Roman" pitchFamily="18" charset="0"/>
              </a:rPr>
            </a:br>
            <a:r>
              <a:rPr lang="en-US" sz="4900" i="1" dirty="0" smtClean="0">
                <a:solidFill>
                  <a:schemeClr val="tx1"/>
                </a:solidFill>
                <a:effectLst/>
                <a:latin typeface="Times New Roman" pitchFamily="18" charset="0"/>
                <a:cs typeface="Times New Roman" pitchFamily="18" charset="0"/>
              </a:rPr>
              <a:t>Alicia Currin</a:t>
            </a:r>
            <a:endParaRPr lang="en-US" sz="3600" b="0" dirty="0">
              <a:solidFill>
                <a:schemeClr val="tx1"/>
              </a:solidFill>
              <a:effectLst/>
              <a:latin typeface="+mn-lt"/>
            </a:endParaRPr>
          </a:p>
        </p:txBody>
      </p:sp>
      <p:sp>
        <p:nvSpPr>
          <p:cNvPr id="3" name="Slide Number Placeholder 5"/>
          <p:cNvSpPr>
            <a:spLocks noGrp="1"/>
          </p:cNvSpPr>
          <p:nvPr>
            <p:ph type="sldNum" sz="quarter" idx="12"/>
          </p:nvPr>
        </p:nvSpPr>
        <p:spPr/>
        <p:txBody>
          <a:bodyPr/>
          <a:lstStyle/>
          <a:p>
            <a:fld id="{6424AFB2-8DF8-4A07-8B4B-519EDDA0320A}"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Calls from the State Auditor’s Office </a:t>
            </a:r>
            <a:endParaRPr lang="en-US" dirty="0"/>
          </a:p>
        </p:txBody>
      </p:sp>
      <p:sp>
        <p:nvSpPr>
          <p:cNvPr id="3" name="Content Placeholder 2"/>
          <p:cNvSpPr>
            <a:spLocks noGrp="1"/>
          </p:cNvSpPr>
          <p:nvPr>
            <p:ph sz="quarter" idx="1"/>
          </p:nvPr>
        </p:nvSpPr>
        <p:spPr>
          <a:xfrm>
            <a:off x="228600" y="1981200"/>
            <a:ext cx="8503920" cy="4572000"/>
          </a:xfrm>
        </p:spPr>
        <p:txBody>
          <a:bodyPr/>
          <a:lstStyle/>
          <a:p>
            <a:r>
              <a:rPr lang="en-US" dirty="0" smtClean="0"/>
              <a:t>Many of you received phone calls from Sandra Vice from the State Auditor’s Office (SAO) related to questions on Higher Education FTEs from the House Appropriations Committee meeting on Tuesday, February 21, 2012.</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1143000"/>
          </a:xfrm>
        </p:spPr>
        <p:txBody>
          <a:bodyPr>
            <a:noAutofit/>
          </a:bodyPr>
          <a:lstStyle/>
          <a:p>
            <a:pPr algn="ctr"/>
            <a:r>
              <a:rPr lang="en-US" sz="3200" dirty="0" smtClean="0">
                <a:solidFill>
                  <a:schemeClr val="tx2"/>
                </a:solidFill>
              </a:rPr>
              <a:t>Questions at the HAC hearing related to higher education FTEs</a:t>
            </a:r>
            <a:endParaRPr lang="en-US" sz="3200" dirty="0">
              <a:solidFill>
                <a:schemeClr val="tx2"/>
              </a:solidFill>
            </a:endParaRPr>
          </a:p>
        </p:txBody>
      </p:sp>
      <p:sp>
        <p:nvSpPr>
          <p:cNvPr id="2" name="Content Placeholder 1"/>
          <p:cNvSpPr>
            <a:spLocks noGrp="1"/>
          </p:cNvSpPr>
          <p:nvPr>
            <p:ph sz="quarter" idx="1"/>
          </p:nvPr>
        </p:nvSpPr>
        <p:spPr>
          <a:xfrm>
            <a:off x="609600" y="1600200"/>
            <a:ext cx="7924800" cy="4373563"/>
          </a:xfrm>
        </p:spPr>
        <p:txBody>
          <a:bodyPr>
            <a:normAutofit fontScale="85000" lnSpcReduction="20000"/>
          </a:bodyPr>
          <a:lstStyle/>
          <a:p>
            <a:pPr>
              <a:buNone/>
            </a:pPr>
            <a:endParaRPr lang="en-US" sz="2400" dirty="0" smtClean="0"/>
          </a:p>
          <a:p>
            <a:r>
              <a:rPr lang="en-US" sz="2400" dirty="0" smtClean="0"/>
              <a:t>The largest percentage reduction from FY10 to FY11 was at _____.  Why?</a:t>
            </a:r>
          </a:p>
          <a:p>
            <a:pPr>
              <a:buNone/>
            </a:pPr>
            <a:r>
              <a:rPr lang="en-US" sz="2400" dirty="0" smtClean="0"/>
              <a:t> </a:t>
            </a:r>
          </a:p>
          <a:p>
            <a:r>
              <a:rPr lang="en-US" sz="2400" dirty="0" smtClean="0"/>
              <a:t>For institutions where FTEs decreased, is there any way to determine in higher education if the reduction was in administration or in the classroom?</a:t>
            </a:r>
          </a:p>
          <a:p>
            <a:pPr>
              <a:buNone/>
            </a:pPr>
            <a:r>
              <a:rPr lang="en-US" sz="2400" dirty="0" smtClean="0"/>
              <a:t> </a:t>
            </a:r>
          </a:p>
          <a:p>
            <a:r>
              <a:rPr lang="en-US" sz="2400" dirty="0" smtClean="0"/>
              <a:t>Said they would have to go back to re-collect the information to provide that and they would have to work with higher education to get a definition that we agreed to.</a:t>
            </a:r>
          </a:p>
          <a:p>
            <a:endParaRPr lang="en-US" sz="2400" dirty="0" smtClean="0"/>
          </a:p>
          <a:p>
            <a:r>
              <a:rPr lang="en-US" sz="2400" dirty="0" smtClean="0"/>
              <a:t>Would be interested in both instances where there was a reduction in FTEs and an increase in FTEs.</a:t>
            </a:r>
          </a:p>
          <a:p>
            <a:pPr>
              <a:buNone/>
            </a:pPr>
            <a:r>
              <a:rPr lang="en-US" sz="2400" dirty="0" smtClean="0"/>
              <a:t> </a:t>
            </a:r>
          </a:p>
          <a:p>
            <a:endParaRPr lang="en-US" sz="1400" i="1"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6734" y="2076475"/>
            <a:ext cx="7888942" cy="3643006"/>
          </a:xfrm>
        </p:spPr>
        <p:txBody>
          <a:bodyPr>
            <a:noAutofit/>
          </a:bodyPr>
          <a:lstStyle/>
          <a:p>
            <a:pPr lvl="0" algn="ctr">
              <a:spcBef>
                <a:spcPts val="0"/>
              </a:spcBef>
            </a:pPr>
            <a:r>
              <a:rPr lang="en-US" sz="3200" dirty="0" smtClean="0">
                <a:solidFill>
                  <a:schemeClr val="tx1"/>
                </a:solidFill>
                <a:latin typeface="Times New Roman" pitchFamily="18" charset="0"/>
                <a:cs typeface="Times New Roman" pitchFamily="18" charset="0"/>
              </a:rPr>
              <a:t>TASSCUBO Budget Committee </a:t>
            </a:r>
          </a:p>
          <a:p>
            <a:pPr lvl="0" algn="ctr">
              <a:spcBef>
                <a:spcPts val="0"/>
              </a:spcBef>
            </a:pPr>
            <a:r>
              <a:rPr lang="en-US" sz="3200" dirty="0" smtClean="0">
                <a:solidFill>
                  <a:schemeClr val="tx1"/>
                </a:solidFill>
                <a:latin typeface="Times New Roman" pitchFamily="18" charset="0"/>
                <a:cs typeface="Times New Roman" pitchFamily="18" charset="0"/>
              </a:rPr>
              <a:t>Meeting in May:</a:t>
            </a:r>
          </a:p>
          <a:p>
            <a:pPr lvl="0" algn="l">
              <a:spcBef>
                <a:spcPts val="0"/>
              </a:spcBef>
            </a:pPr>
            <a:endParaRPr lang="en-US" sz="2800" dirty="0"/>
          </a:p>
          <a:p>
            <a:pPr lvl="0" algn="l">
              <a:spcBef>
                <a:spcPts val="0"/>
              </a:spcBef>
            </a:pPr>
            <a:r>
              <a:rPr lang="en-US" sz="2800" dirty="0" smtClean="0">
                <a:solidFill>
                  <a:schemeClr val="tx1"/>
                </a:solidFill>
                <a:latin typeface="Times New Roman" pitchFamily="18" charset="0"/>
                <a:cs typeface="Times New Roman" pitchFamily="18" charset="0"/>
              </a:rPr>
              <a:t>Report list has been categorized into reports that should be DELETED, MODIFIED, or </a:t>
            </a:r>
            <a:r>
              <a:rPr lang="en-US" sz="2800" b="1" dirty="0" smtClean="0">
                <a:solidFill>
                  <a:schemeClr val="tx1"/>
                </a:solidFill>
                <a:latin typeface="Times New Roman" pitchFamily="18" charset="0"/>
                <a:cs typeface="Times New Roman" pitchFamily="18" charset="0"/>
              </a:rPr>
              <a:t>KEPT</a:t>
            </a:r>
          </a:p>
        </p:txBody>
      </p:sp>
      <p:sp>
        <p:nvSpPr>
          <p:cNvPr id="4" name="Slide Number Placeholder 3"/>
          <p:cNvSpPr>
            <a:spLocks noGrp="1"/>
          </p:cNvSpPr>
          <p:nvPr>
            <p:ph type="sldNum" sz="quarter" idx="12"/>
          </p:nvPr>
        </p:nvSpPr>
        <p:spPr/>
        <p:txBody>
          <a:bodyPr/>
          <a:lstStyle/>
          <a:p>
            <a:fld id="{A6605197-46A8-4445-8700-00EAE2A46A6F}" type="slidenum">
              <a:rPr lang="en-US" smtClean="0"/>
              <a:pPr/>
              <a:t>5</a:t>
            </a:fld>
            <a:endParaRPr lang="en-US"/>
          </a:p>
        </p:txBody>
      </p:sp>
      <p:sp>
        <p:nvSpPr>
          <p:cNvPr id="6" name="Rectangle 5"/>
          <p:cNvSpPr/>
          <p:nvPr/>
        </p:nvSpPr>
        <p:spPr>
          <a:xfrm>
            <a:off x="1044838" y="402516"/>
            <a:ext cx="7164707" cy="1323439"/>
          </a:xfrm>
          <a:prstGeom prst="rect">
            <a:avLst/>
          </a:prstGeom>
        </p:spPr>
        <p:txBody>
          <a:bodyPr wrap="square">
            <a:spAutoFit/>
          </a:bodyPr>
          <a:lstStyle/>
          <a:p>
            <a:pPr algn="ctr"/>
            <a:r>
              <a:rPr lang="en-US" sz="4000" b="1" dirty="0" smtClean="0">
                <a:latin typeface="Times New Roman" pitchFamily="18" charset="0"/>
                <a:cs typeface="Times New Roman" pitchFamily="18" charset="0"/>
              </a:rPr>
              <a:t>Status of On-Going Report Reduction Effort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Updates</a:t>
            </a:r>
            <a:endParaRPr lang="en-US" sz="4400" dirty="0"/>
          </a:p>
        </p:txBody>
      </p:sp>
      <p:sp>
        <p:nvSpPr>
          <p:cNvPr id="3" name="Content Placeholder 2"/>
          <p:cNvSpPr>
            <a:spLocks noGrp="1"/>
          </p:cNvSpPr>
          <p:nvPr>
            <p:ph sz="quarter" idx="1"/>
          </p:nvPr>
        </p:nvSpPr>
        <p:spPr/>
        <p:txBody>
          <a:bodyPr>
            <a:normAutofit fontScale="70000" lnSpcReduction="20000"/>
          </a:bodyPr>
          <a:lstStyle/>
          <a:p>
            <a:r>
              <a:rPr lang="en-US" dirty="0" smtClean="0"/>
              <a:t>A few of us from the TASSCUBO Budget Committee met with Sandra via teleconference in March.</a:t>
            </a:r>
          </a:p>
          <a:p>
            <a:endParaRPr lang="en-US" dirty="0" smtClean="0"/>
          </a:p>
          <a:p>
            <a:pPr lvl="0"/>
            <a:r>
              <a:rPr lang="en-US" dirty="0" smtClean="0"/>
              <a:t>The SAO believes we need to report in three distinct categories to answer their questions:</a:t>
            </a:r>
          </a:p>
          <a:p>
            <a:pPr lvl="2"/>
            <a:r>
              <a:rPr lang="en-US" sz="2400" dirty="0" smtClean="0"/>
              <a:t>Faculty, Executive Administration, Non-faculty</a:t>
            </a:r>
          </a:p>
          <a:p>
            <a:pPr lvl="2"/>
            <a:endParaRPr lang="en-US" sz="2400" dirty="0" smtClean="0"/>
          </a:p>
          <a:p>
            <a:pPr lvl="0"/>
            <a:r>
              <a:rPr lang="en-US" dirty="0" smtClean="0"/>
              <a:t>She clarified that they are looking at changes from one quarter to the same quarter a year ago.</a:t>
            </a:r>
          </a:p>
          <a:p>
            <a:pPr lvl="0">
              <a:buNone/>
            </a:pPr>
            <a:endParaRPr lang="en-US" dirty="0" smtClean="0"/>
          </a:p>
          <a:p>
            <a:pPr lvl="0"/>
            <a:r>
              <a:rPr lang="en-US" dirty="0" smtClean="0"/>
              <a:t>The SAO made this change effective with the 3</a:t>
            </a:r>
            <a:r>
              <a:rPr lang="en-US" baseline="30000" dirty="0" smtClean="0"/>
              <a:t>rd</a:t>
            </a:r>
            <a:r>
              <a:rPr lang="en-US" dirty="0" smtClean="0"/>
              <a:t> quarter FTE quarterly report.  They were aware that additional programming may be required.</a:t>
            </a:r>
          </a:p>
          <a:p>
            <a:pPr lvl="0"/>
            <a:endParaRPr lang="en-US" dirty="0" smtClean="0"/>
          </a:p>
          <a:p>
            <a:pPr lvl="0"/>
            <a:r>
              <a:rPr lang="en-US" dirty="0" smtClean="0"/>
              <a:t>The SAO also added a comment field to allow us to provide explanations for significant changes.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Our Recommendation</a:t>
            </a:r>
            <a:endParaRPr lang="en-US" dirty="0"/>
          </a:p>
        </p:txBody>
      </p:sp>
      <p:sp>
        <p:nvSpPr>
          <p:cNvPr id="3" name="Content Placeholder 2"/>
          <p:cNvSpPr>
            <a:spLocks noGrp="1"/>
          </p:cNvSpPr>
          <p:nvPr>
            <p:ph sz="quarter" idx="1"/>
          </p:nvPr>
        </p:nvSpPr>
        <p:spPr>
          <a:xfrm>
            <a:off x="457200" y="1447800"/>
            <a:ext cx="8229600" cy="5257800"/>
          </a:xfrm>
        </p:spPr>
        <p:txBody>
          <a:bodyPr>
            <a:normAutofit fontScale="47500" lnSpcReduction="20000"/>
          </a:bodyPr>
          <a:lstStyle/>
          <a:p>
            <a:r>
              <a:rPr lang="en-US" b="1" dirty="0" smtClean="0"/>
              <a:t>Administrators</a:t>
            </a:r>
          </a:p>
          <a:p>
            <a:pPr>
              <a:buNone/>
            </a:pPr>
            <a:endParaRPr lang="en-US" dirty="0" smtClean="0">
              <a:solidFill>
                <a:srgbClr val="FF0000"/>
              </a:solidFill>
            </a:endParaRPr>
          </a:p>
          <a:p>
            <a:r>
              <a:rPr lang="en-US" dirty="0" smtClean="0">
                <a:solidFill>
                  <a:srgbClr val="FF0000"/>
                </a:solidFill>
              </a:rPr>
              <a:t>Removed the reference to the 82</a:t>
            </a:r>
            <a:r>
              <a:rPr lang="en-US" baseline="30000" dirty="0" smtClean="0">
                <a:solidFill>
                  <a:srgbClr val="FF0000"/>
                </a:solidFill>
              </a:rPr>
              <a:t>nd</a:t>
            </a:r>
            <a:r>
              <a:rPr lang="en-US" dirty="0" smtClean="0">
                <a:solidFill>
                  <a:srgbClr val="FF0000"/>
                </a:solidFill>
              </a:rPr>
              <a:t> Legislature to make it more generic.  May want to include the specific list of titles instead, but we prefer that the most current definition in the GAA be used for consistency across all institutions.</a:t>
            </a:r>
          </a:p>
          <a:p>
            <a:pPr>
              <a:buNone/>
            </a:pPr>
            <a:r>
              <a:rPr lang="en-US" dirty="0" smtClean="0"/>
              <a:t> </a:t>
            </a:r>
          </a:p>
          <a:p>
            <a:r>
              <a:rPr lang="en-US" dirty="0" smtClean="0"/>
              <a:t>Proposed Definition:  High-ranking administrative positions defined by the General Appropriations Act (Article III, Special Provisions Relating to State Agencies of Higher Education, Administrative Accountability) </a:t>
            </a:r>
          </a:p>
          <a:p>
            <a:pPr>
              <a:buNone/>
            </a:pPr>
            <a:r>
              <a:rPr lang="en-US" dirty="0" smtClean="0"/>
              <a:t> </a:t>
            </a:r>
          </a:p>
          <a:p>
            <a:r>
              <a:rPr lang="en-US" b="1" dirty="0" smtClean="0"/>
              <a:t>Faculty</a:t>
            </a:r>
            <a:r>
              <a:rPr lang="en-US" dirty="0" smtClean="0"/>
              <a:t> </a:t>
            </a:r>
          </a:p>
          <a:p>
            <a:r>
              <a:rPr lang="en-US" dirty="0" smtClean="0">
                <a:solidFill>
                  <a:srgbClr val="FF0000"/>
                </a:solidFill>
              </a:rPr>
              <a:t>Including the full IPEDS definition might be confusing since it also references some administrative positions.  </a:t>
            </a:r>
            <a:r>
              <a:rPr lang="en-US" dirty="0" smtClean="0"/>
              <a:t>We recommend the following.</a:t>
            </a:r>
          </a:p>
          <a:p>
            <a:pPr>
              <a:buNone/>
            </a:pPr>
            <a:endParaRPr lang="en-US" dirty="0" smtClean="0"/>
          </a:p>
          <a:p>
            <a:r>
              <a:rPr lang="en-US" dirty="0" smtClean="0"/>
              <a:t>Proposed Definition - Positions with the purpose of conducting instruction, research or public service as a principal activity.    Individuals appointed to these positions may hold academic rank titles of professor, associate professor, assistant professor, instructor, lecturer or the equivalent of any of those academic ranks. This does NOT include graduate, instruction or research assistants.     If a faculty also serves in an administrator position,  the headcount should be prorated based on the hours reported in each category. </a:t>
            </a:r>
          </a:p>
          <a:p>
            <a:endParaRPr lang="en-US" dirty="0" smtClean="0">
              <a:solidFill>
                <a:srgbClr val="FF0000"/>
              </a:solidFill>
            </a:endParaRPr>
          </a:p>
          <a:p>
            <a:r>
              <a:rPr lang="en-US" dirty="0" smtClean="0">
                <a:solidFill>
                  <a:srgbClr val="FF0000"/>
                </a:solidFill>
              </a:rPr>
              <a:t>Add wording below so that legislators understand there are student positions included in this FTE number.</a:t>
            </a:r>
          </a:p>
          <a:p>
            <a:pPr>
              <a:buNone/>
            </a:pPr>
            <a:endParaRPr lang="en-US" dirty="0" smtClean="0">
              <a:solidFill>
                <a:srgbClr val="FF0000"/>
              </a:solidFill>
            </a:endParaRPr>
          </a:p>
          <a:p>
            <a:r>
              <a:rPr lang="en-US" b="1" dirty="0" smtClean="0"/>
              <a:t>Other Staff </a:t>
            </a:r>
            <a:r>
              <a:rPr lang="en-US" dirty="0" smtClean="0">
                <a:solidFill>
                  <a:srgbClr val="FF0000"/>
                </a:solidFill>
              </a:rPr>
              <a:t>(includes graduate and student assistants) </a:t>
            </a:r>
            <a:r>
              <a:rPr lang="en-US" dirty="0" smtClean="0"/>
              <a:t>– All other positions not reported as Administrators or Faculty.</a:t>
            </a:r>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838200"/>
          </a:xfrm>
        </p:spPr>
        <p:txBody>
          <a:bodyPr>
            <a:normAutofit fontScale="90000"/>
          </a:bodyPr>
          <a:lstStyle/>
          <a:p>
            <a:pPr algn="ctr"/>
            <a:r>
              <a:rPr lang="en-US" sz="2200" dirty="0" smtClean="0"/>
              <a:t>Agencies of Higher Education, Section 5-7, General Appropriations Act, 82nd Legislature for a high-ranking administrative position.</a:t>
            </a:r>
            <a:r>
              <a:rPr lang="en-US" sz="2400" dirty="0" smtClean="0"/>
              <a:t/>
            </a:r>
            <a:br>
              <a:rPr lang="en-US" sz="2400" dirty="0" smtClean="0"/>
            </a:br>
            <a:endParaRPr lang="en-US" sz="2400" dirty="0"/>
          </a:p>
        </p:txBody>
      </p:sp>
      <p:sp>
        <p:nvSpPr>
          <p:cNvPr id="3" name="Content Placeholder 2"/>
          <p:cNvSpPr>
            <a:spLocks noGrp="1"/>
          </p:cNvSpPr>
          <p:nvPr>
            <p:ph sz="quarter" idx="1"/>
          </p:nvPr>
        </p:nvSpPr>
        <p:spPr>
          <a:xfrm>
            <a:off x="152400" y="1371600"/>
            <a:ext cx="8839200" cy="4526280"/>
          </a:xfrm>
        </p:spPr>
        <p:txBody>
          <a:bodyPr>
            <a:normAutofit fontScale="70000" lnSpcReduction="20000"/>
          </a:bodyPr>
          <a:lstStyle/>
          <a:p>
            <a:pPr>
              <a:buNone/>
            </a:pPr>
            <a:endParaRPr lang="en-US" dirty="0" smtClean="0"/>
          </a:p>
          <a:p>
            <a:endParaRPr lang="en-US" dirty="0" smtClean="0"/>
          </a:p>
          <a:p>
            <a:pPr>
              <a:buNone/>
            </a:pPr>
            <a:r>
              <a:rPr lang="en-US" dirty="0" smtClean="0"/>
              <a:t>	“</a:t>
            </a:r>
            <a:r>
              <a:rPr lang="en-US" b="1" dirty="0" smtClean="0"/>
              <a:t>High-ranking administrative position</a:t>
            </a:r>
            <a:r>
              <a:rPr lang="en-US" dirty="0" smtClean="0"/>
              <a:t>" includes the following positions:</a:t>
            </a:r>
          </a:p>
          <a:p>
            <a:pPr marL="514350" indent="-514350">
              <a:buNone/>
            </a:pPr>
            <a:r>
              <a:rPr lang="en-US" dirty="0" smtClean="0"/>
              <a:t/>
            </a:r>
            <a:br>
              <a:rPr lang="en-US" dirty="0" smtClean="0"/>
            </a:br>
            <a:r>
              <a:rPr lang="en-US" dirty="0" smtClean="0"/>
              <a:t>  (1) chancellor</a:t>
            </a:r>
            <a:br>
              <a:rPr lang="en-US" dirty="0" smtClean="0"/>
            </a:br>
            <a:r>
              <a:rPr lang="en-US" dirty="0" smtClean="0"/>
              <a:t>  (2) vice chancellor</a:t>
            </a:r>
            <a:br>
              <a:rPr lang="en-US" dirty="0" smtClean="0"/>
            </a:br>
            <a:r>
              <a:rPr lang="en-US" dirty="0" smtClean="0"/>
              <a:t>  (3) associate chancellor</a:t>
            </a:r>
            <a:br>
              <a:rPr lang="en-US" dirty="0" smtClean="0"/>
            </a:br>
            <a:r>
              <a:rPr lang="en-US" dirty="0" smtClean="0"/>
              <a:t>  (4) assistant chancellor</a:t>
            </a:r>
            <a:br>
              <a:rPr lang="en-US" dirty="0" smtClean="0"/>
            </a:br>
            <a:r>
              <a:rPr lang="en-US" dirty="0" smtClean="0"/>
              <a:t>  (5) president</a:t>
            </a:r>
            <a:br>
              <a:rPr lang="en-US" dirty="0" smtClean="0"/>
            </a:br>
            <a:r>
              <a:rPr lang="en-US" dirty="0" smtClean="0"/>
              <a:t>  (6) vice president</a:t>
            </a:r>
            <a:br>
              <a:rPr lang="en-US" dirty="0" smtClean="0"/>
            </a:br>
            <a:r>
              <a:rPr lang="en-US" dirty="0" smtClean="0"/>
              <a:t>  (7) associate vice president</a:t>
            </a:r>
            <a:br>
              <a:rPr lang="en-US" dirty="0" smtClean="0"/>
            </a:br>
            <a:r>
              <a:rPr lang="en-US" dirty="0" smtClean="0"/>
              <a:t>  (8) assistant vice president</a:t>
            </a:r>
            <a:br>
              <a:rPr lang="en-US" dirty="0" smtClean="0"/>
            </a:br>
            <a:r>
              <a:rPr lang="en-US" dirty="0" smtClean="0"/>
              <a:t>  (9) dean</a:t>
            </a:r>
            <a:br>
              <a:rPr lang="en-US" dirty="0" smtClean="0"/>
            </a:br>
            <a:r>
              <a:rPr lang="en-US" dirty="0" smtClean="0"/>
              <a:t> (10) associate dean</a:t>
            </a:r>
            <a:br>
              <a:rPr lang="en-US" dirty="0" smtClean="0"/>
            </a:br>
            <a:r>
              <a:rPr lang="en-US" dirty="0" smtClean="0"/>
              <a:t> (11) assistant dean </a:t>
            </a:r>
            <a:br>
              <a:rPr lang="en-US" dirty="0" smtClean="0"/>
            </a:br>
            <a:r>
              <a:rPr lang="en-US" dirty="0" smtClean="0"/>
              <a:t> (12) any other administrative position having similar responsibilities        	  to the other positions listed in this subsection.</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94264"/>
          </a:xfrm>
        </p:spPr>
        <p:txBody>
          <a:bodyPr>
            <a:normAutofit fontScale="90000"/>
          </a:bodyPr>
          <a:lstStyle/>
          <a:p>
            <a:r>
              <a:rPr lang="en-US" sz="3600" dirty="0" smtClean="0"/>
              <a:t>Administrative Accountability Report</a:t>
            </a:r>
            <a:r>
              <a:rPr lang="en-US" dirty="0" smtClean="0"/>
              <a:t/>
            </a:r>
            <a:br>
              <a:rPr lang="en-US" dirty="0" smtClean="0"/>
            </a:br>
            <a:endParaRPr lang="en-US" dirty="0"/>
          </a:p>
        </p:txBody>
      </p:sp>
      <p:sp>
        <p:nvSpPr>
          <p:cNvPr id="3" name="Content Placeholder 2"/>
          <p:cNvSpPr>
            <a:spLocks noGrp="1"/>
          </p:cNvSpPr>
          <p:nvPr>
            <p:ph sz="quarter" idx="1"/>
          </p:nvPr>
        </p:nvSpPr>
        <p:spPr>
          <a:xfrm>
            <a:off x="152400" y="1905000"/>
            <a:ext cx="8991600" cy="4526280"/>
          </a:xfrm>
        </p:spPr>
        <p:txBody>
          <a:bodyPr>
            <a:normAutofit fontScale="85000" lnSpcReduction="20000"/>
          </a:bodyPr>
          <a:lstStyle/>
          <a:p>
            <a:r>
              <a:rPr lang="en-US" dirty="0" smtClean="0"/>
              <a:t>From the majority of the posted Administrative Accountability reports , </a:t>
            </a:r>
            <a:endParaRPr lang="en-US" sz="4600" dirty="0" smtClean="0"/>
          </a:p>
          <a:p>
            <a:pPr lvl="1"/>
            <a:r>
              <a:rPr lang="en-US" sz="1500" u="sng" dirty="0" smtClean="0">
                <a:solidFill>
                  <a:srgbClr val="FF0000"/>
                </a:solidFill>
                <a:hlinkClick r:id="rId2"/>
              </a:rPr>
              <a:t>http://www.lbb.state.tx.us/Administrative_Accountability_Reports/General_Academics_Institutions.ht</a:t>
            </a:r>
            <a:r>
              <a:rPr lang="en-US" sz="1500" u="sng" dirty="0" smtClean="0">
                <a:solidFill>
                  <a:schemeClr val="tx1"/>
                </a:solidFill>
                <a:hlinkClick r:id="rId2"/>
              </a:rPr>
              <a:t>m</a:t>
            </a:r>
            <a:r>
              <a:rPr lang="en-US" sz="1500" u="sng" dirty="0" smtClean="0">
                <a:solidFill>
                  <a:schemeClr val="tx1"/>
                </a:solidFill>
              </a:rPr>
              <a:t>l</a:t>
            </a:r>
            <a:endParaRPr lang="en-US" sz="3600" dirty="0" smtClean="0">
              <a:solidFill>
                <a:schemeClr val="tx1"/>
              </a:solidFill>
            </a:endParaRPr>
          </a:p>
          <a:p>
            <a:pPr>
              <a:buNone/>
            </a:pPr>
            <a:endParaRPr lang="en-US" dirty="0" smtClean="0"/>
          </a:p>
          <a:p>
            <a:r>
              <a:rPr lang="en-US" dirty="0" smtClean="0"/>
              <a:t>There are 6 institutions that report the Athletic Director: ASU, Tarleton, Texas Southern, Texas State (also has a VP title), UNT, and Lamar University.  Lamar reports head coaches and the chairs of all the academic depts.</a:t>
            </a:r>
          </a:p>
          <a:p>
            <a:endParaRPr lang="en-US" dirty="0" smtClean="0"/>
          </a:p>
          <a:p>
            <a:r>
              <a:rPr lang="en-US" dirty="0" smtClean="0"/>
              <a:t>UTSA was the only one that reported the Chief of Police.</a:t>
            </a:r>
          </a:p>
          <a:p>
            <a:pPr>
              <a:buNone/>
            </a:pPr>
            <a:r>
              <a:rPr lang="en-US" dirty="0" smtClean="0"/>
              <a:t> </a:t>
            </a:r>
          </a:p>
          <a:p>
            <a:r>
              <a:rPr lang="en-US" dirty="0" smtClean="0"/>
              <a:t>There were a few institutions that reported “Director positions,” but the vast majority of institutions followed the track of the list below.</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They accepted the TASSCUBO Budget Committee recommendation with the following change:</a:t>
            </a:r>
          </a:p>
          <a:p>
            <a:endParaRPr lang="en-US" dirty="0" smtClean="0"/>
          </a:p>
          <a:p>
            <a:r>
              <a:rPr lang="en-US" sz="2800" i="1" dirty="0" smtClean="0"/>
              <a:t>“We've decided to go ahead and be specific about the GAA because we do not want to have what is being measured to change from biennium to biennium.”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HB 1781 Obsolete or Redundant Reporting Requirement – due August 1, 2012</a:t>
            </a:r>
          </a:p>
          <a:p>
            <a:pPr lvl="1"/>
            <a:r>
              <a:rPr lang="en-US" dirty="0" smtClean="0"/>
              <a:t>If you do not have unique reports, do not submit the blank template to all of the offices.  Instead, send an email to </a:t>
            </a:r>
            <a:r>
              <a:rPr lang="en-US" u="sng" dirty="0" smtClean="0">
                <a:hlinkClick r:id="rId2"/>
              </a:rPr>
              <a:t>nanette.pfiester@tsl.state.tx.us</a:t>
            </a:r>
            <a:r>
              <a:rPr lang="en-US" u="sng" dirty="0" smtClean="0"/>
              <a:t> </a:t>
            </a:r>
            <a:r>
              <a:rPr lang="en-US" dirty="0" smtClean="0"/>
              <a:t> with that information.  She is concerned that all of the offices will have to take time to open the “blank” templates.  She does not plan to follow up if the excel template is not received and will maintain a list of those who reported “no unique reports.”</a:t>
            </a:r>
          </a:p>
          <a:p>
            <a:pPr lvl="1"/>
            <a:endParaRPr lang="en-US" dirty="0" smtClean="0"/>
          </a:p>
        </p:txBody>
      </p:sp>
      <p:sp>
        <p:nvSpPr>
          <p:cNvPr id="3" name="Title 2"/>
          <p:cNvSpPr>
            <a:spLocks noGrp="1"/>
          </p:cNvSpPr>
          <p:nvPr>
            <p:ph type="title"/>
          </p:nvPr>
        </p:nvSpPr>
        <p:spPr/>
        <p:txBody>
          <a:bodyPr/>
          <a:lstStyle/>
          <a:p>
            <a:r>
              <a:rPr lang="en-US" dirty="0" smtClean="0"/>
              <a:t>Other Items for Discussion</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Cost Efficiencies Survey – due August 1, 2012</a:t>
            </a:r>
          </a:p>
          <a:p>
            <a:endParaRPr lang="en-US" dirty="0" smtClean="0"/>
          </a:p>
          <a:p>
            <a:r>
              <a:rPr lang="en-US" dirty="0" smtClean="0"/>
              <a:t>Online Degree Plans Survey – due August 1, 2012</a:t>
            </a:r>
          </a:p>
          <a:p>
            <a:endParaRPr lang="en-US" dirty="0" smtClean="0"/>
          </a:p>
          <a:p>
            <a:r>
              <a:rPr lang="en-US" dirty="0" smtClean="0"/>
              <a:t>LAR Checklist from UT</a:t>
            </a:r>
          </a:p>
        </p:txBody>
      </p:sp>
      <p:sp>
        <p:nvSpPr>
          <p:cNvPr id="3" name="Title 2"/>
          <p:cNvSpPr>
            <a:spLocks noGrp="1"/>
          </p:cNvSpPr>
          <p:nvPr>
            <p:ph type="title"/>
          </p:nvPr>
        </p:nvSpPr>
        <p:spPr/>
        <p:txBody>
          <a:bodyPr/>
          <a:lstStyle/>
          <a:p>
            <a:r>
              <a:rPr lang="en-US" dirty="0" smtClean="0"/>
              <a:t>Other Items for Discussion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Subsidized Student Loan Interest Rate Hike Staved Off for at Least One More Year</a:t>
            </a:r>
          </a:p>
          <a:p>
            <a:pPr lvl="1"/>
            <a:r>
              <a:rPr lang="en-US" dirty="0" smtClean="0"/>
              <a:t>Congress </a:t>
            </a:r>
            <a:r>
              <a:rPr lang="en-US" dirty="0" smtClean="0">
                <a:hlinkClick r:id="rId2"/>
              </a:rPr>
              <a:t>passed legislation</a:t>
            </a:r>
            <a:r>
              <a:rPr lang="en-US" dirty="0" smtClean="0"/>
              <a:t> to keep the interest rate on subsidized Stafford student loans from doubling to 6.8 percent, but only after weeks of negotiations and just two days before the increase was due to take effect.</a:t>
            </a:r>
          </a:p>
          <a:p>
            <a:endParaRPr lang="en-US" b="1" dirty="0" smtClean="0"/>
          </a:p>
          <a:p>
            <a:r>
              <a:rPr lang="en-US" b="1" dirty="0" smtClean="0"/>
              <a:t>Deadline Extended for Campuses to Sign VA’s “Principles of Excellence” for Serving Veterans and Service Members</a:t>
            </a:r>
          </a:p>
          <a:p>
            <a:pPr lvl="1"/>
            <a:r>
              <a:rPr lang="en-US" dirty="0" smtClean="0"/>
              <a:t>The Department of Veterans Affairs (VA) </a:t>
            </a:r>
            <a:r>
              <a:rPr lang="en-US" dirty="0" smtClean="0">
                <a:hlinkClick r:id="rId3"/>
              </a:rPr>
              <a:t>notified</a:t>
            </a:r>
            <a:r>
              <a:rPr lang="en-US" dirty="0" smtClean="0"/>
              <a:t> campuses that the deadline to express intent to comply with the "</a:t>
            </a:r>
            <a:r>
              <a:rPr lang="en-US" dirty="0" smtClean="0">
                <a:hlinkClick r:id="rId4"/>
              </a:rPr>
              <a:t>Principles of Excellence for Educational Institutions Serving Service Members, Veterans, Spouses, and Other Family Members</a:t>
            </a:r>
            <a:r>
              <a:rPr lang="en-US" dirty="0" smtClean="0"/>
              <a:t>" has been extended from June 30 to Aug. 1.</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Federal Updates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House Votes to Repeal State Authorization, Credit Hour Regulations</a:t>
            </a:r>
          </a:p>
          <a:p>
            <a:r>
              <a:rPr lang="en-US" dirty="0" smtClean="0"/>
              <a:t>The House of Representatives </a:t>
            </a:r>
            <a:r>
              <a:rPr lang="en-US" smtClean="0">
                <a:hlinkClick r:id="rId2"/>
              </a:rPr>
              <a:t>voted 303-114</a:t>
            </a:r>
            <a:r>
              <a:rPr lang="en-US" smtClean="0"/>
              <a:t> to </a:t>
            </a:r>
            <a:r>
              <a:rPr lang="en-US" dirty="0" smtClean="0"/>
              <a:t>repeal the Department of Education’s (ED) state authorization and credit hour </a:t>
            </a:r>
            <a:r>
              <a:rPr lang="en-US" dirty="0" smtClean="0">
                <a:hlinkClick r:id="rId3"/>
              </a:rPr>
              <a:t>regulations</a:t>
            </a:r>
            <a:r>
              <a:rPr lang="en-US" dirty="0" smtClean="0"/>
              <a:t> that went into effect July 1, 2011</a:t>
            </a:r>
          </a:p>
          <a:p>
            <a:endParaRPr lang="en-US" dirty="0"/>
          </a:p>
        </p:txBody>
      </p:sp>
      <p:sp>
        <p:nvSpPr>
          <p:cNvPr id="3" name="Title 2"/>
          <p:cNvSpPr>
            <a:spLocks noGrp="1"/>
          </p:cNvSpPr>
          <p:nvPr>
            <p:ph type="title"/>
          </p:nvPr>
        </p:nvSpPr>
        <p:spPr/>
        <p:txBody>
          <a:bodyPr/>
          <a:lstStyle/>
          <a:p>
            <a:r>
              <a:rPr lang="en-US" dirty="0" smtClean="0"/>
              <a:t>Federal Updates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buNone/>
            </a:pPr>
            <a:r>
              <a:rPr lang="en-US" sz="6000" dirty="0" smtClean="0"/>
              <a:t>Questions</a:t>
            </a:r>
            <a:endParaRPr lang="en-US" sz="60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5560" y="1512595"/>
            <a:ext cx="7888942" cy="3643006"/>
          </a:xfrm>
        </p:spPr>
        <p:txBody>
          <a:bodyPr>
            <a:noAutofit/>
          </a:bodyPr>
          <a:lstStyle/>
          <a:p>
            <a:pPr lvl="0" algn="ctr">
              <a:spcBef>
                <a:spcPts val="0"/>
              </a:spcBef>
            </a:pPr>
            <a:r>
              <a:rPr lang="en-US" sz="2800" b="1" dirty="0" smtClean="0">
                <a:solidFill>
                  <a:schemeClr val="tx1"/>
                </a:solidFill>
                <a:latin typeface="Times New Roman" pitchFamily="18" charset="0"/>
                <a:cs typeface="Times New Roman" pitchFamily="18" charset="0"/>
              </a:rPr>
              <a:t>Some reports to consider for revision or deletion are not covered by SB 5 - Require Rider Revisions</a:t>
            </a:r>
          </a:p>
          <a:p>
            <a:pPr lvl="0" algn="ctr">
              <a:spcBef>
                <a:spcPts val="0"/>
              </a:spcBef>
            </a:pPr>
            <a:endParaRPr lang="en-US" sz="1100" b="1" dirty="0" smtClean="0">
              <a:solidFill>
                <a:schemeClr val="tx1"/>
              </a:solidFill>
              <a:latin typeface="Times New Roman" pitchFamily="18" charset="0"/>
              <a:cs typeface="Times New Roman" pitchFamily="18" charset="0"/>
            </a:endParaRPr>
          </a:p>
          <a:p>
            <a:pPr marL="457200" lvl="0" indent="-457200" algn="l">
              <a:spcBef>
                <a:spcPts val="0"/>
              </a:spcBef>
              <a:buFont typeface="Arial" pitchFamily="34" charset="0"/>
              <a:buChar char="•"/>
            </a:pPr>
            <a:r>
              <a:rPr lang="en-US" sz="2800" dirty="0" smtClean="0">
                <a:solidFill>
                  <a:schemeClr val="tx1"/>
                </a:solidFill>
                <a:latin typeface="Times New Roman" pitchFamily="18" charset="0"/>
                <a:cs typeface="Times New Roman" pitchFamily="18" charset="0"/>
              </a:rPr>
              <a:t>Biennial Operating Plan</a:t>
            </a:r>
          </a:p>
          <a:p>
            <a:pPr marL="457200" lvl="0" indent="-457200" algn="l">
              <a:spcBef>
                <a:spcPts val="0"/>
              </a:spcBef>
              <a:buFont typeface="Arial" pitchFamily="34" charset="0"/>
              <a:buChar char="•"/>
            </a:pPr>
            <a:r>
              <a:rPr lang="en-US" sz="2800" dirty="0" smtClean="0">
                <a:solidFill>
                  <a:schemeClr val="tx1"/>
                </a:solidFill>
                <a:latin typeface="Times New Roman" pitchFamily="18" charset="0"/>
                <a:cs typeface="Times New Roman" pitchFamily="18" charset="0"/>
              </a:rPr>
              <a:t>Limitation on Use of Funds - Personal Residences</a:t>
            </a:r>
          </a:p>
          <a:p>
            <a:pPr marL="457200" lvl="0" indent="-457200" algn="l">
              <a:spcBef>
                <a:spcPts val="0"/>
              </a:spcBef>
              <a:buFont typeface="Arial" pitchFamily="34" charset="0"/>
              <a:buChar char="•"/>
            </a:pPr>
            <a:r>
              <a:rPr lang="en-US" sz="2800" dirty="0" smtClean="0">
                <a:solidFill>
                  <a:schemeClr val="tx1"/>
                </a:solidFill>
                <a:latin typeface="Times New Roman" pitchFamily="18" charset="0"/>
                <a:cs typeface="Times New Roman" pitchFamily="18" charset="0"/>
              </a:rPr>
              <a:t>State Owned Housing-Recovering Housing Costs</a:t>
            </a:r>
          </a:p>
          <a:p>
            <a:pPr marL="457200" lvl="0" indent="-457200" algn="l">
              <a:spcBef>
                <a:spcPts val="0"/>
              </a:spcBef>
              <a:buFont typeface="Arial" pitchFamily="34" charset="0"/>
              <a:buChar char="•"/>
            </a:pPr>
            <a:r>
              <a:rPr lang="en-US" sz="2800" dirty="0" smtClean="0">
                <a:solidFill>
                  <a:schemeClr val="tx1"/>
                </a:solidFill>
                <a:latin typeface="Times New Roman" pitchFamily="18" charset="0"/>
                <a:cs typeface="Times New Roman" pitchFamily="18" charset="0"/>
              </a:rPr>
              <a:t>Expenditures for State-Federal Relations</a:t>
            </a:r>
          </a:p>
          <a:p>
            <a:pPr marL="457200" lvl="0" indent="-457200" algn="l">
              <a:spcBef>
                <a:spcPts val="0"/>
              </a:spcBef>
              <a:buFont typeface="Arial" pitchFamily="34" charset="0"/>
              <a:buChar char="•"/>
            </a:pPr>
            <a:r>
              <a:rPr lang="en-US" sz="2800" dirty="0" smtClean="0">
                <a:solidFill>
                  <a:schemeClr val="tx1"/>
                </a:solidFill>
                <a:latin typeface="Times New Roman" pitchFamily="18" charset="0"/>
                <a:cs typeface="Times New Roman" pitchFamily="18" charset="0"/>
              </a:rPr>
              <a:t>Contract Notifications: Amounts &gt; $50K</a:t>
            </a:r>
          </a:p>
        </p:txBody>
      </p:sp>
      <p:sp>
        <p:nvSpPr>
          <p:cNvPr id="4" name="Slide Number Placeholder 3"/>
          <p:cNvSpPr>
            <a:spLocks noGrp="1"/>
          </p:cNvSpPr>
          <p:nvPr>
            <p:ph type="sldNum" sz="quarter" idx="12"/>
          </p:nvPr>
        </p:nvSpPr>
        <p:spPr/>
        <p:txBody>
          <a:bodyPr/>
          <a:lstStyle/>
          <a:p>
            <a:fld id="{A6605197-46A8-4445-8700-00EAE2A46A6F}" type="slidenum">
              <a:rPr lang="en-US" smtClean="0"/>
              <a:pPr/>
              <a:t>6</a:t>
            </a:fld>
            <a:endParaRPr lang="en-US"/>
          </a:p>
        </p:txBody>
      </p:sp>
      <p:sp>
        <p:nvSpPr>
          <p:cNvPr id="6" name="Rectangle 5"/>
          <p:cNvSpPr/>
          <p:nvPr/>
        </p:nvSpPr>
        <p:spPr>
          <a:xfrm>
            <a:off x="907678" y="189156"/>
            <a:ext cx="7164707" cy="1323439"/>
          </a:xfrm>
          <a:prstGeom prst="rect">
            <a:avLst/>
          </a:prstGeom>
        </p:spPr>
        <p:txBody>
          <a:bodyPr wrap="square">
            <a:spAutoFit/>
          </a:bodyPr>
          <a:lstStyle/>
          <a:p>
            <a:pPr algn="ctr"/>
            <a:r>
              <a:rPr lang="en-US" sz="4000" b="1" dirty="0" smtClean="0">
                <a:latin typeface="Times New Roman" pitchFamily="18" charset="0"/>
                <a:cs typeface="Times New Roman" pitchFamily="18" charset="0"/>
              </a:rPr>
              <a:t>Status of On-Going Report Reduction Effort</a:t>
            </a:r>
          </a:p>
        </p:txBody>
      </p:sp>
    </p:spTree>
    <p:extLst>
      <p:ext uri="{BB962C8B-B14F-4D97-AF65-F5344CB8AC3E}">
        <p14:creationId xmlns="" xmlns:p14="http://schemas.microsoft.com/office/powerpoint/2010/main" val="2523196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5560" y="1512595"/>
            <a:ext cx="7888942" cy="3643006"/>
          </a:xfrm>
        </p:spPr>
        <p:txBody>
          <a:bodyPr>
            <a:noAutofit/>
          </a:bodyPr>
          <a:lstStyle/>
          <a:p>
            <a:pPr lvl="0" algn="ctr">
              <a:spcBef>
                <a:spcPts val="0"/>
              </a:spcBef>
            </a:pPr>
            <a:r>
              <a:rPr lang="en-US" sz="2800" b="1" dirty="0" smtClean="0">
                <a:solidFill>
                  <a:schemeClr val="tx1"/>
                </a:solidFill>
                <a:latin typeface="Times New Roman" pitchFamily="18" charset="0"/>
                <a:cs typeface="Times New Roman" pitchFamily="18" charset="0"/>
              </a:rPr>
              <a:t>Some reports to consider for revision or deletion are not covered by SB 5 - Require Rider Revisions</a:t>
            </a:r>
          </a:p>
          <a:p>
            <a:pPr lvl="0" algn="ctr">
              <a:spcBef>
                <a:spcPts val="0"/>
              </a:spcBef>
            </a:pPr>
            <a:endParaRPr lang="en-US" sz="1100" b="1" dirty="0" smtClean="0">
              <a:solidFill>
                <a:schemeClr val="tx1"/>
              </a:solidFill>
              <a:latin typeface="Times New Roman" pitchFamily="18" charset="0"/>
              <a:cs typeface="Times New Roman" pitchFamily="18" charset="0"/>
            </a:endParaRPr>
          </a:p>
          <a:p>
            <a:pPr marL="457200" lvl="0" indent="-457200" algn="l">
              <a:spcBef>
                <a:spcPts val="0"/>
              </a:spcBef>
              <a:buFont typeface="Arial" pitchFamily="34" charset="0"/>
              <a:buChar char="•"/>
            </a:pPr>
            <a:r>
              <a:rPr lang="en-US" sz="2800" dirty="0">
                <a:solidFill>
                  <a:schemeClr val="tx1"/>
                </a:solidFill>
                <a:latin typeface="Times New Roman" pitchFamily="18" charset="0"/>
                <a:cs typeface="Times New Roman" pitchFamily="18" charset="0"/>
              </a:rPr>
              <a:t>Contract Notification: Amounts </a:t>
            </a:r>
            <a:r>
              <a:rPr lang="en-US" sz="2800" dirty="0" smtClean="0">
                <a:solidFill>
                  <a:schemeClr val="tx1"/>
                </a:solidFill>
                <a:latin typeface="Times New Roman" pitchFamily="18" charset="0"/>
                <a:cs typeface="Times New Roman" pitchFamily="18" charset="0"/>
              </a:rPr>
              <a:t>&gt;$500K</a:t>
            </a:r>
          </a:p>
          <a:p>
            <a:pPr marL="457200" lvl="0" indent="-457200" algn="l">
              <a:spcBef>
                <a:spcPts val="0"/>
              </a:spcBef>
              <a:buFont typeface="Arial" pitchFamily="34" charset="0"/>
              <a:buChar char="•"/>
            </a:pPr>
            <a:r>
              <a:rPr lang="en-US" sz="2800" dirty="0">
                <a:solidFill>
                  <a:schemeClr val="tx1"/>
                </a:solidFill>
                <a:latin typeface="Times New Roman" pitchFamily="18" charset="0"/>
                <a:cs typeface="Times New Roman" pitchFamily="18" charset="0"/>
              </a:rPr>
              <a:t>Method of Financing </a:t>
            </a:r>
            <a:r>
              <a:rPr lang="en-US" sz="2800" dirty="0" smtClean="0">
                <a:solidFill>
                  <a:schemeClr val="tx1"/>
                </a:solidFill>
                <a:latin typeface="Times New Roman" pitchFamily="18" charset="0"/>
                <a:cs typeface="Times New Roman" pitchFamily="18" charset="0"/>
              </a:rPr>
              <a:t>Scholarships</a:t>
            </a:r>
          </a:p>
          <a:p>
            <a:pPr marL="457200" lvl="0" indent="-457200" algn="l">
              <a:spcBef>
                <a:spcPts val="0"/>
              </a:spcBef>
              <a:buFont typeface="Arial" pitchFamily="34" charset="0"/>
              <a:buChar char="•"/>
            </a:pPr>
            <a:r>
              <a:rPr lang="en-US" sz="2800" dirty="0">
                <a:solidFill>
                  <a:schemeClr val="tx1"/>
                </a:solidFill>
                <a:latin typeface="Times New Roman" pitchFamily="18" charset="0"/>
                <a:cs typeface="Times New Roman" pitchFamily="18" charset="0"/>
              </a:rPr>
              <a:t>Community College Transfer Student Reporting </a:t>
            </a:r>
            <a:r>
              <a:rPr lang="en-US" sz="2800" dirty="0" smtClean="0">
                <a:solidFill>
                  <a:schemeClr val="tx1"/>
                </a:solidFill>
                <a:latin typeface="Times New Roman" pitchFamily="18" charset="0"/>
                <a:cs typeface="Times New Roman" pitchFamily="18" charset="0"/>
              </a:rPr>
              <a:t>Requirement</a:t>
            </a:r>
          </a:p>
          <a:p>
            <a:pPr marL="457200" lvl="0" indent="-457200" algn="l">
              <a:spcBef>
                <a:spcPts val="0"/>
              </a:spcBef>
              <a:buFont typeface="Arial" pitchFamily="34" charset="0"/>
              <a:buChar char="•"/>
            </a:pPr>
            <a:r>
              <a:rPr lang="en-US" sz="2800" dirty="0">
                <a:solidFill>
                  <a:schemeClr val="tx1"/>
                </a:solidFill>
                <a:latin typeface="Times New Roman" pitchFamily="18" charset="0"/>
                <a:cs typeface="Times New Roman" pitchFamily="18" charset="0"/>
              </a:rPr>
              <a:t>Reporting Fees, Fines, and </a:t>
            </a:r>
            <a:r>
              <a:rPr lang="en-US" sz="2800" dirty="0" smtClean="0">
                <a:solidFill>
                  <a:schemeClr val="tx1"/>
                </a:solidFill>
                <a:latin typeface="Times New Roman" pitchFamily="18" charset="0"/>
                <a:cs typeface="Times New Roman" pitchFamily="18" charset="0"/>
              </a:rPr>
              <a:t>Penalties</a:t>
            </a:r>
          </a:p>
        </p:txBody>
      </p:sp>
      <p:sp>
        <p:nvSpPr>
          <p:cNvPr id="4" name="Slide Number Placeholder 3"/>
          <p:cNvSpPr>
            <a:spLocks noGrp="1"/>
          </p:cNvSpPr>
          <p:nvPr>
            <p:ph type="sldNum" sz="quarter" idx="12"/>
          </p:nvPr>
        </p:nvSpPr>
        <p:spPr/>
        <p:txBody>
          <a:bodyPr/>
          <a:lstStyle/>
          <a:p>
            <a:fld id="{A6605197-46A8-4445-8700-00EAE2A46A6F}" type="slidenum">
              <a:rPr lang="en-US" smtClean="0"/>
              <a:pPr/>
              <a:t>7</a:t>
            </a:fld>
            <a:endParaRPr lang="en-US"/>
          </a:p>
        </p:txBody>
      </p:sp>
      <p:sp>
        <p:nvSpPr>
          <p:cNvPr id="6" name="Rectangle 5"/>
          <p:cNvSpPr/>
          <p:nvPr/>
        </p:nvSpPr>
        <p:spPr>
          <a:xfrm>
            <a:off x="907678" y="189156"/>
            <a:ext cx="7164707" cy="1323439"/>
          </a:xfrm>
          <a:prstGeom prst="rect">
            <a:avLst/>
          </a:prstGeom>
        </p:spPr>
        <p:txBody>
          <a:bodyPr wrap="square">
            <a:spAutoFit/>
          </a:bodyPr>
          <a:lstStyle/>
          <a:p>
            <a:pPr algn="ctr"/>
            <a:r>
              <a:rPr lang="en-US" sz="4000" b="1" dirty="0" smtClean="0">
                <a:latin typeface="Times New Roman" pitchFamily="18" charset="0"/>
                <a:cs typeface="Times New Roman" pitchFamily="18" charset="0"/>
              </a:rPr>
              <a:t>Status of On-Going Report Reduction Effort</a:t>
            </a:r>
          </a:p>
        </p:txBody>
      </p:sp>
    </p:spTree>
    <p:extLst>
      <p:ext uri="{BB962C8B-B14F-4D97-AF65-F5344CB8AC3E}">
        <p14:creationId xmlns="" xmlns:p14="http://schemas.microsoft.com/office/powerpoint/2010/main" val="132410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5560" y="1512595"/>
            <a:ext cx="7888942" cy="3643006"/>
          </a:xfrm>
        </p:spPr>
        <p:txBody>
          <a:bodyPr>
            <a:noAutofit/>
          </a:bodyPr>
          <a:lstStyle/>
          <a:p>
            <a:pPr lvl="0" algn="ctr">
              <a:spcBef>
                <a:spcPts val="0"/>
              </a:spcBef>
            </a:pPr>
            <a:r>
              <a:rPr lang="en-US" sz="2800" b="1" dirty="0" smtClean="0">
                <a:solidFill>
                  <a:schemeClr val="tx1"/>
                </a:solidFill>
                <a:latin typeface="Times New Roman" pitchFamily="18" charset="0"/>
                <a:cs typeface="Times New Roman" pitchFamily="18" charset="0"/>
              </a:rPr>
              <a:t>Some reports to consider for revision or deletion are not covered by SB 5 - Require Rider Revisions</a:t>
            </a:r>
          </a:p>
          <a:p>
            <a:pPr lvl="0" algn="ctr">
              <a:spcBef>
                <a:spcPts val="0"/>
              </a:spcBef>
            </a:pPr>
            <a:endParaRPr lang="en-US" sz="1100" b="1" dirty="0" smtClean="0">
              <a:solidFill>
                <a:schemeClr val="tx1"/>
              </a:solidFill>
              <a:latin typeface="Times New Roman" pitchFamily="18" charset="0"/>
              <a:cs typeface="Times New Roman" pitchFamily="18" charset="0"/>
            </a:endParaRPr>
          </a:p>
          <a:p>
            <a:pPr marL="457200" lvl="0" indent="-457200" algn="l">
              <a:spcBef>
                <a:spcPts val="0"/>
              </a:spcBef>
              <a:buFont typeface="Arial" pitchFamily="34" charset="0"/>
              <a:buChar char="•"/>
            </a:pPr>
            <a:r>
              <a:rPr lang="en-US" sz="2800" dirty="0">
                <a:solidFill>
                  <a:schemeClr val="tx1"/>
                </a:solidFill>
                <a:latin typeface="Times New Roman" pitchFamily="18" charset="0"/>
                <a:cs typeface="Times New Roman" pitchFamily="18" charset="0"/>
              </a:rPr>
              <a:t>Report Concerning Designated </a:t>
            </a:r>
            <a:r>
              <a:rPr lang="en-US" sz="2800" dirty="0" smtClean="0">
                <a:solidFill>
                  <a:schemeClr val="tx1"/>
                </a:solidFill>
                <a:latin typeface="Times New Roman" pitchFamily="18" charset="0"/>
                <a:cs typeface="Times New Roman" pitchFamily="18" charset="0"/>
              </a:rPr>
              <a:t>Tuition (Part B)</a:t>
            </a:r>
          </a:p>
          <a:p>
            <a:pPr marL="457200" lvl="0" indent="-457200" algn="l">
              <a:spcBef>
                <a:spcPts val="0"/>
              </a:spcBef>
              <a:buFont typeface="Arial" pitchFamily="34" charset="0"/>
              <a:buChar char="•"/>
            </a:pPr>
            <a:r>
              <a:rPr lang="en-US" sz="2800" dirty="0" smtClean="0">
                <a:solidFill>
                  <a:schemeClr val="tx1"/>
                </a:solidFill>
                <a:latin typeface="Times New Roman" pitchFamily="18" charset="0"/>
                <a:cs typeface="Times New Roman" pitchFamily="18" charset="0"/>
              </a:rPr>
              <a:t>Online Degree Plans</a:t>
            </a:r>
          </a:p>
          <a:p>
            <a:pPr marL="457200" lvl="0" indent="-457200" algn="l">
              <a:spcBef>
                <a:spcPts val="0"/>
              </a:spcBef>
              <a:buFont typeface="Arial" pitchFamily="34" charset="0"/>
              <a:buChar char="•"/>
            </a:pPr>
            <a:endParaRPr lang="en-US" sz="2800" dirty="0">
              <a:solidFill>
                <a:schemeClr val="tx1"/>
              </a:solidFill>
              <a:latin typeface="Times New Roman" pitchFamily="18" charset="0"/>
              <a:cs typeface="Times New Roman" pitchFamily="18" charset="0"/>
            </a:endParaRPr>
          </a:p>
          <a:p>
            <a:pPr lvl="0" algn="ctr">
              <a:spcBef>
                <a:spcPts val="0"/>
              </a:spcBef>
            </a:pPr>
            <a:r>
              <a:rPr lang="en-US" sz="2800" dirty="0" smtClean="0">
                <a:solidFill>
                  <a:schemeClr val="tx1"/>
                </a:solidFill>
                <a:latin typeface="Times New Roman" pitchFamily="18" charset="0"/>
                <a:cs typeface="Times New Roman" pitchFamily="18" charset="0"/>
              </a:rPr>
              <a:t>**Recommend including these as Rider 3B Revisions in LARs for 2014-2015**</a:t>
            </a:r>
          </a:p>
        </p:txBody>
      </p:sp>
      <p:sp>
        <p:nvSpPr>
          <p:cNvPr id="4" name="Slide Number Placeholder 3"/>
          <p:cNvSpPr>
            <a:spLocks noGrp="1"/>
          </p:cNvSpPr>
          <p:nvPr>
            <p:ph type="sldNum" sz="quarter" idx="12"/>
          </p:nvPr>
        </p:nvSpPr>
        <p:spPr/>
        <p:txBody>
          <a:bodyPr/>
          <a:lstStyle/>
          <a:p>
            <a:fld id="{A6605197-46A8-4445-8700-00EAE2A46A6F}" type="slidenum">
              <a:rPr lang="en-US" smtClean="0"/>
              <a:pPr/>
              <a:t>8</a:t>
            </a:fld>
            <a:endParaRPr lang="en-US"/>
          </a:p>
        </p:txBody>
      </p:sp>
      <p:sp>
        <p:nvSpPr>
          <p:cNvPr id="6" name="Rectangle 5"/>
          <p:cNvSpPr/>
          <p:nvPr/>
        </p:nvSpPr>
        <p:spPr>
          <a:xfrm>
            <a:off x="907678" y="189156"/>
            <a:ext cx="7164707" cy="1323439"/>
          </a:xfrm>
          <a:prstGeom prst="rect">
            <a:avLst/>
          </a:prstGeom>
        </p:spPr>
        <p:txBody>
          <a:bodyPr wrap="square">
            <a:spAutoFit/>
          </a:bodyPr>
          <a:lstStyle/>
          <a:p>
            <a:pPr algn="ctr"/>
            <a:r>
              <a:rPr lang="en-US" sz="4000" b="1" dirty="0" smtClean="0">
                <a:latin typeface="Times New Roman" pitchFamily="18" charset="0"/>
                <a:cs typeface="Times New Roman" pitchFamily="18" charset="0"/>
              </a:rPr>
              <a:t>Status of On-Going Report Reduction Effort</a:t>
            </a:r>
          </a:p>
        </p:txBody>
      </p:sp>
    </p:spTree>
    <p:extLst>
      <p:ext uri="{BB962C8B-B14F-4D97-AF65-F5344CB8AC3E}">
        <p14:creationId xmlns="" xmlns:p14="http://schemas.microsoft.com/office/powerpoint/2010/main" val="3885000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595" y="1597760"/>
            <a:ext cx="7888942" cy="4306394"/>
          </a:xfrm>
        </p:spPr>
        <p:txBody>
          <a:bodyPr>
            <a:noAutofit/>
          </a:bodyPr>
          <a:lstStyle/>
          <a:p>
            <a:pPr algn="l">
              <a:spcBef>
                <a:spcPts val="0"/>
              </a:spcBef>
            </a:pPr>
            <a:r>
              <a:rPr lang="en-US" sz="2800" dirty="0" smtClean="0">
                <a:solidFill>
                  <a:schemeClr val="tx1"/>
                </a:solidFill>
                <a:latin typeface="Times New Roman" pitchFamily="18" charset="0"/>
                <a:cs typeface="Times New Roman" pitchFamily="18" charset="0"/>
              </a:rPr>
              <a:t>Institutional </a:t>
            </a:r>
            <a:r>
              <a:rPr lang="en-US" sz="2800" dirty="0">
                <a:solidFill>
                  <a:schemeClr val="tx1"/>
                </a:solidFill>
                <a:latin typeface="Times New Roman" pitchFamily="18" charset="0"/>
                <a:cs typeface="Times New Roman" pitchFamily="18" charset="0"/>
              </a:rPr>
              <a:t>Representatives will meet </a:t>
            </a:r>
            <a:r>
              <a:rPr lang="en-US" sz="2800" dirty="0" smtClean="0">
                <a:solidFill>
                  <a:schemeClr val="tx1"/>
                </a:solidFill>
                <a:latin typeface="Times New Roman" pitchFamily="18" charset="0"/>
                <a:cs typeface="Times New Roman" pitchFamily="18" charset="0"/>
              </a:rPr>
              <a:t>with </a:t>
            </a:r>
            <a:r>
              <a:rPr lang="en-US" sz="2800" dirty="0">
                <a:solidFill>
                  <a:schemeClr val="tx1"/>
                </a:solidFill>
                <a:latin typeface="Times New Roman" pitchFamily="18" charset="0"/>
                <a:cs typeface="Times New Roman" pitchFamily="18" charset="0"/>
              </a:rPr>
              <a:t>THECB </a:t>
            </a:r>
            <a:r>
              <a:rPr lang="en-US" sz="2800" dirty="0" smtClean="0">
                <a:solidFill>
                  <a:schemeClr val="tx1"/>
                </a:solidFill>
                <a:latin typeface="Times New Roman" pitchFamily="18" charset="0"/>
                <a:cs typeface="Times New Roman" pitchFamily="18" charset="0"/>
              </a:rPr>
              <a:t>on July 25th</a:t>
            </a:r>
            <a:endParaRPr lang="en-US" sz="2800" dirty="0">
              <a:solidFill>
                <a:schemeClr val="tx1"/>
              </a:solidFill>
              <a:latin typeface="Times New Roman" pitchFamily="18" charset="0"/>
              <a:cs typeface="Times New Roman" pitchFamily="18" charset="0"/>
            </a:endParaRPr>
          </a:p>
          <a:p>
            <a:pPr lvl="0" algn="l">
              <a:spcBef>
                <a:spcPts val="0"/>
              </a:spcBef>
            </a:pPr>
            <a:endParaRPr lang="en-US" sz="2800" dirty="0">
              <a:solidFill>
                <a:schemeClr val="tx1"/>
              </a:solidFill>
              <a:latin typeface="Times New Roman" pitchFamily="18" charset="0"/>
              <a:cs typeface="Times New Roman" pitchFamily="18" charset="0"/>
            </a:endParaRPr>
          </a:p>
          <a:p>
            <a:pPr lvl="0" algn="l">
              <a:spcBef>
                <a:spcPts val="0"/>
              </a:spcBef>
            </a:pPr>
            <a:r>
              <a:rPr lang="en-US" sz="2800" dirty="0" smtClean="0">
                <a:solidFill>
                  <a:schemeClr val="tx1"/>
                </a:solidFill>
                <a:latin typeface="Times New Roman" pitchFamily="18" charset="0"/>
                <a:cs typeface="Times New Roman" pitchFamily="18" charset="0"/>
              </a:rPr>
              <a:t>TASSCUBO Budget Committee will continue to work with THECB and Governmental Relations staff to prepare final recommendations on report statuses prior to next legislative session</a:t>
            </a:r>
          </a:p>
          <a:p>
            <a:pPr lvl="0" algn="l">
              <a:spcBef>
                <a:spcPts val="0"/>
              </a:spcBef>
            </a:pPr>
            <a:endParaRPr lang="en-US" sz="2800" dirty="0"/>
          </a:p>
          <a:p>
            <a:pPr lvl="0" algn="l">
              <a:spcBef>
                <a:spcPts val="0"/>
              </a:spcBef>
            </a:pPr>
            <a:endParaRPr lang="en-US" sz="2800" dirty="0" smtClean="0"/>
          </a:p>
          <a:p>
            <a:pPr lvl="0" algn="l">
              <a:spcBef>
                <a:spcPts val="0"/>
              </a:spcBef>
            </a:pPr>
            <a:endParaRPr lang="en-US" sz="2800" dirty="0"/>
          </a:p>
        </p:txBody>
      </p:sp>
      <p:sp>
        <p:nvSpPr>
          <p:cNvPr id="4" name="Slide Number Placeholder 3"/>
          <p:cNvSpPr>
            <a:spLocks noGrp="1"/>
          </p:cNvSpPr>
          <p:nvPr>
            <p:ph type="sldNum" sz="quarter" idx="12"/>
          </p:nvPr>
        </p:nvSpPr>
        <p:spPr/>
        <p:txBody>
          <a:bodyPr/>
          <a:lstStyle/>
          <a:p>
            <a:fld id="{A6605197-46A8-4445-8700-00EAE2A46A6F}" type="slidenum">
              <a:rPr lang="en-US" smtClean="0"/>
              <a:pPr/>
              <a:t>9</a:t>
            </a:fld>
            <a:endParaRPr lang="en-US"/>
          </a:p>
        </p:txBody>
      </p:sp>
      <p:sp>
        <p:nvSpPr>
          <p:cNvPr id="6" name="Rectangle 5"/>
          <p:cNvSpPr/>
          <p:nvPr/>
        </p:nvSpPr>
        <p:spPr>
          <a:xfrm>
            <a:off x="1044837" y="274321"/>
            <a:ext cx="7164707" cy="1323439"/>
          </a:xfrm>
          <a:prstGeom prst="rect">
            <a:avLst/>
          </a:prstGeom>
        </p:spPr>
        <p:txBody>
          <a:bodyPr wrap="square">
            <a:spAutoFit/>
          </a:bodyPr>
          <a:lstStyle/>
          <a:p>
            <a:pPr algn="ctr"/>
            <a:r>
              <a:rPr lang="en-US" sz="4000" b="1" dirty="0">
                <a:latin typeface="Times New Roman" pitchFamily="18" charset="0"/>
                <a:cs typeface="Times New Roman" pitchFamily="18" charset="0"/>
              </a:rPr>
              <a:t>Status of On-Going Report Reduction Effort</a:t>
            </a:r>
          </a:p>
        </p:txBody>
      </p:sp>
    </p:spTree>
    <p:extLst>
      <p:ext uri="{BB962C8B-B14F-4D97-AF65-F5344CB8AC3E}">
        <p14:creationId xmlns="" xmlns:p14="http://schemas.microsoft.com/office/powerpoint/2010/main" val="939863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9001</TotalTime>
  <Words>2694</Words>
  <Application>Microsoft Office PowerPoint</Application>
  <PresentationFormat>On-screen Show (4:3)</PresentationFormat>
  <Paragraphs>344</Paragraphs>
  <Slides>59</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Concourse</vt:lpstr>
      <vt:lpstr>Worksheet</vt:lpstr>
      <vt:lpstr>Microsoft Office Excel 97-2003 Worksheet</vt:lpstr>
      <vt:lpstr> </vt:lpstr>
      <vt:lpstr> Report Reduction Effort  Alan Werchan </vt:lpstr>
      <vt:lpstr> </vt:lpstr>
      <vt:lpstr>Slide 4</vt:lpstr>
      <vt:lpstr>Slide 5</vt:lpstr>
      <vt:lpstr>Slide 6</vt:lpstr>
      <vt:lpstr>Slide 7</vt:lpstr>
      <vt:lpstr>Slide 8</vt:lpstr>
      <vt:lpstr>Slide 9</vt:lpstr>
      <vt:lpstr>Slide 10</vt:lpstr>
      <vt:lpstr>Importance of LAR</vt:lpstr>
      <vt:lpstr> Changes to the Legislative Appropriations Request (LAR)  Alicia Currin</vt:lpstr>
      <vt:lpstr>Slide 13</vt:lpstr>
      <vt:lpstr>Electronic Submissions &amp; Modifications</vt:lpstr>
      <vt:lpstr>Administrator's Statement &amp; ProjectONE/CAPPS</vt:lpstr>
      <vt:lpstr>Submissions</vt:lpstr>
      <vt:lpstr>New Schedules &amp; Modifications</vt:lpstr>
      <vt:lpstr>Administrator’s Statement</vt:lpstr>
      <vt:lpstr>Deleted Schedules</vt:lpstr>
      <vt:lpstr>Slide 20</vt:lpstr>
      <vt:lpstr> Consistency in LAR Reporting for Higher Education  Alicia Currin</vt:lpstr>
      <vt:lpstr>Slide 22</vt:lpstr>
      <vt:lpstr>Organizational Chart</vt:lpstr>
      <vt:lpstr>Organizational Chart-1</vt:lpstr>
      <vt:lpstr>Schedule 3A Strategy Request-  Formula and Other Common Strategies</vt:lpstr>
      <vt:lpstr>General Academic Institutions-1 </vt:lpstr>
      <vt:lpstr>General Academic Institutions-2</vt:lpstr>
      <vt:lpstr>Health Related Institutions -1</vt:lpstr>
      <vt:lpstr>Health Related Institutions -2</vt:lpstr>
      <vt:lpstr>Health Related Institutions -3</vt:lpstr>
      <vt:lpstr>All Institutions</vt:lpstr>
      <vt:lpstr>Schedule 3A- Strategy Request- Special Items</vt:lpstr>
      <vt:lpstr>Schedule 1A Other Educational and General Income</vt:lpstr>
      <vt:lpstr>Omitted Schedules</vt:lpstr>
      <vt:lpstr>Schedules Not Included</vt:lpstr>
      <vt:lpstr>Slide 36</vt:lpstr>
      <vt:lpstr>What are Exemptions?</vt:lpstr>
      <vt:lpstr>Why?</vt:lpstr>
      <vt:lpstr>Exemptions-TAMU</vt:lpstr>
      <vt:lpstr>The Biggest…  </vt:lpstr>
      <vt:lpstr>Slide 41</vt:lpstr>
      <vt:lpstr>Slide 42</vt:lpstr>
      <vt:lpstr>Slide 43</vt:lpstr>
      <vt:lpstr> Legislative Session and Fiscal Impact Statements</vt:lpstr>
      <vt:lpstr> What Can Be Expected</vt:lpstr>
      <vt:lpstr> Questions?</vt:lpstr>
      <vt:lpstr> Changes to SAO FTE Reporting  Alicia Currin</vt:lpstr>
      <vt:lpstr>Calls from the State Auditor’s Office </vt:lpstr>
      <vt:lpstr>Questions at the HAC hearing related to higher education FTEs</vt:lpstr>
      <vt:lpstr>Updates</vt:lpstr>
      <vt:lpstr>Our Recommendation</vt:lpstr>
      <vt:lpstr>Agencies of Higher Education, Section 5-7, General Appropriations Act, 82nd Legislature for a high-ranking administrative position. </vt:lpstr>
      <vt:lpstr>Administrative Accountability Report </vt:lpstr>
      <vt:lpstr>Slide 54</vt:lpstr>
      <vt:lpstr>Other Items for Discussion</vt:lpstr>
      <vt:lpstr>Other Items for Discussion</vt:lpstr>
      <vt:lpstr>Federal Updates</vt:lpstr>
      <vt:lpstr>Federal Updates</vt:lpstr>
      <vt:lpstr>Slide 59</vt:lpstr>
    </vt:vector>
  </TitlesOfParts>
  <Company>Texas A&amp;M University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A&amp;M University System</dc:title>
  <dc:creator>sbrown</dc:creator>
  <cp:lastModifiedBy>Cammi Derr</cp:lastModifiedBy>
  <cp:revision>348</cp:revision>
  <cp:lastPrinted>2002-06-11T16:51:16Z</cp:lastPrinted>
  <dcterms:created xsi:type="dcterms:W3CDTF">2002-06-08T18:18:08Z</dcterms:created>
  <dcterms:modified xsi:type="dcterms:W3CDTF">2012-07-26T19:39:16Z</dcterms:modified>
</cp:coreProperties>
</file>