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Lst>
  <p:notesMasterIdLst>
    <p:notesMasterId r:id="rId42"/>
  </p:notesMasterIdLst>
  <p:handoutMasterIdLst>
    <p:handoutMasterId r:id="rId43"/>
  </p:handoutMasterIdLst>
  <p:sldIdLst>
    <p:sldId id="256" r:id="rId2"/>
    <p:sldId id="641" r:id="rId3"/>
    <p:sldId id="602" r:id="rId4"/>
    <p:sldId id="637" r:id="rId5"/>
    <p:sldId id="639" r:id="rId6"/>
    <p:sldId id="638" r:id="rId7"/>
    <p:sldId id="565" r:id="rId8"/>
    <p:sldId id="618" r:id="rId9"/>
    <p:sldId id="603" r:id="rId10"/>
    <p:sldId id="581" r:id="rId11"/>
    <p:sldId id="604" r:id="rId12"/>
    <p:sldId id="531" r:id="rId13"/>
    <p:sldId id="532" r:id="rId14"/>
    <p:sldId id="614" r:id="rId15"/>
    <p:sldId id="612" r:id="rId16"/>
    <p:sldId id="539" r:id="rId17"/>
    <p:sldId id="617" r:id="rId18"/>
    <p:sldId id="606" r:id="rId19"/>
    <p:sldId id="644" r:id="rId20"/>
    <p:sldId id="607" r:id="rId21"/>
    <p:sldId id="608" r:id="rId22"/>
    <p:sldId id="512" r:id="rId23"/>
    <p:sldId id="511" r:id="rId24"/>
    <p:sldId id="647" r:id="rId25"/>
    <p:sldId id="584" r:id="rId26"/>
    <p:sldId id="648" r:id="rId27"/>
    <p:sldId id="649" r:id="rId28"/>
    <p:sldId id="651" r:id="rId29"/>
    <p:sldId id="650" r:id="rId30"/>
    <p:sldId id="652" r:id="rId31"/>
    <p:sldId id="653" r:id="rId32"/>
    <p:sldId id="654" r:id="rId33"/>
    <p:sldId id="632" r:id="rId34"/>
    <p:sldId id="633" r:id="rId35"/>
    <p:sldId id="642" r:id="rId36"/>
    <p:sldId id="646" r:id="rId37"/>
    <p:sldId id="634" r:id="rId38"/>
    <p:sldId id="645" r:id="rId39"/>
    <p:sldId id="593" r:id="rId40"/>
    <p:sldId id="352" r:id="rId41"/>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641"/>
            <p14:sldId id="602"/>
            <p14:sldId id="637"/>
            <p14:sldId id="639"/>
            <p14:sldId id="638"/>
            <p14:sldId id="565"/>
            <p14:sldId id="618"/>
            <p14:sldId id="603"/>
            <p14:sldId id="581"/>
            <p14:sldId id="604"/>
            <p14:sldId id="531"/>
            <p14:sldId id="532"/>
            <p14:sldId id="614"/>
            <p14:sldId id="612"/>
            <p14:sldId id="539"/>
            <p14:sldId id="617"/>
            <p14:sldId id="606"/>
            <p14:sldId id="644"/>
            <p14:sldId id="607"/>
            <p14:sldId id="608"/>
            <p14:sldId id="512"/>
            <p14:sldId id="511"/>
            <p14:sldId id="647"/>
            <p14:sldId id="584"/>
            <p14:sldId id="648"/>
            <p14:sldId id="649"/>
            <p14:sldId id="651"/>
            <p14:sldId id="650"/>
            <p14:sldId id="652"/>
            <p14:sldId id="653"/>
            <p14:sldId id="654"/>
            <p14:sldId id="632"/>
            <p14:sldId id="633"/>
            <p14:sldId id="642"/>
            <p14:sldId id="646"/>
            <p14:sldId id="634"/>
            <p14:sldId id="645"/>
            <p14:sldId id="593"/>
            <p14:sldId id="3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C6F"/>
    <a:srgbClr val="1B1E7A"/>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29" autoAdjust="0"/>
    <p:restoredTop sz="87260" autoAdjust="0"/>
  </p:normalViewPr>
  <p:slideViewPr>
    <p:cSldViewPr>
      <p:cViewPr>
        <p:scale>
          <a:sx n="86" d="100"/>
          <a:sy n="86" d="100"/>
        </p:scale>
        <p:origin x="-4170" y="-13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Sheet1!$D$1</c:f>
              <c:strCache>
                <c:ptCount val="1"/>
                <c:pt idx="0">
                  <c:v>White</c:v>
                </c:pt>
              </c:strCache>
            </c:strRef>
          </c:tx>
          <c:invertIfNegative val="0"/>
          <c:dLbls>
            <c:showLegendKey val="0"/>
            <c:showVal val="1"/>
            <c:showCatName val="0"/>
            <c:showSerName val="0"/>
            <c:showPercent val="0"/>
            <c:showBubbleSize val="0"/>
            <c:showLeaderLines val="0"/>
          </c:dLbls>
          <c:cat>
            <c:strRef>
              <c:f>Sheet1!$A$2:$A$4</c:f>
              <c:strCache>
                <c:ptCount val="3"/>
                <c:pt idx="0">
                  <c:v>Net domestic migration</c:v>
                </c:pt>
                <c:pt idx="1">
                  <c:v>International migration</c:v>
                </c:pt>
                <c:pt idx="2">
                  <c:v>Total</c:v>
                </c:pt>
              </c:strCache>
            </c:strRef>
          </c:cat>
          <c:val>
            <c:numRef>
              <c:f>Sheet1!$D$2:$D$4</c:f>
              <c:numCache>
                <c:formatCode>0%</c:formatCode>
                <c:ptCount val="3"/>
                <c:pt idx="0">
                  <c:v>0.44</c:v>
                </c:pt>
                <c:pt idx="1">
                  <c:v>0.24</c:v>
                </c:pt>
                <c:pt idx="2">
                  <c:v>0.33</c:v>
                </c:pt>
              </c:numCache>
            </c:numRef>
          </c:val>
        </c:ser>
        <c:ser>
          <c:idx val="1"/>
          <c:order val="1"/>
          <c:tx>
            <c:strRef>
              <c:f>Sheet1!$E$1</c:f>
              <c:strCache>
                <c:ptCount val="1"/>
                <c:pt idx="0">
                  <c:v>Hispanic</c:v>
                </c:pt>
              </c:strCache>
            </c:strRef>
          </c:tx>
          <c:invertIfNegative val="0"/>
          <c:dLbls>
            <c:showLegendKey val="0"/>
            <c:showVal val="1"/>
            <c:showCatName val="0"/>
            <c:showSerName val="0"/>
            <c:showPercent val="0"/>
            <c:showBubbleSize val="0"/>
            <c:showLeaderLines val="0"/>
          </c:dLbls>
          <c:cat>
            <c:strRef>
              <c:f>Sheet1!$A$2:$A$4</c:f>
              <c:strCache>
                <c:ptCount val="3"/>
                <c:pt idx="0">
                  <c:v>Net domestic migration</c:v>
                </c:pt>
                <c:pt idx="1">
                  <c:v>International migration</c:v>
                </c:pt>
                <c:pt idx="2">
                  <c:v>Total</c:v>
                </c:pt>
              </c:strCache>
            </c:strRef>
          </c:cat>
          <c:val>
            <c:numRef>
              <c:f>Sheet1!$E$2:$E$4</c:f>
              <c:numCache>
                <c:formatCode>0%</c:formatCode>
                <c:ptCount val="3"/>
                <c:pt idx="0">
                  <c:v>0.28000000000000003</c:v>
                </c:pt>
                <c:pt idx="1">
                  <c:v>0.5</c:v>
                </c:pt>
                <c:pt idx="2">
                  <c:v>0.4</c:v>
                </c:pt>
              </c:numCache>
            </c:numRef>
          </c:val>
        </c:ser>
        <c:ser>
          <c:idx val="2"/>
          <c:order val="2"/>
          <c:tx>
            <c:strRef>
              <c:f>Sheet1!$F$1</c:f>
              <c:strCache>
                <c:ptCount val="1"/>
                <c:pt idx="0">
                  <c:v>Black</c:v>
                </c:pt>
              </c:strCache>
            </c:strRef>
          </c:tx>
          <c:invertIfNegative val="0"/>
          <c:dLbls>
            <c:showLegendKey val="0"/>
            <c:showVal val="1"/>
            <c:showCatName val="0"/>
            <c:showSerName val="0"/>
            <c:showPercent val="0"/>
            <c:showBubbleSize val="0"/>
            <c:showLeaderLines val="0"/>
          </c:dLbls>
          <c:cat>
            <c:strRef>
              <c:f>Sheet1!$A$2:$A$4</c:f>
              <c:strCache>
                <c:ptCount val="3"/>
                <c:pt idx="0">
                  <c:v>Net domestic migration</c:v>
                </c:pt>
                <c:pt idx="1">
                  <c:v>International migration</c:v>
                </c:pt>
                <c:pt idx="2">
                  <c:v>Total</c:v>
                </c:pt>
              </c:strCache>
            </c:strRef>
          </c:cat>
          <c:val>
            <c:numRef>
              <c:f>Sheet1!$F$2:$F$4</c:f>
              <c:numCache>
                <c:formatCode>0%</c:formatCode>
                <c:ptCount val="3"/>
                <c:pt idx="0">
                  <c:v>0.23</c:v>
                </c:pt>
                <c:pt idx="1">
                  <c:v>0.08</c:v>
                </c:pt>
                <c:pt idx="2">
                  <c:v>0.15</c:v>
                </c:pt>
              </c:numCache>
            </c:numRef>
          </c:val>
        </c:ser>
        <c:ser>
          <c:idx val="3"/>
          <c:order val="3"/>
          <c:tx>
            <c:strRef>
              <c:f>Sheet1!$G$1</c:f>
              <c:strCache>
                <c:ptCount val="1"/>
                <c:pt idx="0">
                  <c:v>Other</c:v>
                </c:pt>
              </c:strCache>
            </c:strRef>
          </c:tx>
          <c:invertIfNegative val="0"/>
          <c:dLbls>
            <c:showLegendKey val="0"/>
            <c:showVal val="1"/>
            <c:showCatName val="0"/>
            <c:showSerName val="0"/>
            <c:showPercent val="0"/>
            <c:showBubbleSize val="0"/>
            <c:showLeaderLines val="0"/>
          </c:dLbls>
          <c:cat>
            <c:strRef>
              <c:f>Sheet1!$A$2:$A$4</c:f>
              <c:strCache>
                <c:ptCount val="3"/>
                <c:pt idx="0">
                  <c:v>Net domestic migration</c:v>
                </c:pt>
                <c:pt idx="1">
                  <c:v>International migration</c:v>
                </c:pt>
                <c:pt idx="2">
                  <c:v>Total</c:v>
                </c:pt>
              </c:strCache>
            </c:strRef>
          </c:cat>
          <c:val>
            <c:numRef>
              <c:f>Sheet1!$G$2:$G$4</c:f>
              <c:numCache>
                <c:formatCode>0%</c:formatCode>
                <c:ptCount val="3"/>
                <c:pt idx="0">
                  <c:v>0.05</c:v>
                </c:pt>
                <c:pt idx="1">
                  <c:v>0.18</c:v>
                </c:pt>
                <c:pt idx="2">
                  <c:v>0.12</c:v>
                </c:pt>
              </c:numCache>
            </c:numRef>
          </c:val>
        </c:ser>
        <c:dLbls>
          <c:showLegendKey val="0"/>
          <c:showVal val="0"/>
          <c:showCatName val="0"/>
          <c:showSerName val="0"/>
          <c:showPercent val="0"/>
          <c:showBubbleSize val="0"/>
        </c:dLbls>
        <c:gapWidth val="150"/>
        <c:overlap val="100"/>
        <c:axId val="142548352"/>
        <c:axId val="142562432"/>
      </c:barChart>
      <c:catAx>
        <c:axId val="142548352"/>
        <c:scaling>
          <c:orientation val="minMax"/>
        </c:scaling>
        <c:delete val="0"/>
        <c:axPos val="b"/>
        <c:majorTickMark val="out"/>
        <c:minorTickMark val="none"/>
        <c:tickLblPos val="nextTo"/>
        <c:crossAx val="142562432"/>
        <c:crosses val="autoZero"/>
        <c:auto val="1"/>
        <c:lblAlgn val="ctr"/>
        <c:lblOffset val="100"/>
        <c:noMultiLvlLbl val="0"/>
      </c:catAx>
      <c:valAx>
        <c:axId val="142562432"/>
        <c:scaling>
          <c:orientation val="minMax"/>
        </c:scaling>
        <c:delete val="0"/>
        <c:axPos val="l"/>
        <c:majorGridlines/>
        <c:numFmt formatCode="0%" sourceLinked="1"/>
        <c:majorTickMark val="out"/>
        <c:minorTickMark val="none"/>
        <c:tickLblPos val="nextTo"/>
        <c:crossAx val="142548352"/>
        <c:crosses val="autoZero"/>
        <c:crossBetween val="between"/>
      </c:valAx>
    </c:plotArea>
    <c:legend>
      <c:legendPos val="r"/>
      <c:layout>
        <c:manualLayout>
          <c:xMode val="edge"/>
          <c:yMode val="edge"/>
          <c:x val="0.86198673082531352"/>
          <c:y val="0.48734357748837098"/>
          <c:w val="0.13492684942160008"/>
          <c:h val="0.3115279554870422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Percent of the population 5 and over who speak Spanish at home, 2009</c:v>
                </c:pt>
              </c:strCache>
            </c:strRef>
          </c:tx>
          <c:spPr>
            <a:solidFill>
              <a:schemeClr val="accent1"/>
            </a:solidFill>
          </c:spPr>
          <c:invertIfNegative val="0"/>
          <c:cat>
            <c:strRef>
              <c:f>Sheet1!$A$2:$A$14</c:f>
              <c:strCache>
                <c:ptCount val="13"/>
                <c:pt idx="0">
                  <c:v>Texas</c:v>
                </c:pt>
                <c:pt idx="1">
                  <c:v>California</c:v>
                </c:pt>
                <c:pt idx="2">
                  <c:v>New Mexico</c:v>
                </c:pt>
                <c:pt idx="3">
                  <c:v>Arizona</c:v>
                </c:pt>
                <c:pt idx="4">
                  <c:v>Nevada</c:v>
                </c:pt>
                <c:pt idx="5">
                  <c:v>Florida</c:v>
                </c:pt>
                <c:pt idx="6">
                  <c:v>New Jersey</c:v>
                </c:pt>
                <c:pt idx="7">
                  <c:v>New York</c:v>
                </c:pt>
                <c:pt idx="8">
                  <c:v>Montana</c:v>
                </c:pt>
                <c:pt idx="9">
                  <c:v>North Dakota</c:v>
                </c:pt>
                <c:pt idx="10">
                  <c:v>Maine</c:v>
                </c:pt>
                <c:pt idx="11">
                  <c:v>West Virginia</c:v>
                </c:pt>
                <c:pt idx="12">
                  <c:v>Vermont</c:v>
                </c:pt>
              </c:strCache>
            </c:strRef>
          </c:cat>
          <c:val>
            <c:numRef>
              <c:f>Sheet1!$B$2:$B$14</c:f>
              <c:numCache>
                <c:formatCode>General</c:formatCode>
                <c:ptCount val="13"/>
                <c:pt idx="0">
                  <c:v>29.2</c:v>
                </c:pt>
                <c:pt idx="1">
                  <c:v>28.7</c:v>
                </c:pt>
                <c:pt idx="2">
                  <c:v>28.4</c:v>
                </c:pt>
                <c:pt idx="3">
                  <c:v>21.5</c:v>
                </c:pt>
                <c:pt idx="4">
                  <c:v>20</c:v>
                </c:pt>
                <c:pt idx="5">
                  <c:v>19.3</c:v>
                </c:pt>
                <c:pt idx="6">
                  <c:v>14.4</c:v>
                </c:pt>
                <c:pt idx="7">
                  <c:v>14.1</c:v>
                </c:pt>
                <c:pt idx="8">
                  <c:v>1.5</c:v>
                </c:pt>
                <c:pt idx="9">
                  <c:v>1.4</c:v>
                </c:pt>
                <c:pt idx="10">
                  <c:v>1</c:v>
                </c:pt>
                <c:pt idx="11">
                  <c:v>0.9</c:v>
                </c:pt>
                <c:pt idx="12">
                  <c:v>0.8</c:v>
                </c:pt>
              </c:numCache>
            </c:numRef>
          </c:val>
        </c:ser>
        <c:dLbls>
          <c:showLegendKey val="0"/>
          <c:showVal val="0"/>
          <c:showCatName val="0"/>
          <c:showSerName val="0"/>
          <c:showPercent val="0"/>
          <c:showBubbleSize val="0"/>
        </c:dLbls>
        <c:gapWidth val="150"/>
        <c:axId val="171714048"/>
        <c:axId val="171726720"/>
      </c:barChart>
      <c:catAx>
        <c:axId val="171714048"/>
        <c:scaling>
          <c:orientation val="minMax"/>
        </c:scaling>
        <c:delete val="0"/>
        <c:axPos val="b"/>
        <c:majorTickMark val="out"/>
        <c:minorTickMark val="none"/>
        <c:tickLblPos val="nextTo"/>
        <c:crossAx val="171726720"/>
        <c:crosses val="autoZero"/>
        <c:auto val="1"/>
        <c:lblAlgn val="ctr"/>
        <c:lblOffset val="100"/>
        <c:noMultiLvlLbl val="0"/>
      </c:catAx>
      <c:valAx>
        <c:axId val="171726720"/>
        <c:scaling>
          <c:orientation val="minMax"/>
        </c:scaling>
        <c:delete val="0"/>
        <c:axPos val="l"/>
        <c:majorGridlines/>
        <c:numFmt formatCode="General" sourceLinked="1"/>
        <c:majorTickMark val="out"/>
        <c:minorTickMark val="none"/>
        <c:tickLblPos val="nextTo"/>
        <c:crossAx val="171714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0.19498143600000001</c:v>
                </c:pt>
                <c:pt idx="1">
                  <c:v>6.3977862999999996E-2</c:v>
                </c:pt>
                <c:pt idx="2">
                  <c:v>0.71199289300000002</c:v>
                </c:pt>
                <c:pt idx="3">
                  <c:v>2.9047806999999998E-2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0.67250465184726971</c:v>
                </c:pt>
                <c:pt idx="1">
                  <c:v>8.273740633948258E-2</c:v>
                </c:pt>
                <c:pt idx="2">
                  <c:v>0.1508726266848916</c:v>
                </c:pt>
                <c:pt idx="3">
                  <c:v>9.3885315128356059E-2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c:v>
                </c:pt>
              </c:strCache>
            </c:strRef>
          </c:tx>
          <c:invertIfNegative val="0"/>
          <c:cat>
            <c:strRef>
              <c:f>Sheet1!$A$2:$A$4</c:f>
              <c:strCache>
                <c:ptCount val="3"/>
                <c:pt idx="0">
                  <c:v>High school graduate or greater</c:v>
                </c:pt>
                <c:pt idx="1">
                  <c:v>Bachelor's or greater</c:v>
                </c:pt>
                <c:pt idx="2">
                  <c:v>Graduate or professional </c:v>
                </c:pt>
              </c:strCache>
            </c:strRef>
          </c:cat>
          <c:val>
            <c:numRef>
              <c:f>Sheet1!$B$2:$B$4</c:f>
              <c:numCache>
                <c:formatCode>0.0%</c:formatCode>
                <c:ptCount val="3"/>
                <c:pt idx="0">
                  <c:v>0.80672727487144724</c:v>
                </c:pt>
                <c:pt idx="1">
                  <c:v>0.25943053192208376</c:v>
                </c:pt>
                <c:pt idx="2">
                  <c:v>8.6104393562261308E-2</c:v>
                </c:pt>
              </c:numCache>
            </c:numRef>
          </c:val>
        </c:ser>
        <c:ser>
          <c:idx val="1"/>
          <c:order val="1"/>
          <c:tx>
            <c:strRef>
              <c:f>Sheet1!$C$1</c:f>
              <c:strCache>
                <c:ptCount val="1"/>
                <c:pt idx="0">
                  <c:v>Born in Texas</c:v>
                </c:pt>
              </c:strCache>
            </c:strRef>
          </c:tx>
          <c:invertIfNegative val="0"/>
          <c:cat>
            <c:strRef>
              <c:f>Sheet1!$A$2:$A$4</c:f>
              <c:strCache>
                <c:ptCount val="3"/>
                <c:pt idx="0">
                  <c:v>High school graduate or greater</c:v>
                </c:pt>
                <c:pt idx="1">
                  <c:v>Bachelor's or greater</c:v>
                </c:pt>
                <c:pt idx="2">
                  <c:v>Graduate or professional </c:v>
                </c:pt>
              </c:strCache>
            </c:strRef>
          </c:cat>
          <c:val>
            <c:numRef>
              <c:f>Sheet1!$C$2:$C$4</c:f>
              <c:numCache>
                <c:formatCode>0.0%</c:formatCode>
                <c:ptCount val="3"/>
                <c:pt idx="0">
                  <c:v>0.85300040325045545</c:v>
                </c:pt>
                <c:pt idx="1">
                  <c:v>0.22756860563668646</c:v>
                </c:pt>
                <c:pt idx="2">
                  <c:v>6.5183853867016819E-2</c:v>
                </c:pt>
              </c:numCache>
            </c:numRef>
          </c:val>
        </c:ser>
        <c:ser>
          <c:idx val="2"/>
          <c:order val="2"/>
          <c:tx>
            <c:strRef>
              <c:f>Sheet1!$D$1</c:f>
              <c:strCache>
                <c:ptCount val="1"/>
                <c:pt idx="0">
                  <c:v>Born in other state</c:v>
                </c:pt>
              </c:strCache>
            </c:strRef>
          </c:tx>
          <c:invertIfNegative val="0"/>
          <c:cat>
            <c:strRef>
              <c:f>Sheet1!$A$2:$A$4</c:f>
              <c:strCache>
                <c:ptCount val="3"/>
                <c:pt idx="0">
                  <c:v>High school graduate or greater</c:v>
                </c:pt>
                <c:pt idx="1">
                  <c:v>Bachelor's or greater</c:v>
                </c:pt>
                <c:pt idx="2">
                  <c:v>Graduate or professional </c:v>
                </c:pt>
              </c:strCache>
            </c:strRef>
          </c:cat>
          <c:val>
            <c:numRef>
              <c:f>Sheet1!$D$2:$D$4</c:f>
              <c:numCache>
                <c:formatCode>0.0%</c:formatCode>
                <c:ptCount val="3"/>
                <c:pt idx="0">
                  <c:v>0.92149898307213385</c:v>
                </c:pt>
                <c:pt idx="1">
                  <c:v>0.36237052920949409</c:v>
                </c:pt>
                <c:pt idx="2">
                  <c:v>0.12952486385725565</c:v>
                </c:pt>
              </c:numCache>
            </c:numRef>
          </c:val>
        </c:ser>
        <c:ser>
          <c:idx val="3"/>
          <c:order val="3"/>
          <c:tx>
            <c:strRef>
              <c:f>Sheet1!$E$1</c:f>
              <c:strCache>
                <c:ptCount val="1"/>
                <c:pt idx="0">
                  <c:v>Foreign born</c:v>
                </c:pt>
              </c:strCache>
            </c:strRef>
          </c:tx>
          <c:invertIfNegative val="0"/>
          <c:cat>
            <c:strRef>
              <c:f>Sheet1!$A$2:$A$4</c:f>
              <c:strCache>
                <c:ptCount val="3"/>
                <c:pt idx="0">
                  <c:v>High school graduate or greater</c:v>
                </c:pt>
                <c:pt idx="1">
                  <c:v>Bachelor's or greater</c:v>
                </c:pt>
                <c:pt idx="2">
                  <c:v>Graduate or professional </c:v>
                </c:pt>
              </c:strCache>
            </c:strRef>
          </c:cat>
          <c:val>
            <c:numRef>
              <c:f>Sheet1!$E$2:$E$4</c:f>
              <c:numCache>
                <c:formatCode>0.0%</c:formatCode>
                <c:ptCount val="3"/>
                <c:pt idx="0">
                  <c:v>0.55055244771272371</c:v>
                </c:pt>
                <c:pt idx="1">
                  <c:v>0.19788976198409858</c:v>
                </c:pt>
                <c:pt idx="2">
                  <c:v>7.8335269735879398E-2</c:v>
                </c:pt>
              </c:numCache>
            </c:numRef>
          </c:val>
        </c:ser>
        <c:dLbls>
          <c:showLegendKey val="0"/>
          <c:showVal val="0"/>
          <c:showCatName val="0"/>
          <c:showSerName val="0"/>
          <c:showPercent val="0"/>
          <c:showBubbleSize val="0"/>
        </c:dLbls>
        <c:gapWidth val="150"/>
        <c:axId val="186267520"/>
        <c:axId val="186269056"/>
      </c:barChart>
      <c:catAx>
        <c:axId val="186267520"/>
        <c:scaling>
          <c:orientation val="minMax"/>
        </c:scaling>
        <c:delete val="0"/>
        <c:axPos val="b"/>
        <c:majorTickMark val="out"/>
        <c:minorTickMark val="none"/>
        <c:tickLblPos val="nextTo"/>
        <c:crossAx val="186269056"/>
        <c:crosses val="autoZero"/>
        <c:auto val="1"/>
        <c:lblAlgn val="ctr"/>
        <c:lblOffset val="100"/>
        <c:noMultiLvlLbl val="0"/>
      </c:catAx>
      <c:valAx>
        <c:axId val="186269056"/>
        <c:scaling>
          <c:orientation val="minMax"/>
        </c:scaling>
        <c:delete val="0"/>
        <c:axPos val="l"/>
        <c:majorGridlines/>
        <c:numFmt formatCode="0.0%" sourceLinked="1"/>
        <c:majorTickMark val="out"/>
        <c:minorTickMark val="none"/>
        <c:tickLblPos val="nextTo"/>
        <c:crossAx val="1862675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c:v>
                </c:pt>
              </c:strCache>
            </c:strRef>
          </c:tx>
          <c:invertIfNegative val="0"/>
          <c:dLbls>
            <c:numFmt formatCode="0.0%" sourceLinked="0"/>
            <c:showLegendKey val="0"/>
            <c:showVal val="1"/>
            <c:showCatName val="0"/>
            <c:showSerName val="0"/>
            <c:showPercent val="0"/>
            <c:showBubbleSize val="0"/>
            <c:showLeaderLines val="0"/>
          </c:dLbls>
          <c:cat>
            <c:strRef>
              <c:f>Sheet1!$A$2:$A$7</c:f>
              <c:strCache>
                <c:ptCount val="6"/>
                <c:pt idx="0">
                  <c:v>Graduate </c:v>
                </c:pt>
                <c:pt idx="1">
                  <c:v>Baccalaureate </c:v>
                </c:pt>
                <c:pt idx="2">
                  <c:v>Some College/Assoc </c:v>
                </c:pt>
                <c:pt idx="3">
                  <c:v>No College </c:v>
                </c:pt>
                <c:pt idx="4">
                  <c:v>Unknown</c:v>
                </c:pt>
                <c:pt idx="5">
                  <c:v>Total</c:v>
                </c:pt>
              </c:strCache>
            </c:strRef>
          </c:cat>
          <c:val>
            <c:numRef>
              <c:f>Sheet1!$B$2:$B$7</c:f>
              <c:numCache>
                <c:formatCode>0.00%</c:formatCode>
                <c:ptCount val="6"/>
                <c:pt idx="0">
                  <c:v>0.92900000000000005</c:v>
                </c:pt>
                <c:pt idx="1">
                  <c:v>0.91700000000000004</c:v>
                </c:pt>
                <c:pt idx="2">
                  <c:v>0.86299999999999999</c:v>
                </c:pt>
                <c:pt idx="3">
                  <c:v>0.85099999999999998</c:v>
                </c:pt>
                <c:pt idx="4">
                  <c:v>0.81299999999999994</c:v>
                </c:pt>
                <c:pt idx="5">
                  <c:v>0.872</c:v>
                </c:pt>
              </c:numCache>
            </c:numRef>
          </c:val>
        </c:ser>
        <c:dLbls>
          <c:showLegendKey val="0"/>
          <c:showVal val="0"/>
          <c:showCatName val="0"/>
          <c:showSerName val="0"/>
          <c:showPercent val="0"/>
          <c:showBubbleSize val="0"/>
        </c:dLbls>
        <c:gapWidth val="150"/>
        <c:axId val="186307712"/>
        <c:axId val="186309248"/>
      </c:barChart>
      <c:catAx>
        <c:axId val="186307712"/>
        <c:scaling>
          <c:orientation val="minMax"/>
        </c:scaling>
        <c:delete val="0"/>
        <c:axPos val="b"/>
        <c:majorTickMark val="out"/>
        <c:minorTickMark val="none"/>
        <c:tickLblPos val="nextTo"/>
        <c:crossAx val="186309248"/>
        <c:crosses val="autoZero"/>
        <c:auto val="1"/>
        <c:lblAlgn val="ctr"/>
        <c:lblOffset val="100"/>
        <c:noMultiLvlLbl val="0"/>
      </c:catAx>
      <c:valAx>
        <c:axId val="186309248"/>
        <c:scaling>
          <c:orientation val="minMax"/>
        </c:scaling>
        <c:delete val="0"/>
        <c:axPos val="l"/>
        <c:majorGridlines/>
        <c:numFmt formatCode="0%" sourceLinked="0"/>
        <c:majorTickMark val="out"/>
        <c:minorTickMark val="none"/>
        <c:tickLblPos val="nextTo"/>
        <c:crossAx val="186307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24978127734052E-2"/>
          <c:y val="3.4584463019251374E-2"/>
          <c:w val="0.85514909594634003"/>
          <c:h val="0.77784064960318977"/>
        </c:manualLayout>
      </c:layout>
      <c:barChart>
        <c:barDir val="col"/>
        <c:grouping val="clustered"/>
        <c:varyColors val="0"/>
        <c:ser>
          <c:idx val="0"/>
          <c:order val="0"/>
          <c:tx>
            <c:strRef>
              <c:f>Sheet1!$B$1</c:f>
              <c:strCache>
                <c:ptCount val="1"/>
                <c:pt idx="0">
                  <c:v>2000</c:v>
                </c:pt>
              </c:strCache>
            </c:strRef>
          </c:tx>
          <c:invertIfNegative val="0"/>
          <c:cat>
            <c:strRef>
              <c:f>Sheet1!$A$2:$A$6</c:f>
              <c:strCache>
                <c:ptCount val="5"/>
                <c:pt idx="0">
                  <c:v>No High School Diploma</c:v>
                </c:pt>
                <c:pt idx="1">
                  <c:v>High School Graduate</c:v>
                </c:pt>
                <c:pt idx="2">
                  <c:v>Some College</c:v>
                </c:pt>
                <c:pt idx="3">
                  <c:v>Bachelor's Degree</c:v>
                </c:pt>
                <c:pt idx="4">
                  <c:v>Graduate/Professional Degree</c:v>
                </c:pt>
              </c:strCache>
            </c:strRef>
          </c:cat>
          <c:val>
            <c:numRef>
              <c:f>Sheet1!$B$2:$B$6</c:f>
              <c:numCache>
                <c:formatCode>0.0</c:formatCode>
                <c:ptCount val="5"/>
                <c:pt idx="0">
                  <c:v>18.8</c:v>
                </c:pt>
                <c:pt idx="1">
                  <c:v>29</c:v>
                </c:pt>
                <c:pt idx="2">
                  <c:v>28.7</c:v>
                </c:pt>
                <c:pt idx="3">
                  <c:v>18.2</c:v>
                </c:pt>
                <c:pt idx="4">
                  <c:v>5.3</c:v>
                </c:pt>
              </c:numCache>
            </c:numRef>
          </c:val>
        </c:ser>
        <c:ser>
          <c:idx val="1"/>
          <c:order val="1"/>
          <c:tx>
            <c:strRef>
              <c:f>Sheet1!$C$1</c:f>
              <c:strCache>
                <c:ptCount val="1"/>
                <c:pt idx="0">
                  <c:v>2040</c:v>
                </c:pt>
              </c:strCache>
            </c:strRef>
          </c:tx>
          <c:invertIfNegative val="0"/>
          <c:cat>
            <c:strRef>
              <c:f>Sheet1!$A$2:$A$6</c:f>
              <c:strCache>
                <c:ptCount val="5"/>
                <c:pt idx="0">
                  <c:v>No High School Diploma</c:v>
                </c:pt>
                <c:pt idx="1">
                  <c:v>High School Graduate</c:v>
                </c:pt>
                <c:pt idx="2">
                  <c:v>Some College</c:v>
                </c:pt>
                <c:pt idx="3">
                  <c:v>Bachelor's Degree</c:v>
                </c:pt>
                <c:pt idx="4">
                  <c:v>Graduate/Professional Degree</c:v>
                </c:pt>
              </c:strCache>
            </c:strRef>
          </c:cat>
          <c:val>
            <c:numRef>
              <c:f>Sheet1!$C$2:$C$6</c:f>
              <c:numCache>
                <c:formatCode>0.0</c:formatCode>
                <c:ptCount val="5"/>
                <c:pt idx="0">
                  <c:v>30.1</c:v>
                </c:pt>
                <c:pt idx="1">
                  <c:v>28.7</c:v>
                </c:pt>
                <c:pt idx="2">
                  <c:v>23.9</c:v>
                </c:pt>
                <c:pt idx="3">
                  <c:v>12.9</c:v>
                </c:pt>
                <c:pt idx="4">
                  <c:v>4.4000000000000004</c:v>
                </c:pt>
              </c:numCache>
            </c:numRef>
          </c:val>
        </c:ser>
        <c:dLbls>
          <c:showLegendKey val="0"/>
          <c:showVal val="1"/>
          <c:showCatName val="0"/>
          <c:showSerName val="0"/>
          <c:showPercent val="0"/>
          <c:showBubbleSize val="0"/>
        </c:dLbls>
        <c:gapWidth val="75"/>
        <c:axId val="114426624"/>
        <c:axId val="114428160"/>
      </c:barChart>
      <c:catAx>
        <c:axId val="114426624"/>
        <c:scaling>
          <c:orientation val="minMax"/>
        </c:scaling>
        <c:delete val="0"/>
        <c:axPos val="b"/>
        <c:majorTickMark val="none"/>
        <c:minorTickMark val="none"/>
        <c:tickLblPos val="nextTo"/>
        <c:txPr>
          <a:bodyPr/>
          <a:lstStyle/>
          <a:p>
            <a:pPr>
              <a:defRPr sz="1100"/>
            </a:pPr>
            <a:endParaRPr lang="en-US"/>
          </a:p>
        </c:txPr>
        <c:crossAx val="114428160"/>
        <c:crosses val="autoZero"/>
        <c:auto val="1"/>
        <c:lblAlgn val="ctr"/>
        <c:lblOffset val="100"/>
        <c:noMultiLvlLbl val="0"/>
      </c:catAx>
      <c:valAx>
        <c:axId val="114428160"/>
        <c:scaling>
          <c:orientation val="minMax"/>
        </c:scaling>
        <c:delete val="0"/>
        <c:axPos val="l"/>
        <c:majorGridlines/>
        <c:title>
          <c:tx>
            <c:rich>
              <a:bodyPr rot="-5400000" vert="horz"/>
              <a:lstStyle/>
              <a:p>
                <a:pPr>
                  <a:defRPr sz="1600"/>
                </a:pPr>
                <a:r>
                  <a:rPr lang="en-US" sz="1600" dirty="0"/>
                  <a:t>Percent</a:t>
                </a:r>
              </a:p>
            </c:rich>
          </c:tx>
          <c:layout/>
          <c:overlay val="0"/>
        </c:title>
        <c:numFmt formatCode="0.0" sourceLinked="1"/>
        <c:majorTickMark val="none"/>
        <c:minorTickMark val="none"/>
        <c:tickLblPos val="nextTo"/>
        <c:txPr>
          <a:bodyPr/>
          <a:lstStyle/>
          <a:p>
            <a:pPr>
              <a:defRPr sz="1200"/>
            </a:pPr>
            <a:endParaRPr lang="en-US"/>
          </a:p>
        </c:txPr>
        <c:crossAx val="114426624"/>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dLbl>
            <c:dLbl>
              <c:idx val="3"/>
              <c:layout>
                <c:manualLayout>
                  <c:x val="-2.8388373095154178E-2"/>
                  <c:y val="5.3078900851679309E-2"/>
                </c:manualLayout>
              </c:layout>
              <c:dLblPos val="bestFit"/>
              <c:showLegendKey val="0"/>
              <c:showVal val="0"/>
              <c:showCatName val="1"/>
              <c:showSerName val="0"/>
              <c:showPercent val="1"/>
              <c:showBubbleSize val="0"/>
            </c:dLbl>
            <c:txPr>
              <a:bodyPr/>
              <a:lstStyle/>
              <a:p>
                <a:pPr>
                  <a:defRPr sz="2000"/>
                </a:pPr>
                <a:endParaRPr lang="en-US"/>
              </a:p>
            </c:txPr>
            <c:dLblPos val="bestFit"/>
            <c:showLegendKey val="0"/>
            <c:showVal val="0"/>
            <c:showCatName val="1"/>
            <c:showSerName val="0"/>
            <c:showPercent val="1"/>
            <c:showBubbleSize val="0"/>
            <c:showLeaderLines val="1"/>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dLbl>
            <c:dLbl>
              <c:idx val="2"/>
              <c:layout>
                <c:manualLayout>
                  <c:x val="-4.2642169728783885E-3"/>
                  <c:y val="-1.0180863755666909E-2"/>
                </c:manualLayout>
              </c:layout>
              <c:dLblPos val="bestFit"/>
              <c:showLegendKey val="0"/>
              <c:showVal val="0"/>
              <c:showCatName val="1"/>
              <c:showSerName val="0"/>
              <c:showPercent val="1"/>
              <c:showBubbleSize val="0"/>
            </c:dLbl>
            <c:dLbl>
              <c:idx val="3"/>
              <c:layout>
                <c:manualLayout>
                  <c:x val="1.3828193350831151E-2"/>
                  <c:y val="-2.1332378907182058E-2"/>
                </c:manualLayout>
              </c:layout>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144917248"/>
        <c:axId val="144919168"/>
      </c:barChart>
      <c:catAx>
        <c:axId val="144917248"/>
        <c:scaling>
          <c:orientation val="minMax"/>
        </c:scaling>
        <c:delete val="0"/>
        <c:axPos val="b"/>
        <c:title>
          <c:tx>
            <c:rich>
              <a:bodyPr/>
              <a:lstStyle/>
              <a:p>
                <a:pPr>
                  <a:defRPr/>
                </a:pPr>
                <a:r>
                  <a:rPr lang="en-US"/>
                  <a:t>Age</a:t>
                </a:r>
              </a:p>
            </c:rich>
          </c:tx>
          <c:layout/>
          <c:overlay val="0"/>
        </c:title>
        <c:majorTickMark val="out"/>
        <c:minorTickMark val="none"/>
        <c:tickLblPos val="nextTo"/>
        <c:crossAx val="144919168"/>
        <c:crosses val="autoZero"/>
        <c:auto val="1"/>
        <c:lblAlgn val="ctr"/>
        <c:lblOffset val="100"/>
        <c:noMultiLvlLbl val="0"/>
      </c:catAx>
      <c:valAx>
        <c:axId val="144919168"/>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144917248"/>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150279296"/>
        <c:axId val="150280832"/>
      </c:barChart>
      <c:catAx>
        <c:axId val="150279296"/>
        <c:scaling>
          <c:orientation val="minMax"/>
        </c:scaling>
        <c:delete val="0"/>
        <c:axPos val="l"/>
        <c:majorTickMark val="out"/>
        <c:minorTickMark val="none"/>
        <c:tickLblPos val="low"/>
        <c:txPr>
          <a:bodyPr/>
          <a:lstStyle/>
          <a:p>
            <a:pPr>
              <a:defRPr sz="1050" baseline="0"/>
            </a:pPr>
            <a:endParaRPr lang="en-US"/>
          </a:p>
        </c:txPr>
        <c:crossAx val="150280832"/>
        <c:crosses val="autoZero"/>
        <c:auto val="1"/>
        <c:lblAlgn val="ctr"/>
        <c:lblOffset val="100"/>
        <c:tickLblSkip val="5"/>
        <c:noMultiLvlLbl val="0"/>
      </c:catAx>
      <c:valAx>
        <c:axId val="15028083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150279296"/>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Sheet1!$B$2:$B$32</c:f>
              <c:numCache>
                <c:formatCode>#,##0;[Red]#,##0</c:formatCode>
                <c:ptCount val="31"/>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Sheet1!$C$2:$C$32</c:f>
              <c:numCache>
                <c:formatCode>#,##0;[Red]#,##0</c:formatCode>
                <c:ptCount val="31"/>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Sheet1!$D$2:$D$32</c:f>
              <c:numCache>
                <c:formatCode>#,##0;[Red]#,##0</c:formatCode>
                <c:ptCount val="31"/>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Sheet1!$E$2:$E$32</c:f>
              <c:numCache>
                <c:formatCode>#,##0;[Red]#,##0</c:formatCode>
                <c:ptCount val="31"/>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Sheet1!$F$2:$F$32</c:f>
              <c:numCache>
                <c:formatCode>#,##0;[Red]#,##0</c:formatCode>
                <c:ptCount val="31"/>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Sheet1!$G$2:$G$32</c:f>
              <c:numCache>
                <c:formatCode>#,##0;[Red]#,##0</c:formatCode>
                <c:ptCount val="31"/>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Sheet1!$H$2:$H$32</c:f>
              <c:numCache>
                <c:formatCode>#,##0;[Red]#,##0</c:formatCode>
                <c:ptCount val="31"/>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Sheet1!$I$2:$I$32</c:f>
              <c:numCache>
                <c:formatCode>#,##0;[Red]#,##0</c:formatCode>
                <c:ptCount val="31"/>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Sheet1!$J$2:$J$32</c:f>
              <c:numCache>
                <c:formatCode>#,##0;[Red]#,##0</c:formatCode>
                <c:ptCount val="31"/>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Sheet1!$A$2:$A$32</c:f>
              <c:strCache>
                <c:ptCount val="31"/>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strCache>
            </c:strRef>
          </c:cat>
          <c:val>
            <c:numRef>
              <c:f>Sheet1!$K$2:$K$32</c:f>
              <c:numCache>
                <c:formatCode>#,##0;[Red]#,##0</c:formatCode>
                <c:ptCount val="31"/>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numCache>
            </c:numRef>
          </c:val>
        </c:ser>
        <c:dLbls>
          <c:showLegendKey val="0"/>
          <c:showVal val="0"/>
          <c:showCatName val="0"/>
          <c:showSerName val="0"/>
          <c:showPercent val="0"/>
          <c:showBubbleSize val="0"/>
        </c:dLbls>
        <c:gapWidth val="0"/>
        <c:overlap val="100"/>
        <c:axId val="152044288"/>
        <c:axId val="152045824"/>
      </c:barChart>
      <c:catAx>
        <c:axId val="152044288"/>
        <c:scaling>
          <c:orientation val="minMax"/>
        </c:scaling>
        <c:delete val="0"/>
        <c:axPos val="l"/>
        <c:majorTickMark val="out"/>
        <c:minorTickMark val="none"/>
        <c:tickLblPos val="low"/>
        <c:txPr>
          <a:bodyPr/>
          <a:lstStyle/>
          <a:p>
            <a:pPr>
              <a:defRPr sz="1050" baseline="0"/>
            </a:pPr>
            <a:endParaRPr lang="en-US"/>
          </a:p>
        </c:txPr>
        <c:crossAx val="152045824"/>
        <c:crosses val="autoZero"/>
        <c:auto val="1"/>
        <c:lblAlgn val="ctr"/>
        <c:lblOffset val="100"/>
        <c:tickLblSkip val="5"/>
        <c:noMultiLvlLbl val="0"/>
      </c:catAx>
      <c:valAx>
        <c:axId val="15204582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152044288"/>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153490944"/>
        <c:axId val="153492480"/>
      </c:barChart>
      <c:catAx>
        <c:axId val="153490944"/>
        <c:scaling>
          <c:orientation val="minMax"/>
        </c:scaling>
        <c:delete val="0"/>
        <c:axPos val="l"/>
        <c:majorTickMark val="out"/>
        <c:minorTickMark val="none"/>
        <c:tickLblPos val="low"/>
        <c:txPr>
          <a:bodyPr/>
          <a:lstStyle/>
          <a:p>
            <a:pPr>
              <a:defRPr sz="1050" baseline="0"/>
            </a:pPr>
            <a:endParaRPr lang="en-US"/>
          </a:p>
        </c:txPr>
        <c:crossAx val="153492480"/>
        <c:crosses val="autoZero"/>
        <c:auto val="1"/>
        <c:lblAlgn val="ctr"/>
        <c:lblOffset val="100"/>
        <c:tickLblSkip val="5"/>
        <c:noMultiLvlLbl val="0"/>
      </c:catAx>
      <c:valAx>
        <c:axId val="15349248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153490944"/>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1"/>
          <c:order val="1"/>
          <c:tx>
            <c:strRef>
              <c:f>Sheet1!$C$1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2"/>
          <c:order val="2"/>
          <c:tx>
            <c:strRef>
              <c:f>Sheet1!$D$1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3"/>
          <c:order val="3"/>
          <c:tx>
            <c:strRef>
              <c:f>Sheet1!$E$1</c:f>
              <c:strCache>
                <c:ptCount val="1"/>
                <c:pt idx="0">
                  <c:v>Male Other, Non Hispanic</c:v>
                </c:pt>
              </c:strCache>
            </c:strRef>
          </c:tx>
          <c:spPr>
            <a:solidFill>
              <a:schemeClr val="accent1">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4"/>
          <c:order val="4"/>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5"/>
          <c:order val="5"/>
          <c:tx>
            <c:strRef>
              <c:f>Sheet1!$G$1</c:f>
              <c:strCache>
                <c:ptCount val="1"/>
                <c:pt idx="0">
                  <c:v>Female Black, Non-Hispanic</c:v>
                </c:pt>
              </c:strCache>
            </c:strRef>
          </c:tx>
          <c:spPr>
            <a:solidFill>
              <a:schemeClr val="accent2">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6"/>
          <c:order val="6"/>
          <c:tx>
            <c:strRef>
              <c:f>Sheet1!$H$1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7"/>
          <c:order val="7"/>
          <c:tx>
            <c:strRef>
              <c:f>Sheet1!$I$1</c:f>
              <c:strCache>
                <c:ptCount val="1"/>
                <c:pt idx="0">
                  <c:v>Female Other, Non Hispanic</c:v>
                </c:pt>
              </c:strCache>
            </c:strRef>
          </c:tx>
          <c:spPr>
            <a:solidFill>
              <a:schemeClr val="accent2">
                <a:lumMod val="20000"/>
                <a:lumOff val="80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153570688"/>
        <c:axId val="153584768"/>
      </c:barChart>
      <c:catAx>
        <c:axId val="153570688"/>
        <c:scaling>
          <c:orientation val="minMax"/>
        </c:scaling>
        <c:delete val="0"/>
        <c:axPos val="l"/>
        <c:majorTickMark val="out"/>
        <c:minorTickMark val="none"/>
        <c:tickLblPos val="low"/>
        <c:txPr>
          <a:bodyPr/>
          <a:lstStyle/>
          <a:p>
            <a:pPr>
              <a:defRPr sz="1050" baseline="0"/>
            </a:pPr>
            <a:endParaRPr lang="en-US"/>
          </a:p>
        </c:txPr>
        <c:crossAx val="153584768"/>
        <c:crosses val="autoZero"/>
        <c:auto val="1"/>
        <c:lblAlgn val="ctr"/>
        <c:lblOffset val="100"/>
        <c:tickLblSkip val="5"/>
        <c:noMultiLvlLbl val="0"/>
      </c:catAx>
      <c:valAx>
        <c:axId val="15358476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153570688"/>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Percent of the population 5 and over who speak english less than very well, 2009</c:v>
                </c:pt>
              </c:strCache>
            </c:strRef>
          </c:tx>
          <c:invertIfNegative val="0"/>
          <c:cat>
            <c:strRef>
              <c:f>Sheet1!$A$2:$A$15</c:f>
              <c:strCache>
                <c:ptCount val="14"/>
                <c:pt idx="0">
                  <c:v>California</c:v>
                </c:pt>
                <c:pt idx="1">
                  <c:v>Texas</c:v>
                </c:pt>
                <c:pt idx="2">
                  <c:v>Nevada</c:v>
                </c:pt>
                <c:pt idx="3">
                  <c:v>New York</c:v>
                </c:pt>
                <c:pt idx="4">
                  <c:v>New Jersey</c:v>
                </c:pt>
                <c:pt idx="5">
                  <c:v>Hawaii</c:v>
                </c:pt>
                <c:pt idx="6">
                  <c:v>Florida</c:v>
                </c:pt>
                <c:pt idx="7">
                  <c:v>Arizona</c:v>
                </c:pt>
                <c:pt idx="8">
                  <c:v>New Mexico</c:v>
                </c:pt>
                <c:pt idx="9">
                  <c:v>Mississippi</c:v>
                </c:pt>
                <c:pt idx="10">
                  <c:v>North Dakota</c:v>
                </c:pt>
                <c:pt idx="11">
                  <c:v>Vermont</c:v>
                </c:pt>
                <c:pt idx="12">
                  <c:v>Montana</c:v>
                </c:pt>
                <c:pt idx="13">
                  <c:v>West Virginia</c:v>
                </c:pt>
              </c:strCache>
            </c:strRef>
          </c:cat>
          <c:val>
            <c:numRef>
              <c:f>Sheet1!$B$2:$B$15</c:f>
              <c:numCache>
                <c:formatCode>General</c:formatCode>
                <c:ptCount val="14"/>
                <c:pt idx="0">
                  <c:v>19.8</c:v>
                </c:pt>
                <c:pt idx="1">
                  <c:v>14.5</c:v>
                </c:pt>
                <c:pt idx="2">
                  <c:v>13.5</c:v>
                </c:pt>
                <c:pt idx="3">
                  <c:v>13.2</c:v>
                </c:pt>
                <c:pt idx="4">
                  <c:v>12.1</c:v>
                </c:pt>
                <c:pt idx="5">
                  <c:v>11.8</c:v>
                </c:pt>
                <c:pt idx="6">
                  <c:v>11.6</c:v>
                </c:pt>
                <c:pt idx="7">
                  <c:v>10.7</c:v>
                </c:pt>
                <c:pt idx="8">
                  <c:v>9.6</c:v>
                </c:pt>
                <c:pt idx="9">
                  <c:v>1.5</c:v>
                </c:pt>
                <c:pt idx="10">
                  <c:v>1.3</c:v>
                </c:pt>
                <c:pt idx="11">
                  <c:v>1.3</c:v>
                </c:pt>
                <c:pt idx="12">
                  <c:v>1</c:v>
                </c:pt>
                <c:pt idx="13">
                  <c:v>0.7</c:v>
                </c:pt>
              </c:numCache>
            </c:numRef>
          </c:val>
        </c:ser>
        <c:dLbls>
          <c:showLegendKey val="0"/>
          <c:showVal val="0"/>
          <c:showCatName val="0"/>
          <c:showSerName val="0"/>
          <c:showPercent val="0"/>
          <c:showBubbleSize val="0"/>
        </c:dLbls>
        <c:gapWidth val="150"/>
        <c:axId val="143478784"/>
        <c:axId val="150545152"/>
      </c:barChart>
      <c:catAx>
        <c:axId val="143478784"/>
        <c:scaling>
          <c:orientation val="minMax"/>
        </c:scaling>
        <c:delete val="0"/>
        <c:axPos val="b"/>
        <c:majorTickMark val="out"/>
        <c:minorTickMark val="none"/>
        <c:tickLblPos val="nextTo"/>
        <c:crossAx val="150545152"/>
        <c:crosses val="autoZero"/>
        <c:auto val="1"/>
        <c:lblAlgn val="ctr"/>
        <c:lblOffset val="100"/>
        <c:noMultiLvlLbl val="0"/>
      </c:catAx>
      <c:valAx>
        <c:axId val="150545152"/>
        <c:scaling>
          <c:orientation val="minMax"/>
        </c:scaling>
        <c:delete val="0"/>
        <c:axPos val="l"/>
        <c:majorGridlines/>
        <c:numFmt formatCode="General" sourceLinked="1"/>
        <c:majorTickMark val="out"/>
        <c:minorTickMark val="none"/>
        <c:tickLblPos val="nextTo"/>
        <c:crossAx val="143478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0.84774</cdr:x>
      <cdr:y>0.23571</cdr:y>
    </cdr:from>
    <cdr:to>
      <cdr:x>0.99897</cdr:x>
      <cdr:y>0.36491</cdr:y>
    </cdr:to>
    <cdr:sp macro="" textlink="">
      <cdr:nvSpPr>
        <cdr:cNvPr id="2" name="TextBox 2"/>
        <cdr:cNvSpPr txBox="1"/>
      </cdr:nvSpPr>
      <cdr:spPr>
        <a:xfrm xmlns:a="http://schemas.openxmlformats.org/drawingml/2006/main">
          <a:off x="6976596" y="1066800"/>
          <a:ext cx="1244537"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xmlns:a="http://schemas.openxmlformats.org/drawingml/2006/main">
          <a:r>
            <a:rPr lang="en-US" sz="1600" dirty="0" smtClean="0"/>
            <a:t>67% of all migrants</a:t>
          </a:r>
          <a:endParaRPr lang="en-US" sz="1600" dirty="0"/>
        </a:p>
      </cdr:txBody>
    </cdr:sp>
  </cdr:relSizeAnchor>
  <cdr:relSizeAnchor xmlns:cdr="http://schemas.openxmlformats.org/drawingml/2006/chartDrawing">
    <cdr:from>
      <cdr:x>0.77778</cdr:x>
      <cdr:y>0.05051</cdr:y>
    </cdr:from>
    <cdr:to>
      <cdr:x>0.83333</cdr:x>
      <cdr:y>0.57243</cdr:y>
    </cdr:to>
    <cdr:sp macro="" textlink="">
      <cdr:nvSpPr>
        <cdr:cNvPr id="3" name="Left Brace 2"/>
        <cdr:cNvSpPr/>
      </cdr:nvSpPr>
      <cdr:spPr>
        <a:xfrm xmlns:a="http://schemas.openxmlformats.org/drawingml/2006/main" rot="10800000">
          <a:off x="6400800" y="228600"/>
          <a:ext cx="457200" cy="2362200"/>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mn-lt"/>
              <a:ea typeface="+mn-ea"/>
              <a:cs typeface="+mn-cs"/>
            </a:defRPr>
          </a:lvl2pPr>
          <a:lvl3pPr marL="914400" algn="l" rtl="0" eaLnBrk="0" fontAlgn="base" hangingPunct="0">
            <a:spcBef>
              <a:spcPct val="0"/>
            </a:spcBef>
            <a:spcAft>
              <a:spcPct val="0"/>
            </a:spcAft>
            <a:defRPr sz="2400" kern="1200">
              <a:solidFill>
                <a:schemeClr val="tx1"/>
              </a:solidFill>
              <a:latin typeface="+mn-lt"/>
              <a:ea typeface="+mn-ea"/>
              <a:cs typeface="+mn-cs"/>
            </a:defRPr>
          </a:lvl3pPr>
          <a:lvl4pPr marL="1371600" algn="l" rtl="0" eaLnBrk="0" fontAlgn="base" hangingPunct="0">
            <a:spcBef>
              <a:spcPct val="0"/>
            </a:spcBef>
            <a:spcAft>
              <a:spcPct val="0"/>
            </a:spcAft>
            <a:defRPr sz="2400" kern="1200">
              <a:solidFill>
                <a:schemeClr val="tx1"/>
              </a:solidFill>
              <a:latin typeface="+mn-lt"/>
              <a:ea typeface="+mn-ea"/>
              <a:cs typeface="+mn-cs"/>
            </a:defRPr>
          </a:lvl4pPr>
          <a:lvl5pPr marL="1828800" algn="l" rtl="0" eaLnBrk="0" fontAlgn="base" hangingPunct="0">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7/15/2012</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map from Forbes.com (www.forbes.com/special-report/2011/migration.html) illustrates migration</a:t>
            </a:r>
            <a:r>
              <a:rPr lang="en-US" sz="1200" baseline="0" dirty="0" smtClean="0"/>
              <a:t> flows for the selected county.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1907026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map from Forbes.com (www.forbes.com/special-report/2011/migration.html) illustrates migration</a:t>
            </a:r>
            <a:r>
              <a:rPr lang="en-US" sz="1200" baseline="0" dirty="0" smtClean="0"/>
              <a:t> flows for the selected county.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366254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5286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3397868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counties of Harris, Bexar, Dallas, Tarrant,</a:t>
            </a:r>
            <a:r>
              <a:rPr lang="en-US" baseline="0" dirty="0" smtClean="0"/>
              <a:t> and Travis are the most populated in the State. Collin, Denton, Fort Bend, Hidalgo, and El Paso counties also have significant population concentrations. Many counties west of Interstate 35 are more sparsely populated.</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175 counties</a:t>
            </a:r>
            <a:r>
              <a:rPr lang="en-US" baseline="0" dirty="0" smtClean="0"/>
              <a:t> gained population while 79 lost population over the decade.</a:t>
            </a:r>
          </a:p>
          <a:p>
            <a:pPr defTabSz="914266">
              <a:defRPr/>
            </a:pP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a:t>
            </a:r>
            <a:r>
              <a:rPr lang="en-US" baseline="0" smtClean="0"/>
              <a:t>states between </a:t>
            </a:r>
            <a:r>
              <a:rPr lang="en-US" baseline="0" dirty="0" smtClean="0"/>
              <a:t>2000 and 2010.</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1ADA20-103E-4315-9CD1-42B14EB3E3EA}" type="slidenum">
              <a:rPr lang="en-US" smtClean="0">
                <a:latin typeface="Arial" charset="0"/>
              </a:rPr>
              <a:pPr fontAlgn="base">
                <a:spcBef>
                  <a:spcPct val="0"/>
                </a:spcBef>
                <a:spcAft>
                  <a:spcPct val="0"/>
                </a:spcAft>
                <a:defRPr/>
              </a:pPr>
              <a:t>37</a:t>
            </a:fld>
            <a:endParaRPr lang="en-US" dirty="0" smtClean="0">
              <a:latin typeface="Arial" charset="0"/>
            </a:endParaRPr>
          </a:p>
        </p:txBody>
      </p:sp>
      <p:sp>
        <p:nvSpPr>
          <p:cNvPr id="96259" name="Rectangle 2"/>
          <p:cNvSpPr>
            <a:spLocks noGrp="1" noRot="1" noChangeAspect="1" noChangeArrowheads="1" noTextEdit="1"/>
          </p:cNvSpPr>
          <p:nvPr>
            <p:ph type="sldImg"/>
          </p:nvPr>
        </p:nvSpPr>
        <p:spPr bwMode="auto">
          <a:xfrm>
            <a:off x="2886075" y="520700"/>
            <a:ext cx="3525838" cy="2643188"/>
          </a:xfrm>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tc 6.1 -- 12-4-02  308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1600" y="609600"/>
            <a:ext cx="6705600" cy="5029200"/>
          </a:xfrm>
          <a:noFill/>
          <a:ln>
            <a:solidFill>
              <a:srgbClr val="000000"/>
            </a:solidFill>
            <a:miter lim="800000"/>
            <a:headEnd/>
            <a:tailEnd/>
          </a:ln>
        </p:spPr>
      </p:sp>
      <p:sp>
        <p:nvSpPr>
          <p:cNvPr id="28675" name="Notes Placeholder 2"/>
          <p:cNvSpPr>
            <a:spLocks noGrp="1"/>
          </p:cNvSpPr>
          <p:nvPr>
            <p:ph type="body" idx="1"/>
          </p:nvPr>
        </p:nvSpPr>
        <p:spPr bwMode="auto">
          <a:xfrm>
            <a:off x="762000" y="5638800"/>
            <a:ext cx="8001000" cy="1143000"/>
          </a:xfrm>
          <a:noFill/>
        </p:spPr>
        <p:txBody>
          <a:bodyPr wrap="square" numCol="1" anchor="t" anchorCtr="0" compatLnSpc="1">
            <a:prstTxWarp prst="textNoShape">
              <a:avLst/>
            </a:prstTxWarp>
          </a:bodyPr>
          <a:lstStyle/>
          <a:p>
            <a:r>
              <a:rPr lang="en-US" dirty="0" smtClean="0"/>
              <a:t>This graph represents variable</a:t>
            </a:r>
            <a:r>
              <a:rPr lang="en-US" baseline="0" dirty="0" smtClean="0"/>
              <a:t> population projections for the State under different migration scenarios. The base (brown dashed line) is the assumption of no migration. Under this scenario, the State will grow as a function of natural increase (births-deaths). The ½ 1990-2000 scenario (the red split line) is the most conservative. The 2000-2004 and 2000-2007 scenarios reflect estimates of migration for those two periods and suggest more rapid population growth.</a:t>
            </a:r>
            <a:r>
              <a:rPr lang="en-US" dirty="0" smtClean="0"/>
              <a:t> </a:t>
            </a:r>
            <a:r>
              <a:rPr lang="en-US" baseline="0" dirty="0" smtClean="0"/>
              <a:t>Under any scenario, even no migration, Texas will continue to grow.</a:t>
            </a:r>
            <a:endParaRPr lang="en-US" dirty="0" smtClean="0"/>
          </a:p>
        </p:txBody>
      </p:sp>
      <p:sp>
        <p:nvSpPr>
          <p:cNvPr id="4" name="Slide Number Placeholder 3"/>
          <p:cNvSpPr>
            <a:spLocks noGrp="1"/>
          </p:cNvSpPr>
          <p:nvPr>
            <p:ph type="sldNum" sz="quarter" idx="5"/>
          </p:nvPr>
        </p:nvSpPr>
        <p:spPr/>
        <p:txBody>
          <a:bodyPr/>
          <a:lstStyle/>
          <a:p>
            <a:pPr>
              <a:defRPr/>
            </a:pPr>
            <a:fld id="{F12FD7D1-282A-4938-A628-7C14AE0A6E61}" type="slidenum">
              <a:rPr lang="en-US" smtClean="0"/>
              <a:pPr>
                <a:defRPr/>
              </a:pPr>
              <a:t>38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295400" y="457200"/>
            <a:ext cx="6781800" cy="508635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2000-2007</a:t>
            </a:r>
            <a:r>
              <a:rPr lang="en-US" baseline="0" dirty="0" smtClean="0"/>
              <a:t> migration scenario is likely the most realistic to consider in short term projections. Using this scenario, the number of Hispanics will likely exceed the number of non-Hispanic Anglos in the State around 2015.</a:t>
            </a:r>
          </a:p>
        </p:txBody>
      </p:sp>
      <p:sp>
        <p:nvSpPr>
          <p:cNvPr id="4" name="Slide Number Placeholder 3"/>
          <p:cNvSpPr>
            <a:spLocks noGrp="1"/>
          </p:cNvSpPr>
          <p:nvPr>
            <p:ph type="sldNum" sz="quarter" idx="5"/>
          </p:nvPr>
        </p:nvSpPr>
        <p:spPr/>
        <p:txBody>
          <a:bodyPr/>
          <a:lstStyle/>
          <a:p>
            <a:pPr>
              <a:defRPr/>
            </a:pPr>
            <a:fld id="{15F764AE-6175-46B0-8FAB-8096ACC5996E}" type="slidenum">
              <a:rPr lang="en-US" smtClean="0"/>
              <a:pPr>
                <a:defRPr/>
              </a:pPr>
              <a:t>39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40</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438150"/>
            <a:ext cx="6589712" cy="4941888"/>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components of change include natural increase (births-deaths) and net migration (in-out migration).  In recent years, natural increase and net migration have contributed almost equally to Texas’ growth. Natural increase is much more predictable and stable than net migration.  Net migration tends to fluctuate with economic factors.</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has experienced</a:t>
            </a:r>
            <a:r>
              <a:rPr lang="en-US" baseline="0" dirty="0" smtClean="0"/>
              <a:t> several recessions in the past, the most recent was the most significant.</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229779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449388" y="495300"/>
            <a:ext cx="6756400" cy="506730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a:t>Migration into Texas has made very significant contributions to our population growth for the past few decades. International migration is estimated to have made significant contributions this decade. Generally, international migration is regulated and tends not to vary substantially from year to year. Internal (state-to-state) migration is estimated to have increased significantly in the middle of this decade and has remained relatively high. </a:t>
            </a:r>
            <a:r>
              <a:rPr lang="en-US" sz="1000" dirty="0" smtClean="0"/>
              <a:t>This peak in 2005-2006 was also fueled</a:t>
            </a:r>
            <a:r>
              <a:rPr lang="en-US" sz="1000" baseline="0" dirty="0" smtClean="0"/>
              <a:t> by significant migration from Louisiana post hurricane Katrina. </a:t>
            </a:r>
            <a:r>
              <a:rPr lang="en-US" sz="1000" dirty="0" smtClean="0"/>
              <a:t> However</a:t>
            </a:r>
            <a:r>
              <a:rPr lang="en-US" sz="1000" dirty="0"/>
              <a:t>, with the economic downturn, internal migration into Texas is likely slowed. Internal migration is not regulated by the government and is largely driven by the presence or absence of jobs and economic opportunity. Therefore, internal migration tends to be variable and dependent upon economic fluctuations. </a:t>
            </a:r>
          </a:p>
        </p:txBody>
      </p:sp>
      <p:sp>
        <p:nvSpPr>
          <p:cNvPr id="4" name="Slide Number Placeholder 3"/>
          <p:cNvSpPr>
            <a:spLocks noGrp="1"/>
          </p:cNvSpPr>
          <p:nvPr>
            <p:ph type="sldNum" sz="quarter" idx="5"/>
          </p:nvPr>
        </p:nvSpPr>
        <p:spPr/>
        <p:txBody>
          <a:bodyPr/>
          <a:lstStyle/>
          <a:p>
            <a:pPr>
              <a:defRPr/>
            </a:pPr>
            <a:fld id="{607E2CF0-6767-4CA3-B627-EBAB97D22537}"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half of migrants to Texas over much of the past decade were</a:t>
            </a:r>
            <a:r>
              <a:rPr lang="en-US" baseline="0" dirty="0" smtClean="0"/>
              <a:t> international migrants. About two-thirds of Texas migrants were members of racial and ethnic minority groups over much of the decade.</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16998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has an estimated 1.65 million unauthorized immigrants.</a:t>
            </a:r>
            <a:r>
              <a:rPr lang="en-US" baseline="0" dirty="0" smtClean="0"/>
              <a:t> Assuming most unauthorized migrants were counted in the Census, this represents about 6.5% of the total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258647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6781800" cy="5086350"/>
          </a:xfrm>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demonstrates DOMESTIC, or internal, migration made up largely of persons who are citizens or legal residents of the United States. International migrants are not included on this map. </a:t>
            </a:r>
            <a:r>
              <a:rPr lang="en-US" dirty="0" smtClean="0"/>
              <a:t>Generally, western counties had U.S.</a:t>
            </a:r>
            <a:r>
              <a:rPr lang="en-US" baseline="0" dirty="0" smtClean="0"/>
              <a:t> residents and citizens moving out and the areas around urban cores had U.S. residents and citizens moving in. Note that Dallas and Harris county have net out domestic migration indicating that persons from these counties may be moving to more suburban adjacent counties.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457200"/>
            <a:ext cx="6732587" cy="5048250"/>
          </a:xfrm>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demonstrates in migration of international migrants. Domestic migrants are not included on this map. </a:t>
            </a:r>
            <a:r>
              <a:rPr lang="en-US" dirty="0" smtClean="0"/>
              <a:t>It is estimated</a:t>
            </a:r>
            <a:r>
              <a:rPr lang="en-US" baseline="0" dirty="0" smtClean="0"/>
              <a:t> that i</a:t>
            </a:r>
            <a:r>
              <a:rPr lang="en-US" dirty="0" smtClean="0"/>
              <a:t>nternational migrants</a:t>
            </a:r>
            <a:r>
              <a:rPr lang="en-US" baseline="0" dirty="0" smtClean="0"/>
              <a:t> made significant contributions to population growth in large urban counties and along the border. Note that Dallas and Harris counties experienced substantial international migration resulting in a positive net in-migration to those counties.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7/15/2012</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7/15/2012</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7/15/2012</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7/15/2012</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7/15/2012</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7/15/2012</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7/15/2012</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7/15/2012</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7/15/2012</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7/15/2012</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7/15/2012</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7/15/2012</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png"/><Relationship Id="rId4" Type="http://schemas.openxmlformats.org/officeDocument/2006/relationships/oleObject" Target="../embeddings/Microsoft_Excel_97-2003_Worksheet2.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7.emf"/><Relationship Id="rId4" Type="http://schemas.openxmlformats.org/officeDocument/2006/relationships/oleObject" Target="../embeddings/Microsoft_Excel_97-2003_Worksheet3.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1028" name="Text Box 9"/>
          <p:cNvSpPr txBox="1">
            <a:spLocks noChangeArrowheads="1"/>
          </p:cNvSpPr>
          <p:nvPr/>
        </p:nvSpPr>
        <p:spPr bwMode="auto">
          <a:xfrm>
            <a:off x="457199" y="205824"/>
            <a:ext cx="5061535" cy="1077218"/>
          </a:xfrm>
          <a:prstGeom prst="rect">
            <a:avLst/>
          </a:prstGeom>
          <a:noFill/>
          <a:ln w="9525">
            <a:noFill/>
            <a:miter lim="800000"/>
            <a:headEnd/>
            <a:tailEnd/>
          </a:ln>
        </p:spPr>
        <p:txBody>
          <a:bodyPr wrap="square">
            <a:spAutoFit/>
          </a:bodyPr>
          <a:lstStyle/>
          <a:p>
            <a:pPr algn="ctr">
              <a:spcBef>
                <a:spcPct val="50000"/>
              </a:spcBef>
            </a:pPr>
            <a:r>
              <a:rPr lang="en-US" sz="3200" dirty="0" smtClean="0">
                <a:solidFill>
                  <a:schemeClr val="bg1"/>
                </a:solidFill>
              </a:rPr>
              <a:t>Texas Demographic Characteristics </a:t>
            </a:r>
            <a:r>
              <a:rPr lang="en-US" sz="3200" dirty="0">
                <a:solidFill>
                  <a:schemeClr val="bg1"/>
                </a:solidFill>
              </a:rPr>
              <a:t>and </a:t>
            </a:r>
            <a:r>
              <a:rPr lang="en-US" sz="3200" dirty="0" smtClean="0">
                <a:solidFill>
                  <a:schemeClr val="bg1"/>
                </a:solidFill>
              </a:rPr>
              <a:t>Trends</a:t>
            </a:r>
            <a:endParaRPr lang="en-US" sz="3200" dirty="0">
              <a:solidFill>
                <a:schemeClr val="bg1"/>
              </a:solidFill>
            </a:endParaRPr>
          </a:p>
        </p:txBody>
      </p:sp>
      <p:sp>
        <p:nvSpPr>
          <p:cNvPr id="5" name="Rectangle 4"/>
          <p:cNvSpPr/>
          <p:nvPr/>
        </p:nvSpPr>
        <p:spPr>
          <a:xfrm>
            <a:off x="6511159" y="2945249"/>
            <a:ext cx="2667000" cy="2246769"/>
          </a:xfrm>
          <a:prstGeom prst="rect">
            <a:avLst/>
          </a:prstGeom>
        </p:spPr>
        <p:txBody>
          <a:bodyPr wrap="square">
            <a:spAutoFit/>
          </a:bodyPr>
          <a:lstStyle/>
          <a:p>
            <a:pPr algn="ctr"/>
            <a:r>
              <a:rPr lang="en-US" sz="2000" dirty="0">
                <a:solidFill>
                  <a:srgbClr val="1B1E7A"/>
                </a:solidFill>
              </a:rPr>
              <a:t>Texas Association of State Senior College and University Business Officers </a:t>
            </a:r>
            <a:endParaRPr lang="en-US" sz="2000" dirty="0" smtClean="0">
              <a:solidFill>
                <a:srgbClr val="1B1E7A"/>
              </a:solidFill>
            </a:endParaRPr>
          </a:p>
          <a:p>
            <a:pPr algn="ctr"/>
            <a:endParaRPr lang="en-US" sz="2000" dirty="0">
              <a:solidFill>
                <a:srgbClr val="1B1E7A"/>
              </a:solidFill>
            </a:endParaRPr>
          </a:p>
          <a:p>
            <a:pPr algn="ctr"/>
            <a:r>
              <a:rPr lang="en-US" sz="2000" dirty="0" smtClean="0">
                <a:solidFill>
                  <a:srgbClr val="1B1E7A"/>
                </a:solidFill>
              </a:rPr>
              <a:t>July 16, 2012</a:t>
            </a:r>
          </a:p>
          <a:p>
            <a:pPr algn="ctr"/>
            <a:r>
              <a:rPr lang="en-US" sz="2000" dirty="0" smtClean="0">
                <a:solidFill>
                  <a:srgbClr val="1B1E7A"/>
                </a:solidFill>
              </a:rPr>
              <a:t>Conroe,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Percent of Migrants to Texas between 2000 and 2009 by Race and Ethnicity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39323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10</a:t>
            </a:fld>
            <a:endParaRPr lang="en-US" dirty="0"/>
          </a:p>
        </p:txBody>
      </p:sp>
      <p:sp>
        <p:nvSpPr>
          <p:cNvPr id="7" name="Rectangle 6"/>
          <p:cNvSpPr/>
          <p:nvPr/>
        </p:nvSpPr>
        <p:spPr>
          <a:xfrm>
            <a:off x="0" y="6324600"/>
            <a:ext cx="8686800" cy="461665"/>
          </a:xfrm>
          <a:prstGeom prst="rect">
            <a:avLst/>
          </a:prstGeom>
        </p:spPr>
        <p:txBody>
          <a:bodyPr wrap="square">
            <a:spAutoFit/>
          </a:bodyPr>
          <a:lstStyle/>
          <a:p>
            <a:r>
              <a:rPr lang="en-US" sz="800" dirty="0"/>
              <a:t>Sources: Percentages of domestic and international migrants by race and ethnicity derived from the 2006-2008 American Community Survey. Total numbers of domestic and international migrants between 2000-2009 are from Table 4. Cumulative Estimates of the Components of Resident Population Change for the United States, Regions, States, and Puerto Rico: April 1, 2000 to July 1, 2009, U.S. Census Bureau</a:t>
            </a:r>
          </a:p>
        </p:txBody>
      </p:sp>
      <p:sp>
        <p:nvSpPr>
          <p:cNvPr id="8" name="Rectangle 7"/>
          <p:cNvSpPr/>
          <p:nvPr/>
        </p:nvSpPr>
        <p:spPr>
          <a:xfrm>
            <a:off x="1141510" y="6022984"/>
            <a:ext cx="2249334" cy="369332"/>
          </a:xfrm>
          <a:prstGeom prst="rect">
            <a:avLst/>
          </a:prstGeom>
        </p:spPr>
        <p:txBody>
          <a:bodyPr wrap="none">
            <a:spAutoFit/>
          </a:bodyPr>
          <a:lstStyle/>
          <a:p>
            <a:r>
              <a:rPr lang="en-US" sz="1800" dirty="0">
                <a:latin typeface="Arial"/>
              </a:rPr>
              <a:t> </a:t>
            </a:r>
            <a:r>
              <a:rPr lang="en-US" sz="1800" dirty="0" smtClean="0">
                <a:latin typeface="Arial"/>
              </a:rPr>
              <a:t>(848,702 migrants )</a:t>
            </a:r>
            <a:endParaRPr lang="en-US" sz="1800" dirty="0"/>
          </a:p>
        </p:txBody>
      </p:sp>
      <p:sp>
        <p:nvSpPr>
          <p:cNvPr id="9" name="Rectangle 8"/>
          <p:cNvSpPr/>
          <p:nvPr/>
        </p:nvSpPr>
        <p:spPr>
          <a:xfrm>
            <a:off x="3218733" y="6003409"/>
            <a:ext cx="2249334" cy="369332"/>
          </a:xfrm>
          <a:prstGeom prst="rect">
            <a:avLst/>
          </a:prstGeom>
        </p:spPr>
        <p:txBody>
          <a:bodyPr wrap="none">
            <a:spAutoFit/>
          </a:bodyPr>
          <a:lstStyle/>
          <a:p>
            <a:r>
              <a:rPr lang="en-US" sz="1800" dirty="0">
                <a:latin typeface="Arial"/>
              </a:rPr>
              <a:t> </a:t>
            </a:r>
            <a:r>
              <a:rPr lang="en-US" sz="1800" dirty="0" smtClean="0">
                <a:latin typeface="Arial"/>
              </a:rPr>
              <a:t>(933,083 migrants) </a:t>
            </a:r>
            <a:endParaRPr lang="en-US" sz="1800" dirty="0"/>
          </a:p>
        </p:txBody>
      </p:sp>
      <p:sp>
        <p:nvSpPr>
          <p:cNvPr id="10" name="Rectangle 9"/>
          <p:cNvSpPr/>
          <p:nvPr/>
        </p:nvSpPr>
        <p:spPr>
          <a:xfrm>
            <a:off x="4572000" y="1185333"/>
            <a:ext cx="2133600" cy="523220"/>
          </a:xfrm>
          <a:prstGeom prst="rect">
            <a:avLst/>
          </a:prstGeom>
        </p:spPr>
        <p:txBody>
          <a:bodyPr wrap="square">
            <a:spAutoFit/>
          </a:bodyPr>
          <a:lstStyle/>
          <a:p>
            <a:r>
              <a:rPr lang="en-US" sz="1400" dirty="0">
                <a:latin typeface="Arial"/>
              </a:rPr>
              <a:t>52% of all migrants were international</a:t>
            </a:r>
            <a:endParaRPr lang="en-US" sz="1400" dirty="0"/>
          </a:p>
        </p:txBody>
      </p:sp>
      <p:cxnSp>
        <p:nvCxnSpPr>
          <p:cNvPr id="11" name="Straight Arrow Connector 10"/>
          <p:cNvCxnSpPr>
            <a:stCxn id="10" idx="1"/>
          </p:cNvCxnSpPr>
          <p:nvPr/>
        </p:nvCxnSpPr>
        <p:spPr>
          <a:xfrm flipH="1">
            <a:off x="4326467" y="1446943"/>
            <a:ext cx="245533" cy="195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884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199" cy="1066800"/>
          </a:xfrm>
        </p:spPr>
        <p:txBody>
          <a:bodyPr>
            <a:noAutofit/>
          </a:bodyPr>
          <a:lstStyle/>
          <a:p>
            <a:r>
              <a:rPr lang="en-US" sz="3200" dirty="0"/>
              <a:t>States with Largest </a:t>
            </a:r>
            <a:r>
              <a:rPr lang="en-US" sz="3200" dirty="0" smtClean="0"/>
              <a:t>Estimated </a:t>
            </a:r>
            <a:br>
              <a:rPr lang="en-US" sz="3200" dirty="0" smtClean="0"/>
            </a:br>
            <a:r>
              <a:rPr lang="en-US" sz="3200" dirty="0" smtClean="0"/>
              <a:t>Unauthorized </a:t>
            </a:r>
            <a:r>
              <a:rPr lang="en-US" sz="3200" dirty="0"/>
              <a:t>Immigrant Populations, 2010 </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94624596"/>
              </p:ext>
            </p:extLst>
          </p:nvPr>
        </p:nvGraphicFramePr>
        <p:xfrm>
          <a:off x="1524000" y="1676400"/>
          <a:ext cx="6400802" cy="3962402"/>
        </p:xfrm>
        <a:graphic>
          <a:graphicData uri="http://schemas.openxmlformats.org/drawingml/2006/table">
            <a:tbl>
              <a:tblPr firstRow="1">
                <a:tableStyleId>{5C22544A-7EE6-4342-B048-85BDC9FD1C3A}</a:tableStyleId>
              </a:tblPr>
              <a:tblGrid>
                <a:gridCol w="2438401"/>
                <a:gridCol w="1676400"/>
                <a:gridCol w="2286001"/>
              </a:tblGrid>
              <a:tr h="841786">
                <a:tc>
                  <a:txBody>
                    <a:bodyPr/>
                    <a:lstStyle/>
                    <a:p>
                      <a:pPr algn="ctr" rtl="0" fontAlgn="ctr"/>
                      <a:r>
                        <a:rPr lang="en-US" sz="2400" b="0" i="0" u="none" strike="noStrike" dirty="0" smtClean="0">
                          <a:solidFill>
                            <a:schemeClr val="bg1"/>
                          </a:solidFill>
                          <a:effectLst/>
                          <a:latin typeface="Arial"/>
                        </a:rPr>
                        <a:t>State</a:t>
                      </a:r>
                      <a:endParaRPr lang="en-US" sz="2400" b="0" i="0" u="none" strike="noStrike" dirty="0">
                        <a:solidFill>
                          <a:schemeClr val="bg1"/>
                        </a:solidFill>
                        <a:effectLst/>
                        <a:latin typeface="Arial"/>
                      </a:endParaRPr>
                    </a:p>
                  </a:txBody>
                  <a:tcPr marL="2390" marR="2390" marT="2390" marB="0" anchor="ctr"/>
                </a:tc>
                <a:tc>
                  <a:txBody>
                    <a:bodyPr/>
                    <a:lstStyle/>
                    <a:p>
                      <a:pPr algn="ctr" rtl="0" fontAlgn="ctr"/>
                      <a:r>
                        <a:rPr lang="en-US" sz="2400" b="0" i="0" u="none" strike="noStrike" dirty="0" smtClean="0">
                          <a:solidFill>
                            <a:schemeClr val="bg1"/>
                          </a:solidFill>
                          <a:effectLst/>
                          <a:latin typeface="Arial"/>
                        </a:rPr>
                        <a:t>Estimate (thousands)</a:t>
                      </a:r>
                      <a:endParaRPr lang="en-US" sz="2400" b="0" i="0" u="none" strike="noStrike" dirty="0">
                        <a:solidFill>
                          <a:schemeClr val="bg1"/>
                        </a:solidFill>
                        <a:effectLst/>
                        <a:latin typeface="Arial"/>
                      </a:endParaRPr>
                    </a:p>
                  </a:txBody>
                  <a:tcPr marL="9525" marR="9525" marT="9525" marB="0" anchor="ctr"/>
                </a:tc>
                <a:tc>
                  <a:txBody>
                    <a:bodyPr/>
                    <a:lstStyle/>
                    <a:p>
                      <a:pPr algn="ctr" rtl="0" fontAlgn="ctr"/>
                      <a:r>
                        <a:rPr lang="en-US" sz="2400" b="0" i="0" u="none" strike="noStrike" dirty="0" smtClean="0">
                          <a:solidFill>
                            <a:schemeClr val="bg1"/>
                          </a:solidFill>
                          <a:effectLst/>
                          <a:latin typeface="Arial"/>
                        </a:rPr>
                        <a:t>Range</a:t>
                      </a:r>
                      <a:endParaRPr lang="en-US" sz="2400" b="0" i="0" u="none" strike="noStrike" dirty="0">
                        <a:solidFill>
                          <a:schemeClr val="bg1"/>
                        </a:solidFill>
                        <a:effectLst/>
                        <a:latin typeface="Arial"/>
                      </a:endParaRPr>
                    </a:p>
                  </a:txBody>
                  <a:tcPr marL="2390" marR="2390" marT="2390" marB="0" anchor="ctr"/>
                </a:tc>
              </a:tr>
              <a:tr h="390077">
                <a:tc>
                  <a:txBody>
                    <a:bodyPr/>
                    <a:lstStyle/>
                    <a:p>
                      <a:pPr algn="ctr" rtl="0" fontAlgn="ctr"/>
                      <a:r>
                        <a:rPr lang="en-US" sz="2000" u="none" strike="noStrike" dirty="0">
                          <a:effectLst/>
                          <a:latin typeface="Arial" pitchFamily="34" charset="0"/>
                          <a:cs typeface="Arial" pitchFamily="34" charset="0"/>
                        </a:rPr>
                        <a:t>California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c>
                  <a:txBody>
                    <a:bodyPr/>
                    <a:lstStyle/>
                    <a:p>
                      <a:pPr algn="r" rtl="0" fontAlgn="ctr"/>
                      <a:r>
                        <a:rPr lang="en-US" sz="2000" b="0" i="0" u="none" strike="noStrike" dirty="0" smtClean="0">
                          <a:solidFill>
                            <a:srgbClr val="000000"/>
                          </a:solidFill>
                          <a:effectLst/>
                          <a:latin typeface="Arial" pitchFamily="34" charset="0"/>
                          <a:cs typeface="Arial" pitchFamily="34" charset="0"/>
                        </a:rPr>
                        <a:t>2,550</a:t>
                      </a:r>
                      <a:endParaRPr lang="en-US" sz="2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2000" u="none" strike="noStrike" dirty="0">
                          <a:effectLst/>
                          <a:latin typeface="Arial" pitchFamily="34" charset="0"/>
                          <a:cs typeface="Arial" pitchFamily="34" charset="0"/>
                        </a:rPr>
                        <a:t>(2,350 - 2,750)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r>
              <a:tr h="390077">
                <a:tc>
                  <a:txBody>
                    <a:bodyPr/>
                    <a:lstStyle/>
                    <a:p>
                      <a:pPr algn="ctr" rtl="0" fontAlgn="ctr"/>
                      <a:r>
                        <a:rPr lang="en-US" sz="2000" u="none" strike="noStrike" dirty="0">
                          <a:effectLst/>
                          <a:latin typeface="Arial" pitchFamily="34" charset="0"/>
                          <a:cs typeface="Arial" pitchFamily="34" charset="0"/>
                        </a:rPr>
                        <a:t>Texas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c>
                  <a:txBody>
                    <a:bodyPr/>
                    <a:lstStyle/>
                    <a:p>
                      <a:pPr algn="r" rtl="0" fontAlgn="ctr"/>
                      <a:r>
                        <a:rPr lang="en-US" sz="2000" b="0" i="0" u="none" strike="noStrike" dirty="0" smtClean="0">
                          <a:solidFill>
                            <a:srgbClr val="000000"/>
                          </a:solidFill>
                          <a:effectLst/>
                          <a:latin typeface="Arial" pitchFamily="34" charset="0"/>
                          <a:cs typeface="Arial" pitchFamily="34" charset="0"/>
                        </a:rPr>
                        <a:t>1,650</a:t>
                      </a:r>
                      <a:endParaRPr lang="en-US" sz="2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2000" u="none" strike="noStrike" dirty="0">
                          <a:effectLst/>
                          <a:latin typeface="Arial" pitchFamily="34" charset="0"/>
                          <a:cs typeface="Arial" pitchFamily="34" charset="0"/>
                        </a:rPr>
                        <a:t>(1,450 - 1,850)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r>
              <a:tr h="390077">
                <a:tc>
                  <a:txBody>
                    <a:bodyPr/>
                    <a:lstStyle/>
                    <a:p>
                      <a:pPr algn="ctr" rtl="0" fontAlgn="ctr"/>
                      <a:r>
                        <a:rPr lang="en-US" sz="2000" u="none" strike="noStrike" dirty="0">
                          <a:effectLst/>
                          <a:latin typeface="Arial" pitchFamily="34" charset="0"/>
                          <a:cs typeface="Arial" pitchFamily="34" charset="0"/>
                        </a:rPr>
                        <a:t>Florida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c>
                  <a:txBody>
                    <a:bodyPr/>
                    <a:lstStyle/>
                    <a:p>
                      <a:pPr algn="r" rtl="0" fontAlgn="ctr"/>
                      <a:r>
                        <a:rPr lang="en-US" sz="2000" b="0" i="0" u="none" strike="noStrike" dirty="0">
                          <a:solidFill>
                            <a:srgbClr val="000000"/>
                          </a:solidFill>
                          <a:effectLst/>
                          <a:latin typeface="Arial" pitchFamily="34" charset="0"/>
                          <a:cs typeface="Arial" pitchFamily="34" charset="0"/>
                        </a:rPr>
                        <a:t>825</a:t>
                      </a:r>
                    </a:p>
                  </a:txBody>
                  <a:tcPr marL="9525" marR="9525" marT="9525" marB="0" anchor="ctr"/>
                </a:tc>
                <a:tc>
                  <a:txBody>
                    <a:bodyPr/>
                    <a:lstStyle/>
                    <a:p>
                      <a:pPr algn="ctr" rtl="0" fontAlgn="ctr"/>
                      <a:r>
                        <a:rPr lang="en-US" sz="2000" u="none" strike="noStrike" dirty="0">
                          <a:effectLst/>
                          <a:latin typeface="Arial" pitchFamily="34" charset="0"/>
                          <a:cs typeface="Arial" pitchFamily="34" charset="0"/>
                        </a:rPr>
                        <a:t>(725 - 950)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r>
              <a:tr h="390077">
                <a:tc>
                  <a:txBody>
                    <a:bodyPr/>
                    <a:lstStyle/>
                    <a:p>
                      <a:pPr algn="ctr" rtl="0" fontAlgn="ctr"/>
                      <a:r>
                        <a:rPr lang="en-US" sz="2000" u="none" strike="noStrike" dirty="0">
                          <a:effectLst/>
                          <a:latin typeface="Arial" pitchFamily="34" charset="0"/>
                          <a:cs typeface="Arial" pitchFamily="34" charset="0"/>
                        </a:rPr>
                        <a:t>New York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c>
                  <a:txBody>
                    <a:bodyPr/>
                    <a:lstStyle/>
                    <a:p>
                      <a:pPr algn="r" rtl="0" fontAlgn="ctr"/>
                      <a:r>
                        <a:rPr lang="en-US" sz="2000" b="0" i="0" u="none" strike="noStrike" dirty="0">
                          <a:solidFill>
                            <a:srgbClr val="000000"/>
                          </a:solidFill>
                          <a:effectLst/>
                          <a:latin typeface="Arial" pitchFamily="34" charset="0"/>
                          <a:cs typeface="Arial" pitchFamily="34" charset="0"/>
                        </a:rPr>
                        <a:t>625</a:t>
                      </a:r>
                    </a:p>
                  </a:txBody>
                  <a:tcPr marL="9525" marR="9525" marT="9525" marB="0" anchor="ctr"/>
                </a:tc>
                <a:tc>
                  <a:txBody>
                    <a:bodyPr/>
                    <a:lstStyle/>
                    <a:p>
                      <a:pPr algn="ctr" rtl="0" fontAlgn="ctr"/>
                      <a:r>
                        <a:rPr lang="en-US" sz="2000" u="none" strike="noStrike" dirty="0">
                          <a:effectLst/>
                          <a:latin typeface="Arial" pitchFamily="34" charset="0"/>
                          <a:cs typeface="Arial" pitchFamily="34" charset="0"/>
                        </a:rPr>
                        <a:t>(525 - 725)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r>
              <a:tr h="390077">
                <a:tc>
                  <a:txBody>
                    <a:bodyPr/>
                    <a:lstStyle/>
                    <a:p>
                      <a:pPr algn="ctr" rtl="0" fontAlgn="ctr"/>
                      <a:r>
                        <a:rPr lang="en-US" sz="2000" u="none" strike="noStrike" dirty="0">
                          <a:effectLst/>
                          <a:latin typeface="Arial" pitchFamily="34" charset="0"/>
                          <a:cs typeface="Arial" pitchFamily="34" charset="0"/>
                        </a:rPr>
                        <a:t>New Jersey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c>
                  <a:txBody>
                    <a:bodyPr/>
                    <a:lstStyle/>
                    <a:p>
                      <a:pPr algn="r" rtl="0" fontAlgn="ctr"/>
                      <a:r>
                        <a:rPr lang="en-US" sz="2000" b="0" i="0" u="none" strike="noStrike" dirty="0">
                          <a:solidFill>
                            <a:srgbClr val="000000"/>
                          </a:solidFill>
                          <a:effectLst/>
                          <a:latin typeface="Arial" pitchFamily="34" charset="0"/>
                          <a:cs typeface="Arial" pitchFamily="34" charset="0"/>
                        </a:rPr>
                        <a:t>550</a:t>
                      </a:r>
                    </a:p>
                  </a:txBody>
                  <a:tcPr marL="9525" marR="9525" marT="9525" marB="0" anchor="ctr"/>
                </a:tc>
                <a:tc>
                  <a:txBody>
                    <a:bodyPr/>
                    <a:lstStyle/>
                    <a:p>
                      <a:pPr algn="ctr" rtl="0" fontAlgn="ctr"/>
                      <a:r>
                        <a:rPr lang="en-US" sz="2000" u="none" strike="noStrike" dirty="0">
                          <a:effectLst/>
                          <a:latin typeface="Arial" pitchFamily="34" charset="0"/>
                          <a:cs typeface="Arial" pitchFamily="34" charset="0"/>
                        </a:rPr>
                        <a:t>(425 - 650)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r>
              <a:tr h="390077">
                <a:tc>
                  <a:txBody>
                    <a:bodyPr/>
                    <a:lstStyle/>
                    <a:p>
                      <a:pPr algn="ctr" rtl="0" fontAlgn="ctr"/>
                      <a:r>
                        <a:rPr lang="en-US" sz="2000" u="none" strike="noStrike" dirty="0">
                          <a:effectLst/>
                          <a:latin typeface="Arial" pitchFamily="34" charset="0"/>
                          <a:cs typeface="Arial" pitchFamily="34" charset="0"/>
                        </a:rPr>
                        <a:t>Illinois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c>
                  <a:txBody>
                    <a:bodyPr/>
                    <a:lstStyle/>
                    <a:p>
                      <a:pPr algn="r" rtl="0" fontAlgn="ctr"/>
                      <a:r>
                        <a:rPr lang="en-US" sz="2000" b="0" i="0" u="none" strike="noStrike" dirty="0">
                          <a:solidFill>
                            <a:srgbClr val="000000"/>
                          </a:solidFill>
                          <a:effectLst/>
                          <a:latin typeface="Arial" pitchFamily="34" charset="0"/>
                          <a:cs typeface="Arial" pitchFamily="34" charset="0"/>
                        </a:rPr>
                        <a:t>525</a:t>
                      </a:r>
                    </a:p>
                  </a:txBody>
                  <a:tcPr marL="9525" marR="9525" marT="9525" marB="0" anchor="ctr"/>
                </a:tc>
                <a:tc>
                  <a:txBody>
                    <a:bodyPr/>
                    <a:lstStyle/>
                    <a:p>
                      <a:pPr algn="ctr" rtl="0" fontAlgn="ctr"/>
                      <a:r>
                        <a:rPr lang="en-US" sz="2000" u="none" strike="noStrike" dirty="0">
                          <a:effectLst/>
                          <a:latin typeface="Arial" pitchFamily="34" charset="0"/>
                          <a:cs typeface="Arial" pitchFamily="34" charset="0"/>
                        </a:rPr>
                        <a:t>(425 - 625)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r>
              <a:tr h="390077">
                <a:tc>
                  <a:txBody>
                    <a:bodyPr/>
                    <a:lstStyle/>
                    <a:p>
                      <a:pPr algn="ctr" rtl="0" fontAlgn="ctr"/>
                      <a:r>
                        <a:rPr lang="en-US" sz="2000" u="none" strike="noStrike" dirty="0">
                          <a:effectLst/>
                          <a:latin typeface="Arial" pitchFamily="34" charset="0"/>
                          <a:cs typeface="Arial" pitchFamily="34" charset="0"/>
                        </a:rPr>
                        <a:t>Georgia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c>
                  <a:txBody>
                    <a:bodyPr/>
                    <a:lstStyle/>
                    <a:p>
                      <a:pPr algn="r" rtl="0" fontAlgn="ctr"/>
                      <a:r>
                        <a:rPr lang="en-US" sz="2000" b="0" i="0" u="none" strike="noStrike" dirty="0">
                          <a:solidFill>
                            <a:srgbClr val="000000"/>
                          </a:solidFill>
                          <a:effectLst/>
                          <a:latin typeface="Arial" pitchFamily="34" charset="0"/>
                          <a:cs typeface="Arial" pitchFamily="34" charset="0"/>
                        </a:rPr>
                        <a:t>425</a:t>
                      </a:r>
                    </a:p>
                  </a:txBody>
                  <a:tcPr marL="9525" marR="9525" marT="9525" marB="0" anchor="ctr"/>
                </a:tc>
                <a:tc>
                  <a:txBody>
                    <a:bodyPr/>
                    <a:lstStyle/>
                    <a:p>
                      <a:pPr algn="ctr" rtl="0" fontAlgn="ctr"/>
                      <a:r>
                        <a:rPr lang="en-US" sz="2000" u="none" strike="noStrike" dirty="0">
                          <a:effectLst/>
                          <a:latin typeface="Arial" pitchFamily="34" charset="0"/>
                          <a:cs typeface="Arial" pitchFamily="34" charset="0"/>
                        </a:rPr>
                        <a:t>(300 - 550)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r>
              <a:tr h="390077">
                <a:tc>
                  <a:txBody>
                    <a:bodyPr/>
                    <a:lstStyle/>
                    <a:p>
                      <a:pPr algn="ctr" rtl="0" fontAlgn="ctr"/>
                      <a:r>
                        <a:rPr lang="en-US" sz="2000" u="none" strike="noStrike" dirty="0">
                          <a:effectLst/>
                          <a:latin typeface="Arial" pitchFamily="34" charset="0"/>
                          <a:cs typeface="Arial" pitchFamily="34" charset="0"/>
                        </a:rPr>
                        <a:t>Arizona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c>
                  <a:txBody>
                    <a:bodyPr/>
                    <a:lstStyle/>
                    <a:p>
                      <a:pPr algn="r" rtl="0" fontAlgn="ctr"/>
                      <a:r>
                        <a:rPr lang="en-US" sz="2000" b="0" i="0" u="none" strike="noStrike" dirty="0">
                          <a:solidFill>
                            <a:srgbClr val="000000"/>
                          </a:solidFill>
                          <a:effectLst/>
                          <a:latin typeface="Arial" pitchFamily="34" charset="0"/>
                          <a:cs typeface="Arial" pitchFamily="34" charset="0"/>
                        </a:rPr>
                        <a:t>400</a:t>
                      </a:r>
                    </a:p>
                  </a:txBody>
                  <a:tcPr marL="9525" marR="9525" marT="9525" marB="0" anchor="ctr"/>
                </a:tc>
                <a:tc>
                  <a:txBody>
                    <a:bodyPr/>
                    <a:lstStyle/>
                    <a:p>
                      <a:pPr algn="ctr" rtl="0" fontAlgn="ctr"/>
                      <a:r>
                        <a:rPr lang="en-US" sz="2000" u="none" strike="noStrike" dirty="0">
                          <a:effectLst/>
                          <a:latin typeface="Arial" pitchFamily="34" charset="0"/>
                          <a:cs typeface="Arial" pitchFamily="34" charset="0"/>
                        </a:rPr>
                        <a:t>(275 - 500) </a:t>
                      </a:r>
                      <a:endParaRPr lang="en-US" sz="2000" b="0" i="0" u="none" strike="noStrike" dirty="0">
                        <a:solidFill>
                          <a:srgbClr val="000000"/>
                        </a:solidFill>
                        <a:effectLst/>
                        <a:latin typeface="Arial" pitchFamily="34" charset="0"/>
                        <a:cs typeface="Arial" pitchFamily="34" charset="0"/>
                      </a:endParaRPr>
                    </a:p>
                  </a:txBody>
                  <a:tcPr marL="2390" marR="2390" marT="2390" marB="0" anchor="ctr"/>
                </a:tc>
              </a:tr>
            </a:tbl>
          </a:graphicData>
        </a:graphic>
      </p:graphicFrame>
      <p:sp>
        <p:nvSpPr>
          <p:cNvPr id="6" name="Rectangle 5"/>
          <p:cNvSpPr/>
          <p:nvPr/>
        </p:nvSpPr>
        <p:spPr>
          <a:xfrm>
            <a:off x="609600" y="6477000"/>
            <a:ext cx="7762874" cy="230832"/>
          </a:xfrm>
          <a:prstGeom prst="rect">
            <a:avLst/>
          </a:prstGeom>
        </p:spPr>
        <p:txBody>
          <a:bodyPr wrap="square">
            <a:spAutoFit/>
          </a:bodyPr>
          <a:lstStyle/>
          <a:p>
            <a:r>
              <a:rPr lang="en-US" sz="900" dirty="0" smtClean="0">
                <a:solidFill>
                  <a:schemeClr val="bg1">
                    <a:lumMod val="50000"/>
                  </a:schemeClr>
                </a:solidFill>
                <a:latin typeface="+mn-lt"/>
              </a:rPr>
              <a:t>Source: </a:t>
            </a:r>
            <a:r>
              <a:rPr lang="en-US" sz="900" dirty="0">
                <a:solidFill>
                  <a:schemeClr val="bg1">
                    <a:lumMod val="50000"/>
                  </a:schemeClr>
                </a:solidFill>
                <a:latin typeface="+mn-lt"/>
              </a:rPr>
              <a:t>Pew Hispanic Center estimates based on residual methodology applied to March Supplements to the Current Population Survey </a:t>
            </a:r>
            <a:r>
              <a:rPr lang="en-US" sz="900" dirty="0" smtClean="0">
                <a:solidFill>
                  <a:schemeClr val="bg1">
                    <a:lumMod val="50000"/>
                  </a:schemeClr>
                </a:solidFill>
                <a:latin typeface="+mn-lt"/>
              </a:rPr>
              <a:t>(February 1, 2011).</a:t>
            </a:r>
            <a:r>
              <a:rPr lang="en-US" sz="900" dirty="0">
                <a:solidFill>
                  <a:schemeClr val="bg1">
                    <a:lumMod val="50000"/>
                  </a:schemeClr>
                </a:solidFill>
              </a:rPr>
              <a:t>	</a:t>
            </a:r>
          </a:p>
        </p:txBody>
      </p:sp>
      <p:sp>
        <p:nvSpPr>
          <p:cNvPr id="3" name="TextBox 2"/>
          <p:cNvSpPr txBox="1"/>
          <p:nvPr/>
        </p:nvSpPr>
        <p:spPr>
          <a:xfrm>
            <a:off x="8072232" y="2590800"/>
            <a:ext cx="1071768" cy="600164"/>
          </a:xfrm>
          <a:prstGeom prst="rect">
            <a:avLst/>
          </a:prstGeom>
          <a:noFill/>
        </p:spPr>
        <p:txBody>
          <a:bodyPr wrap="square" rtlCol="0">
            <a:spAutoFit/>
          </a:bodyPr>
          <a:lstStyle/>
          <a:p>
            <a:r>
              <a:rPr lang="en-US" sz="1100" dirty="0" smtClean="0"/>
              <a:t>6.5% of Texas’ 2010 Population</a:t>
            </a:r>
            <a:endParaRPr lang="en-US" sz="1100" dirty="0"/>
          </a:p>
        </p:txBody>
      </p:sp>
      <p:cxnSp>
        <p:nvCxnSpPr>
          <p:cNvPr id="8" name="Straight Arrow Connector 7"/>
          <p:cNvCxnSpPr>
            <a:stCxn id="3" idx="1"/>
          </p:cNvCxnSpPr>
          <p:nvPr/>
        </p:nvCxnSpPr>
        <p:spPr>
          <a:xfrm flipH="1">
            <a:off x="5691427" y="2890882"/>
            <a:ext cx="2380805"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9578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m migrat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19200" y="1219200"/>
            <a:ext cx="6441814" cy="5562600"/>
          </a:xfrm>
          <a:prstGeom prst="rect">
            <a:avLst/>
          </a:prstGeom>
        </p:spPr>
      </p:pic>
      <p:sp>
        <p:nvSpPr>
          <p:cNvPr id="2" name="Title 1"/>
          <p:cNvSpPr>
            <a:spLocks noGrp="1"/>
          </p:cNvSpPr>
          <p:nvPr>
            <p:ph type="title"/>
          </p:nvPr>
        </p:nvSpPr>
        <p:spPr>
          <a:xfrm>
            <a:off x="1219200" y="-228598"/>
            <a:ext cx="7924800" cy="1417639"/>
          </a:xfrm>
        </p:spPr>
        <p:txBody>
          <a:bodyPr>
            <a:noAutofit/>
          </a:bodyPr>
          <a:lstStyle/>
          <a:p>
            <a:r>
              <a:rPr lang="en-US" sz="3200" dirty="0" smtClean="0"/>
              <a:t>Estimated domestic migration (2000-2008) by county as a percentage of 2000 population</a:t>
            </a:r>
            <a:endParaRPr lang="en-US" sz="3200" dirty="0"/>
          </a:p>
        </p:txBody>
      </p:sp>
      <p:sp>
        <p:nvSpPr>
          <p:cNvPr id="6" name="Rectangle 5"/>
          <p:cNvSpPr/>
          <p:nvPr/>
        </p:nvSpPr>
        <p:spPr>
          <a:xfrm>
            <a:off x="0" y="6442503"/>
            <a:ext cx="3505200" cy="523220"/>
          </a:xfrm>
          <a:prstGeom prst="rect">
            <a:avLst/>
          </a:prstGeom>
        </p:spPr>
        <p:txBody>
          <a:bodyPr wrap="square">
            <a:spAutoFit/>
          </a:bodyPr>
          <a:lstStyle/>
          <a:p>
            <a:r>
              <a:rPr lang="fr-FR" sz="700" dirty="0" smtClean="0"/>
              <a:t>Source: Population Division, U.S. Census Bureau, March 19, 2009. Map produced by the Texas State Data Center						</a:t>
            </a:r>
            <a:endParaRPr lang="fr-FR" sz="700" dirty="0"/>
          </a:p>
        </p:txBody>
      </p:sp>
      <p:pic>
        <p:nvPicPr>
          <p:cNvPr id="798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t="10281"/>
          <a:stretch>
            <a:fillRect/>
          </a:stretch>
        </p:blipFill>
        <p:spPr bwMode="auto">
          <a:xfrm>
            <a:off x="1524000" y="1447800"/>
            <a:ext cx="1128713" cy="1994986"/>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2BC1FA3B-F0C1-4F58-90BE-DCC7501F4B28}" type="slidenum">
              <a:rPr lang="en-US" smtClean="0"/>
              <a:pPr/>
              <a:t>12</a:t>
            </a:fld>
            <a:endParaRPr lang="en-US" dirty="0"/>
          </a:p>
        </p:txBody>
      </p:sp>
    </p:spTree>
    <p:extLst>
      <p:ext uri="{BB962C8B-B14F-4D97-AF65-F5344CB8AC3E}">
        <p14:creationId xmlns:p14="http://schemas.microsoft.com/office/powerpoint/2010/main" val="1917328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l="3880" t="18490" r="3845" b="19677"/>
          <a:stretch>
            <a:fillRect/>
          </a:stretch>
        </p:blipFill>
        <p:spPr bwMode="auto">
          <a:xfrm>
            <a:off x="1549282" y="685800"/>
            <a:ext cx="5994518" cy="6261100"/>
          </a:xfrm>
          <a:prstGeom prst="rect">
            <a:avLst/>
          </a:prstGeom>
          <a:noFill/>
          <a:ln w="9525">
            <a:noFill/>
            <a:miter lim="800000"/>
            <a:headEnd/>
            <a:tailEnd/>
          </a:ln>
          <a:effectLst/>
        </p:spPr>
      </p:pic>
      <p:pic>
        <p:nvPicPr>
          <p:cNvPr id="80899" name="Picture 3"/>
          <p:cNvPicPr>
            <a:picLocks noChangeAspect="1" noChangeArrowheads="1"/>
          </p:cNvPicPr>
          <p:nvPr/>
        </p:nvPicPr>
        <p:blipFill>
          <a:blip r:embed="rId4" cstate="print"/>
          <a:srcRect/>
          <a:stretch>
            <a:fillRect/>
          </a:stretch>
        </p:blipFill>
        <p:spPr bwMode="auto">
          <a:xfrm>
            <a:off x="990600" y="1371600"/>
            <a:ext cx="1117365" cy="1692275"/>
          </a:xfrm>
          <a:prstGeom prst="rect">
            <a:avLst/>
          </a:prstGeom>
          <a:noFill/>
          <a:ln w="9525">
            <a:noFill/>
            <a:miter lim="800000"/>
            <a:headEnd/>
            <a:tailEnd/>
          </a:ln>
          <a:effectLst/>
        </p:spPr>
      </p:pic>
      <p:sp>
        <p:nvSpPr>
          <p:cNvPr id="6" name="Title 1"/>
          <p:cNvSpPr txBox="1">
            <a:spLocks/>
          </p:cNvSpPr>
          <p:nvPr/>
        </p:nvSpPr>
        <p:spPr>
          <a:xfrm>
            <a:off x="1752600" y="228601"/>
            <a:ext cx="73914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191C6F"/>
                </a:solidFill>
                <a:effectLst/>
                <a:uLnTx/>
                <a:uFillTx/>
                <a:latin typeface="+mj-lt"/>
                <a:ea typeface="+mj-ea"/>
                <a:cs typeface="+mj-cs"/>
              </a:rPr>
              <a:t>Estimated international</a:t>
            </a:r>
            <a:r>
              <a:rPr lang="en-US" kern="0" dirty="0" smtClean="0">
                <a:solidFill>
                  <a:srgbClr val="191C6F"/>
                </a:solidFill>
                <a:latin typeface="+mj-lt"/>
                <a:ea typeface="+mj-ea"/>
                <a:cs typeface="+mj-cs"/>
              </a:rPr>
              <a:t> </a:t>
            </a:r>
            <a:r>
              <a:rPr kumimoji="0" lang="en-US" b="0" i="0" u="none" strike="noStrike" kern="0" cap="none" spc="0" normalizeH="0" baseline="0" noProof="0" dirty="0" smtClean="0">
                <a:ln>
                  <a:noFill/>
                </a:ln>
                <a:solidFill>
                  <a:srgbClr val="191C6F"/>
                </a:solidFill>
                <a:effectLst/>
                <a:uLnTx/>
                <a:uFillTx/>
                <a:latin typeface="+mj-lt"/>
                <a:ea typeface="+mj-ea"/>
                <a:cs typeface="+mj-cs"/>
              </a:rPr>
              <a:t>migration (2000-2008) by county as a percentage of 2000 population</a:t>
            </a:r>
            <a:endParaRPr kumimoji="0" lang="en-US" b="0" i="0" u="none" strike="noStrike" kern="0" cap="none" spc="0" normalizeH="0" baseline="0" noProof="0" dirty="0">
              <a:ln>
                <a:noFill/>
              </a:ln>
              <a:solidFill>
                <a:srgbClr val="191C6F"/>
              </a:solidFill>
              <a:effectLst/>
              <a:uLnTx/>
              <a:uFillTx/>
              <a:latin typeface="+mj-lt"/>
              <a:ea typeface="+mj-ea"/>
              <a:cs typeface="+mj-cs"/>
            </a:endParaRPr>
          </a:p>
        </p:txBody>
      </p:sp>
      <p:sp>
        <p:nvSpPr>
          <p:cNvPr id="5" name="Rectangle 4"/>
          <p:cNvSpPr/>
          <p:nvPr/>
        </p:nvSpPr>
        <p:spPr>
          <a:xfrm>
            <a:off x="0" y="6442503"/>
            <a:ext cx="3505200" cy="523220"/>
          </a:xfrm>
          <a:prstGeom prst="rect">
            <a:avLst/>
          </a:prstGeom>
        </p:spPr>
        <p:txBody>
          <a:bodyPr wrap="square">
            <a:spAutoFit/>
          </a:bodyPr>
          <a:lstStyle/>
          <a:p>
            <a:r>
              <a:rPr lang="fr-FR" sz="700" dirty="0" smtClean="0"/>
              <a:t>Source: Population Division, U.S. Census Bureau, March 19, 2009. Map produced by the Texas State Data Center						</a:t>
            </a:r>
            <a:endParaRPr lang="fr-FR" sz="700"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13</a:t>
            </a:fld>
            <a:endParaRPr lang="en-US" dirty="0"/>
          </a:p>
        </p:txBody>
      </p:sp>
    </p:spTree>
    <p:extLst>
      <p:ext uri="{BB962C8B-B14F-4D97-AF65-F5344CB8AC3E}">
        <p14:creationId xmlns:p14="http://schemas.microsoft.com/office/powerpoint/2010/main" val="2861013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01"/>
          <a:stretch/>
        </p:blipFill>
        <p:spPr bwMode="auto">
          <a:xfrm>
            <a:off x="26790" y="1"/>
            <a:ext cx="9101970" cy="700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sp>
        <p:nvSpPr>
          <p:cNvPr id="5" name="Rectangle 4"/>
          <p:cNvSpPr/>
          <p:nvPr/>
        </p:nvSpPr>
        <p:spPr>
          <a:xfrm>
            <a:off x="26790" y="6361701"/>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3036018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7695"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6" y="0"/>
            <a:ext cx="9084734"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6790" y="6479545"/>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3860925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13963873"/>
              </p:ext>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0922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85981361"/>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644189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49579827"/>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cxnSp>
        <p:nvCxnSpPr>
          <p:cNvPr id="3" name="Straight Arrow Connector 2"/>
          <p:cNvCxnSpPr/>
          <p:nvPr/>
        </p:nvCxnSpPr>
        <p:spPr>
          <a:xfrm>
            <a:off x="1143000" y="3733800"/>
            <a:ext cx="298260"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4953000"/>
            <a:ext cx="298260"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534400" y="3733800"/>
            <a:ext cx="304800"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4547" y="5943600"/>
            <a:ext cx="298260"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686800" y="5929829"/>
            <a:ext cx="304800"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686800" y="4953000"/>
            <a:ext cx="304800"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68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smtClean="0"/>
              <a:t>Growing States, 2000-2010</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362584525"/>
              </p:ext>
            </p:extLst>
          </p:nvPr>
        </p:nvGraphicFramePr>
        <p:xfrm>
          <a:off x="152400" y="1295400"/>
          <a:ext cx="8839202" cy="4165834"/>
        </p:xfrm>
        <a:graphic>
          <a:graphicData uri="http://schemas.openxmlformats.org/drawingml/2006/table">
            <a:tbl>
              <a:tblPr firstRow="1" bandRow="1">
                <a:tableStyleId>{073A0DAA-6AF3-43AB-8588-CEC1D06C72B9}</a:tableStyleId>
              </a:tblPr>
              <a:tblGrid>
                <a:gridCol w="2209800"/>
                <a:gridCol w="1800579"/>
                <a:gridCol w="1800579"/>
                <a:gridCol w="1636889"/>
                <a:gridCol w="1391355"/>
              </a:tblGrid>
              <a:tr h="990600">
                <a:tc>
                  <a:txBody>
                    <a:bodyPr/>
                    <a:lstStyle/>
                    <a:p>
                      <a:pPr marL="117475" indent="0" algn="l"/>
                      <a:endParaRPr lang="en-US" sz="2000" b="1" dirty="0">
                        <a:solidFill>
                          <a:srgbClr val="1B1E7A"/>
                        </a:solidFill>
                        <a:latin typeface="Arial" pitchFamily="34" charset="0"/>
                        <a:cs typeface="Arial"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800" b="1" dirty="0" smtClean="0">
                          <a:solidFill>
                            <a:srgbClr val="1B1E7A"/>
                          </a:solidFill>
                          <a:latin typeface="Arial" pitchFamily="34" charset="0"/>
                          <a:cs typeface="Arial" pitchFamily="34" charset="0"/>
                        </a:rPr>
                        <a:t>2000</a:t>
                      </a:r>
                    </a:p>
                    <a:p>
                      <a:pPr marL="233363" indent="0" algn="ctr"/>
                      <a:r>
                        <a:rPr lang="en-US" sz="1800" b="1" dirty="0" smtClean="0">
                          <a:solidFill>
                            <a:srgbClr val="1B1E7A"/>
                          </a:solidFill>
                          <a:latin typeface="Arial" pitchFamily="34" charset="0"/>
                          <a:cs typeface="Arial" pitchFamily="34" charset="0"/>
                        </a:rPr>
                        <a:t>Population*</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8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800" b="1" kern="1200" dirty="0" smtClean="0">
                          <a:solidFill>
                            <a:srgbClr val="1B1E7A"/>
                          </a:solidFill>
                          <a:latin typeface="Arial" pitchFamily="34" charset="0"/>
                          <a:ea typeface="+mn-ea"/>
                          <a:cs typeface="Arial" pitchFamily="34" charset="0"/>
                        </a:rPr>
                        <a:t>Population*</a:t>
                      </a:r>
                    </a:p>
                  </a:txBody>
                  <a:tcPr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800" b="1" kern="1200" dirty="0" smtClean="0">
                          <a:solidFill>
                            <a:srgbClr val="1B1E7A"/>
                          </a:solidFill>
                          <a:latin typeface="Arial" pitchFamily="34" charset="0"/>
                          <a:ea typeface="+mn-ea"/>
                          <a:cs typeface="Arial" pitchFamily="34" charset="0"/>
                        </a:rPr>
                        <a:t>Numerical</a:t>
                      </a:r>
                    </a:p>
                    <a:p>
                      <a:pPr marL="233363" indent="0" algn="ctr" defTabSz="914400" rtl="0" eaLnBrk="1" latinLnBrk="0" hangingPunct="1"/>
                      <a:r>
                        <a:rPr lang="en-US" sz="18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800" b="1" kern="1200" dirty="0" smtClean="0">
                          <a:solidFill>
                            <a:srgbClr val="1B1E7A"/>
                          </a:solidFill>
                          <a:latin typeface="Arial" pitchFamily="34" charset="0"/>
                          <a:ea typeface="+mn-ea"/>
                          <a:cs typeface="Arial" pitchFamily="34" charset="0"/>
                        </a:rPr>
                        <a:t>2000-2010</a:t>
                      </a:r>
                    </a:p>
                  </a:txBody>
                  <a:tcPr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800" b="1" dirty="0" smtClean="0">
                          <a:solidFill>
                            <a:srgbClr val="1B1E7A"/>
                          </a:solidFill>
                          <a:latin typeface="Arial" pitchFamily="34" charset="0"/>
                          <a:cs typeface="Arial" pitchFamily="34" charset="0"/>
                        </a:rPr>
                        <a:t>Percent</a:t>
                      </a:r>
                    </a:p>
                    <a:p>
                      <a:pPr marL="58738" indent="0" algn="ctr"/>
                      <a:r>
                        <a:rPr lang="en-US" sz="1800" b="1" dirty="0" smtClean="0">
                          <a:solidFill>
                            <a:srgbClr val="1B1E7A"/>
                          </a:solidFill>
                          <a:latin typeface="Arial" pitchFamily="34" charset="0"/>
                          <a:cs typeface="Arial" pitchFamily="34" charset="0"/>
                        </a:rPr>
                        <a:t>Change</a:t>
                      </a:r>
                    </a:p>
                    <a:p>
                      <a:pPr marL="58738" indent="0" algn="ctr"/>
                      <a:r>
                        <a:rPr lang="en-US" sz="1800" b="1" dirty="0" smtClean="0">
                          <a:solidFill>
                            <a:srgbClr val="1B1E7A"/>
                          </a:solidFill>
                          <a:latin typeface="Arial" pitchFamily="34" charset="0"/>
                          <a:cs typeface="Arial" pitchFamily="34" charset="0"/>
                        </a:rPr>
                        <a:t>2000-2010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r>
              <a:tr h="533400">
                <a:tc>
                  <a:txBody>
                    <a:bodyPr/>
                    <a:lstStyle/>
                    <a:p>
                      <a:pPr algn="l" rtl="0" fontAlgn="ctr"/>
                      <a:r>
                        <a:rPr lang="en-US" sz="2400" b="0" i="0" u="none" strike="noStrike" dirty="0">
                          <a:solidFill>
                            <a:srgbClr val="1B1E7A"/>
                          </a:solidFill>
                          <a:effectLst/>
                          <a:latin typeface="Calibri"/>
                        </a:rPr>
                        <a:t>United States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2400" u="none" strike="noStrike" kern="1200" dirty="0" smtClean="0">
                          <a:solidFill>
                            <a:srgbClr val="1B1E7A"/>
                          </a:solidFill>
                          <a:effectLst/>
                          <a:latin typeface="+mn-lt"/>
                          <a:ea typeface="+mn-ea"/>
                          <a:cs typeface="+mn-cs"/>
                        </a:rPr>
                        <a:t>  281,421,906</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2400" u="none" strike="noStrike" kern="1200" dirty="0" smtClean="0">
                          <a:solidFill>
                            <a:srgbClr val="1B1E7A"/>
                          </a:solidFill>
                          <a:effectLst/>
                          <a:latin typeface="+mn-lt"/>
                          <a:ea typeface="+mn-ea"/>
                          <a:cs typeface="+mn-cs"/>
                        </a:rPr>
                        <a:t>308,745,538</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2400" u="none" strike="noStrike" kern="1200" dirty="0" smtClean="0">
                          <a:solidFill>
                            <a:srgbClr val="1B1E7A"/>
                          </a:solidFill>
                          <a:effectLst/>
                          <a:latin typeface="+mn-lt"/>
                          <a:ea typeface="+mn-ea"/>
                          <a:cs typeface="+mn-cs"/>
                        </a:rPr>
                        <a:t>27,323,632</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b" latinLnBrk="0" hangingPunct="1">
                        <a:tabLst>
                          <a:tab pos="744538" algn="dec"/>
                        </a:tabLst>
                      </a:pPr>
                      <a:r>
                        <a:rPr lang="en-US" sz="2400" u="none" strike="noStrike" kern="1200" dirty="0" smtClean="0">
                          <a:solidFill>
                            <a:srgbClr val="1B1E7A"/>
                          </a:solidFill>
                          <a:effectLst/>
                          <a:latin typeface="+mn-lt"/>
                          <a:ea typeface="+mn-ea"/>
                          <a:cs typeface="+mn-cs"/>
                        </a:rPr>
                        <a:t>9.7%</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94872">
                <a:tc>
                  <a:txBody>
                    <a:bodyPr/>
                    <a:lstStyle/>
                    <a:p>
                      <a:pPr algn="l" rtl="0" fontAlgn="ctr"/>
                      <a:r>
                        <a:rPr lang="en-US" sz="2400" b="1" i="0" u="none" strike="noStrike" dirty="0">
                          <a:solidFill>
                            <a:srgbClr val="1B1E7A"/>
                          </a:solidFill>
                          <a:effectLst/>
                          <a:latin typeface="Calibri"/>
                        </a:rPr>
                        <a:t>Texas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2400" u="none" strike="noStrike" kern="1200" dirty="0" smtClean="0">
                          <a:solidFill>
                            <a:srgbClr val="1B1E7A"/>
                          </a:solidFill>
                          <a:effectLst/>
                          <a:latin typeface="+mn-lt"/>
                          <a:ea typeface="+mn-ea"/>
                          <a:cs typeface="+mn-cs"/>
                        </a:rPr>
                        <a:t>	</a:t>
                      </a:r>
                      <a:r>
                        <a:rPr lang="en-US" sz="2400" b="1" u="none" strike="noStrike" kern="1200" dirty="0" smtClean="0">
                          <a:solidFill>
                            <a:srgbClr val="1B1E7A"/>
                          </a:solidFill>
                          <a:effectLst/>
                          <a:latin typeface="+mn-lt"/>
                          <a:ea typeface="+mn-ea"/>
                          <a:cs typeface="+mn-cs"/>
                        </a:rPr>
                        <a:t>20,851,820</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2400" b="1" u="none" strike="noStrike" kern="1200" dirty="0" smtClean="0">
                          <a:solidFill>
                            <a:srgbClr val="1B1E7A"/>
                          </a:solidFill>
                          <a:effectLst/>
                          <a:latin typeface="+mn-lt"/>
                          <a:ea typeface="+mn-ea"/>
                          <a:cs typeface="+mn-cs"/>
                        </a:rPr>
                        <a:t>25,145,561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2400" b="1" u="none" strike="noStrike" kern="1200" dirty="0">
                          <a:solidFill>
                            <a:srgbClr val="1B1E7A"/>
                          </a:solidFill>
                          <a:effectLst/>
                          <a:latin typeface="+mn-lt"/>
                          <a:ea typeface="+mn-ea"/>
                          <a:cs typeface="+mn-cs"/>
                        </a:rPr>
                        <a:t>4,293,741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2400" b="1" u="none" strike="noStrike" kern="1200" dirty="0">
                          <a:solidFill>
                            <a:srgbClr val="1B1E7A"/>
                          </a:solidFill>
                          <a:effectLst/>
                          <a:latin typeface="+mn-lt"/>
                          <a:ea typeface="+mn-ea"/>
                          <a:cs typeface="+mn-cs"/>
                        </a:rPr>
                        <a:t>20.6%</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r>
              <a:tr h="394872">
                <a:tc>
                  <a:txBody>
                    <a:bodyPr/>
                    <a:lstStyle/>
                    <a:p>
                      <a:pPr algn="l" rtl="0" fontAlgn="ctr"/>
                      <a:r>
                        <a:rPr lang="en-US" sz="2400" b="0" i="0" u="none" strike="noStrike" dirty="0">
                          <a:solidFill>
                            <a:srgbClr val="1B1E7A"/>
                          </a:solidFill>
                          <a:effectLst/>
                          <a:latin typeface="Calibri"/>
                        </a:rPr>
                        <a:t>California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2400" u="none" strike="noStrike" kern="1200" dirty="0" smtClean="0">
                          <a:solidFill>
                            <a:srgbClr val="1B1E7A"/>
                          </a:solidFill>
                          <a:effectLst/>
                          <a:latin typeface="+mn-lt"/>
                          <a:ea typeface="+mn-ea"/>
                          <a:cs typeface="+mn-cs"/>
                        </a:rPr>
                        <a:t>	33,871,648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2400" u="none" strike="noStrike" kern="1200" dirty="0">
                          <a:solidFill>
                            <a:srgbClr val="1B1E7A"/>
                          </a:solidFill>
                          <a:effectLst/>
                          <a:latin typeface="+mn-lt"/>
                          <a:ea typeface="+mn-ea"/>
                          <a:cs typeface="+mn-cs"/>
                        </a:rPr>
                        <a:t>37,253,956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2400" u="none" strike="noStrike" kern="1200" dirty="0">
                          <a:solidFill>
                            <a:srgbClr val="1B1E7A"/>
                          </a:solidFill>
                          <a:effectLst/>
                          <a:latin typeface="+mn-lt"/>
                          <a:ea typeface="+mn-ea"/>
                          <a:cs typeface="+mn-cs"/>
                        </a:rPr>
                        <a:t>3,382,308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kern="1200" dirty="0">
                          <a:solidFill>
                            <a:srgbClr val="1B1E7A"/>
                          </a:solidFill>
                          <a:effectLst/>
                          <a:latin typeface="+mn-lt"/>
                          <a:ea typeface="+mn-ea"/>
                          <a:cs typeface="+mn-cs"/>
                        </a:rPr>
                        <a:t>10.0%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94872">
                <a:tc>
                  <a:txBody>
                    <a:bodyPr/>
                    <a:lstStyle/>
                    <a:p>
                      <a:pPr algn="l" rtl="0" fontAlgn="ctr"/>
                      <a:r>
                        <a:rPr lang="en-US" sz="2400" b="0" i="0" u="none" strike="noStrike" dirty="0">
                          <a:solidFill>
                            <a:srgbClr val="1B1E7A"/>
                          </a:solidFill>
                          <a:effectLst/>
                          <a:latin typeface="Calibri"/>
                        </a:rPr>
                        <a:t>Florida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2400" u="none" strike="noStrike" kern="1200" dirty="0" smtClean="0">
                          <a:solidFill>
                            <a:srgbClr val="1B1E7A"/>
                          </a:solidFill>
                          <a:effectLst/>
                          <a:latin typeface="+mn-lt"/>
                          <a:ea typeface="+mn-ea"/>
                          <a:cs typeface="+mn-cs"/>
                        </a:rPr>
                        <a:t>	15,982,378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2400" u="none" strike="noStrike" kern="1200" dirty="0">
                          <a:solidFill>
                            <a:srgbClr val="1B1E7A"/>
                          </a:solidFill>
                          <a:effectLst/>
                          <a:latin typeface="+mn-lt"/>
                          <a:ea typeface="+mn-ea"/>
                          <a:cs typeface="+mn-cs"/>
                        </a:rPr>
                        <a:t>18,801,310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2400" u="none" strike="noStrike" kern="1200" dirty="0">
                          <a:solidFill>
                            <a:srgbClr val="1B1E7A"/>
                          </a:solidFill>
                          <a:effectLst/>
                          <a:latin typeface="+mn-lt"/>
                          <a:ea typeface="+mn-ea"/>
                          <a:cs typeface="+mn-cs"/>
                        </a:rPr>
                        <a:t>2,818,932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2400" u="none" strike="noStrike" kern="1200" dirty="0">
                          <a:solidFill>
                            <a:srgbClr val="1B1E7A"/>
                          </a:solidFill>
                          <a:effectLst/>
                          <a:latin typeface="+mn-lt"/>
                          <a:ea typeface="+mn-ea"/>
                          <a:cs typeface="+mn-cs"/>
                        </a:rPr>
                        <a:t>17.6%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94872">
                <a:tc>
                  <a:txBody>
                    <a:bodyPr/>
                    <a:lstStyle/>
                    <a:p>
                      <a:pPr algn="l" rtl="0" fontAlgn="ctr"/>
                      <a:r>
                        <a:rPr lang="en-US" sz="2400" b="0" i="0" u="none" strike="noStrike" dirty="0">
                          <a:solidFill>
                            <a:srgbClr val="1B1E7A"/>
                          </a:solidFill>
                          <a:effectLst/>
                          <a:latin typeface="Calibri"/>
                        </a:rPr>
                        <a:t>Georgia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2400" u="none" strike="noStrike" kern="1200" dirty="0" smtClean="0">
                          <a:solidFill>
                            <a:srgbClr val="1B1E7A"/>
                          </a:solidFill>
                          <a:effectLst/>
                          <a:latin typeface="+mn-lt"/>
                          <a:ea typeface="+mn-ea"/>
                          <a:cs typeface="+mn-cs"/>
                        </a:rPr>
                        <a:t>	8,186,453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2400" u="none" strike="noStrike" kern="1200" dirty="0">
                          <a:solidFill>
                            <a:srgbClr val="1B1E7A"/>
                          </a:solidFill>
                          <a:effectLst/>
                          <a:latin typeface="+mn-lt"/>
                          <a:ea typeface="+mn-ea"/>
                          <a:cs typeface="+mn-cs"/>
                        </a:rPr>
                        <a:t>9,687,653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2400" u="none" strike="noStrike" kern="1200" dirty="0">
                          <a:solidFill>
                            <a:srgbClr val="1B1E7A"/>
                          </a:solidFill>
                          <a:effectLst/>
                          <a:latin typeface="+mn-lt"/>
                          <a:ea typeface="+mn-ea"/>
                          <a:cs typeface="+mn-cs"/>
                        </a:rPr>
                        <a:t>1,501,200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kern="1200" dirty="0">
                          <a:solidFill>
                            <a:srgbClr val="1B1E7A"/>
                          </a:solidFill>
                          <a:effectLst/>
                          <a:latin typeface="+mn-lt"/>
                          <a:ea typeface="+mn-ea"/>
                          <a:cs typeface="+mn-cs"/>
                        </a:rPr>
                        <a:t>18.3%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94872">
                <a:tc>
                  <a:txBody>
                    <a:bodyPr/>
                    <a:lstStyle/>
                    <a:p>
                      <a:pPr algn="l" rtl="0" fontAlgn="b"/>
                      <a:r>
                        <a:rPr lang="en-US" sz="2400" b="0" i="0" u="none" strike="noStrike" dirty="0">
                          <a:solidFill>
                            <a:srgbClr val="1B1E7A"/>
                          </a:solidFill>
                          <a:effectLst/>
                          <a:latin typeface="Calibri"/>
                        </a:rPr>
                        <a:t>North Carolina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2400" u="none" strike="noStrike" kern="1200" dirty="0">
                          <a:solidFill>
                            <a:srgbClr val="1B1E7A"/>
                          </a:solidFill>
                          <a:effectLst/>
                          <a:latin typeface="+mn-lt"/>
                          <a:ea typeface="+mn-ea"/>
                          <a:cs typeface="+mn-cs"/>
                        </a:rPr>
                        <a:t>       </a:t>
                      </a:r>
                      <a:r>
                        <a:rPr lang="en-US" sz="2400" u="none" strike="noStrike" kern="1200" dirty="0" smtClean="0">
                          <a:solidFill>
                            <a:srgbClr val="1B1E7A"/>
                          </a:solidFill>
                          <a:effectLst/>
                          <a:latin typeface="+mn-lt"/>
                          <a:ea typeface="+mn-ea"/>
                          <a:cs typeface="+mn-cs"/>
                        </a:rPr>
                        <a:t>8,049,313 </a:t>
                      </a:r>
                      <a:endParaRPr lang="en-US" sz="24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2400" u="none" strike="noStrike" kern="1200" dirty="0">
                          <a:solidFill>
                            <a:srgbClr val="1B1E7A"/>
                          </a:solidFill>
                          <a:effectLst/>
                          <a:latin typeface="+mn-lt"/>
                          <a:ea typeface="+mn-ea"/>
                          <a:cs typeface="+mn-cs"/>
                        </a:rPr>
                        <a:t>       </a:t>
                      </a:r>
                      <a:r>
                        <a:rPr lang="en-US" sz="2400" u="none" strike="noStrike" kern="1200" dirty="0" smtClean="0">
                          <a:solidFill>
                            <a:srgbClr val="1B1E7A"/>
                          </a:solidFill>
                          <a:effectLst/>
                          <a:latin typeface="+mn-lt"/>
                          <a:ea typeface="+mn-ea"/>
                          <a:cs typeface="+mn-cs"/>
                        </a:rPr>
                        <a:t>9,535,483 </a:t>
                      </a:r>
                      <a:endParaRPr lang="en-US" sz="24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2400" u="none" strike="noStrike" kern="1200" dirty="0">
                          <a:solidFill>
                            <a:srgbClr val="1B1E7A"/>
                          </a:solidFill>
                          <a:effectLst/>
                          <a:latin typeface="+mn-lt"/>
                          <a:ea typeface="+mn-ea"/>
                          <a:cs typeface="+mn-cs"/>
                        </a:rPr>
                        <a:t>     </a:t>
                      </a:r>
                      <a:r>
                        <a:rPr lang="en-US" sz="2400" u="none" strike="noStrike" kern="1200" dirty="0" smtClean="0">
                          <a:solidFill>
                            <a:srgbClr val="1B1E7A"/>
                          </a:solidFill>
                          <a:effectLst/>
                          <a:latin typeface="+mn-lt"/>
                          <a:ea typeface="+mn-ea"/>
                          <a:cs typeface="+mn-cs"/>
                        </a:rPr>
                        <a:t>1,486,170 </a:t>
                      </a:r>
                      <a:endParaRPr lang="en-US" sz="24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2400" u="none" strike="noStrike" kern="1200" dirty="0">
                          <a:solidFill>
                            <a:srgbClr val="1B1E7A"/>
                          </a:solidFill>
                          <a:effectLst/>
                          <a:latin typeface="+mn-lt"/>
                          <a:ea typeface="+mn-ea"/>
                          <a:cs typeface="+mn-cs"/>
                        </a:rPr>
                        <a:t>18.5%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94872">
                <a:tc>
                  <a:txBody>
                    <a:bodyPr/>
                    <a:lstStyle/>
                    <a:p>
                      <a:pPr algn="l" rtl="0" fontAlgn="b"/>
                      <a:r>
                        <a:rPr lang="en-US" sz="2400" b="0" i="0" u="none" strike="noStrike" dirty="0">
                          <a:solidFill>
                            <a:srgbClr val="1B1E7A"/>
                          </a:solidFill>
                          <a:effectLst/>
                          <a:latin typeface="Calibri"/>
                        </a:rPr>
                        <a:t>Arizona</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2400" u="none" strike="noStrike" kern="1200" dirty="0">
                          <a:solidFill>
                            <a:srgbClr val="1B1E7A"/>
                          </a:solidFill>
                          <a:effectLst/>
                          <a:latin typeface="+mn-lt"/>
                          <a:ea typeface="+mn-ea"/>
                          <a:cs typeface="+mn-cs"/>
                        </a:rPr>
                        <a:t>       </a:t>
                      </a:r>
                      <a:r>
                        <a:rPr lang="en-US" sz="2400" u="none" strike="noStrike" kern="1200" dirty="0" smtClean="0">
                          <a:solidFill>
                            <a:srgbClr val="1B1E7A"/>
                          </a:solidFill>
                          <a:effectLst/>
                          <a:latin typeface="+mn-lt"/>
                          <a:ea typeface="+mn-ea"/>
                          <a:cs typeface="+mn-cs"/>
                        </a:rPr>
                        <a:t>5,130,632 </a:t>
                      </a:r>
                      <a:endParaRPr lang="en-US" sz="24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2400" u="none" strike="noStrike" kern="1200" dirty="0">
                          <a:solidFill>
                            <a:srgbClr val="1B1E7A"/>
                          </a:solidFill>
                          <a:effectLst/>
                          <a:latin typeface="+mn-lt"/>
                          <a:ea typeface="+mn-ea"/>
                          <a:cs typeface="+mn-cs"/>
                        </a:rPr>
                        <a:t>       </a:t>
                      </a:r>
                      <a:r>
                        <a:rPr lang="en-US" sz="2400" u="none" strike="noStrike" kern="1200" dirty="0" smtClean="0">
                          <a:solidFill>
                            <a:srgbClr val="1B1E7A"/>
                          </a:solidFill>
                          <a:effectLst/>
                          <a:latin typeface="+mn-lt"/>
                          <a:ea typeface="+mn-ea"/>
                          <a:cs typeface="+mn-cs"/>
                        </a:rPr>
                        <a:t>6,392,017 </a:t>
                      </a:r>
                      <a:endParaRPr lang="en-US" sz="24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2400" u="none" strike="noStrike" kern="1200" dirty="0">
                          <a:solidFill>
                            <a:srgbClr val="1B1E7A"/>
                          </a:solidFill>
                          <a:effectLst/>
                          <a:latin typeface="+mn-lt"/>
                          <a:ea typeface="+mn-ea"/>
                          <a:cs typeface="+mn-cs"/>
                        </a:rPr>
                        <a:t>   </a:t>
                      </a:r>
                      <a:r>
                        <a:rPr lang="en-US" sz="2400" u="none" strike="noStrike" kern="1200" dirty="0" smtClean="0">
                          <a:solidFill>
                            <a:srgbClr val="1B1E7A"/>
                          </a:solidFill>
                          <a:effectLst/>
                          <a:latin typeface="+mn-lt"/>
                          <a:ea typeface="+mn-ea"/>
                          <a:cs typeface="+mn-cs"/>
                        </a:rPr>
                        <a:t>1,261,385 </a:t>
                      </a:r>
                      <a:endParaRPr lang="en-US" sz="24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kern="1200" dirty="0">
                          <a:solidFill>
                            <a:srgbClr val="1B1E7A"/>
                          </a:solidFill>
                          <a:effectLst/>
                          <a:latin typeface="+mn-lt"/>
                          <a:ea typeface="+mn-ea"/>
                          <a:cs typeface="+mn-cs"/>
                        </a:rPr>
                        <a:t>24.6%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272602">
                <a:tc gridSpan="5">
                  <a:txBody>
                    <a:bodyPr/>
                    <a:lstStyle/>
                    <a:p>
                      <a:pPr marL="339725" indent="-339725"/>
                      <a:r>
                        <a:rPr lang="en-US" sz="1100" b="1" dirty="0" smtClean="0">
                          <a:solidFill>
                            <a:srgbClr val="1B1E7A"/>
                          </a:solidFill>
                          <a:latin typeface="Arial" pitchFamily="34" charset="0"/>
                          <a:cs typeface="Arial" pitchFamily="34" charset="0"/>
                        </a:rPr>
                        <a:t>Population values are decennial census counts for April 1 for 2000 and 2010.</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7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2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2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hMerge="1">
                  <a:txBody>
                    <a:bodyPr/>
                    <a:lstStyle/>
                    <a:p>
                      <a:pPr marL="0" algn="l" defTabSz="914400" rtl="0" eaLnBrk="1" latinLnBrk="0" hangingPunct="1">
                        <a:tabLst>
                          <a:tab pos="631825" algn="dec"/>
                        </a:tabLst>
                      </a:pPr>
                      <a:endParaRPr lang="en-US" sz="2400" u="none" strike="noStrike" kern="1200" dirty="0" smtClean="0">
                        <a:solidFill>
                          <a:srgbClr val="1B1E7A"/>
                        </a:solidFill>
                        <a:effectLst/>
                        <a:latin typeface="+mn-lt"/>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sp>
        <p:nvSpPr>
          <p:cNvPr id="9" name="Rectangle 8"/>
          <p:cNvSpPr/>
          <p:nvPr/>
        </p:nvSpPr>
        <p:spPr>
          <a:xfrm>
            <a:off x="0" y="63963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000144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46088350"/>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837119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8808815"/>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1455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Total Population by County, 2010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sp>
        <p:nvSpPr>
          <p:cNvPr id="15" name="TextBox 14"/>
          <p:cNvSpPr txBox="1"/>
          <p:nvPr/>
        </p:nvSpPr>
        <p:spPr>
          <a:xfrm>
            <a:off x="2" y="6510040"/>
            <a:ext cx="2775119"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2010 Census Counts</a:t>
            </a:r>
            <a:endParaRPr lang="en-US" sz="900" dirty="0">
              <a:solidFill>
                <a:schemeClr val="tx1">
                  <a:lumMod val="50000"/>
                  <a:lumOff val="50000"/>
                </a:schemeClr>
              </a:solidFill>
            </a:endParaRPr>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198181"/>
            <a:ext cx="7337425" cy="552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3019" r="12685"/>
          <a:stretch/>
        </p:blipFill>
        <p:spPr bwMode="auto">
          <a:xfrm>
            <a:off x="1387562" y="1721922"/>
            <a:ext cx="1795026" cy="146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366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Change of the Total Population by County, 2000 to 2010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sp>
        <p:nvSpPr>
          <p:cNvPr id="15" name="TextBox 14"/>
          <p:cNvSpPr txBox="1"/>
          <p:nvPr/>
        </p:nvSpPr>
        <p:spPr>
          <a:xfrm>
            <a:off x="2" y="6510040"/>
            <a:ext cx="3352200"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2000  and  2010 Census Counts</a:t>
            </a:r>
            <a:endParaRPr lang="en-US" sz="900" dirty="0">
              <a:solidFill>
                <a:schemeClr val="tx1">
                  <a:lumMod val="50000"/>
                  <a:lumOff val="50000"/>
                </a:schemeClr>
              </a:solidFill>
            </a:endParaRPr>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52897"/>
            <a:ext cx="7150487"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7448" r="33198"/>
          <a:stretch/>
        </p:blipFill>
        <p:spPr bwMode="auto">
          <a:xfrm>
            <a:off x="1524000" y="2078181"/>
            <a:ext cx="1599210" cy="121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1708849"/>
            <a:ext cx="1981200" cy="738664"/>
          </a:xfrm>
          <a:prstGeom prst="rect">
            <a:avLst/>
          </a:prstGeom>
          <a:noFill/>
        </p:spPr>
        <p:txBody>
          <a:bodyPr wrap="square" rtlCol="0">
            <a:spAutoFit/>
          </a:bodyPr>
          <a:lstStyle/>
          <a:p>
            <a:r>
              <a:rPr lang="en-US" sz="1400" dirty="0" smtClean="0">
                <a:solidFill>
                  <a:srgbClr val="191C6F"/>
                </a:solidFill>
              </a:rPr>
              <a:t>79 counties lost population over the decade</a:t>
            </a:r>
            <a:endParaRPr lang="en-US" sz="1400" dirty="0">
              <a:solidFill>
                <a:srgbClr val="191C6F"/>
              </a:solidFill>
            </a:endParaRPr>
          </a:p>
        </p:txBody>
      </p:sp>
    </p:spTree>
    <p:extLst>
      <p:ext uri="{BB962C8B-B14F-4D97-AF65-F5344CB8AC3E}">
        <p14:creationId xmlns:p14="http://schemas.microsoft.com/office/powerpoint/2010/main" val="3160980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705600" cy="990600"/>
          </a:xfrm>
        </p:spPr>
        <p:txBody>
          <a:bodyPr>
            <a:noAutofit/>
          </a:bodyPr>
          <a:lstStyle/>
          <a:p>
            <a:r>
              <a:rPr lang="en-US" sz="2000" dirty="0" smtClean="0"/>
              <a:t>Percent of the Population Less than 18 Years of Age, Living Under Poverty for During Past 12 Months, 2005-2009</a:t>
            </a:r>
            <a:endParaRPr lang="en-US" sz="2000" dirty="0"/>
          </a:p>
        </p:txBody>
      </p:sp>
      <p:sp>
        <p:nvSpPr>
          <p:cNvPr id="6" name="TextBox 5"/>
          <p:cNvSpPr txBox="1"/>
          <p:nvPr/>
        </p:nvSpPr>
        <p:spPr>
          <a:xfrm>
            <a:off x="228600" y="6519446"/>
            <a:ext cx="6080191"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pic>
        <p:nvPicPr>
          <p:cNvPr id="3074" name="Picture 2"/>
          <p:cNvPicPr>
            <a:picLocks noChangeAspect="1" noChangeArrowheads="1"/>
          </p:cNvPicPr>
          <p:nvPr/>
        </p:nvPicPr>
        <p:blipFill>
          <a:blip r:embed="rId2" cstate="print"/>
          <a:srcRect/>
          <a:stretch>
            <a:fillRect/>
          </a:stretch>
        </p:blipFill>
        <p:spPr bwMode="auto">
          <a:xfrm>
            <a:off x="1371600" y="894221"/>
            <a:ext cx="7924800" cy="5963779"/>
          </a:xfrm>
          <a:prstGeom prst="rect">
            <a:avLst/>
          </a:prstGeom>
          <a:noFill/>
          <a:ln w="9525">
            <a:noFill/>
            <a:miter lim="800000"/>
            <a:headEnd/>
            <a:tailEnd/>
          </a:ln>
          <a:effectLst/>
        </p:spPr>
      </p:pic>
      <p:pic>
        <p:nvPicPr>
          <p:cNvPr id="3075" name="Picture 3"/>
          <p:cNvPicPr>
            <a:picLocks noChangeAspect="1" noChangeArrowheads="1"/>
          </p:cNvPicPr>
          <p:nvPr/>
        </p:nvPicPr>
        <p:blipFill rotWithShape="1">
          <a:blip r:embed="rId3" cstate="print"/>
          <a:srcRect t="36630"/>
          <a:stretch/>
        </p:blipFill>
        <p:spPr bwMode="auto">
          <a:xfrm>
            <a:off x="1205102" y="1524000"/>
            <a:ext cx="1062946" cy="1752600"/>
          </a:xfrm>
          <a:prstGeom prst="rect">
            <a:avLst/>
          </a:prstGeom>
          <a:noFill/>
          <a:ln w="9525">
            <a:noFill/>
            <a:miter lim="800000"/>
            <a:headEnd/>
            <a:tailEnd/>
          </a:ln>
          <a:effectLst/>
        </p:spPr>
      </p:pic>
    </p:spTree>
    <p:extLst>
      <p:ext uri="{BB962C8B-B14F-4D97-AF65-F5344CB8AC3E}">
        <p14:creationId xmlns:p14="http://schemas.microsoft.com/office/powerpoint/2010/main" val="803938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50234" y="917575"/>
            <a:ext cx="7893766" cy="5940425"/>
          </a:xfrm>
          <a:prstGeom prst="rect">
            <a:avLst/>
          </a:prstGeom>
          <a:noFill/>
          <a:ln w="9525">
            <a:noFill/>
            <a:miter lim="800000"/>
            <a:headEnd/>
            <a:tailEnd/>
          </a:ln>
          <a:effectLst/>
        </p:spPr>
      </p:pic>
      <p:pic>
        <p:nvPicPr>
          <p:cNvPr id="4099" name="Picture 3"/>
          <p:cNvPicPr>
            <a:picLocks noChangeAspect="1" noChangeArrowheads="1"/>
          </p:cNvPicPr>
          <p:nvPr/>
        </p:nvPicPr>
        <p:blipFill rotWithShape="1">
          <a:blip r:embed="rId3" cstate="print"/>
          <a:srcRect t="31207"/>
          <a:stretch/>
        </p:blipFill>
        <p:spPr bwMode="auto">
          <a:xfrm>
            <a:off x="1323442" y="1295400"/>
            <a:ext cx="1626133" cy="1905001"/>
          </a:xfrm>
          <a:prstGeom prst="rect">
            <a:avLst/>
          </a:prstGeom>
          <a:noFill/>
          <a:ln w="9525">
            <a:noFill/>
            <a:miter lim="800000"/>
            <a:headEnd/>
            <a:tailEnd/>
          </a:ln>
          <a:effectLst/>
        </p:spPr>
      </p:pic>
      <p:sp>
        <p:nvSpPr>
          <p:cNvPr id="6" name="TextBox 5"/>
          <p:cNvSpPr txBox="1"/>
          <p:nvPr/>
        </p:nvSpPr>
        <p:spPr>
          <a:xfrm>
            <a:off x="2438400" y="404190"/>
            <a:ext cx="6105945" cy="400110"/>
          </a:xfrm>
          <a:prstGeom prst="rect">
            <a:avLst/>
          </a:prstGeom>
          <a:noFill/>
        </p:spPr>
        <p:txBody>
          <a:bodyPr wrap="square" rtlCol="0">
            <a:spAutoFit/>
          </a:bodyPr>
          <a:lstStyle/>
          <a:p>
            <a:r>
              <a:rPr lang="en-US" sz="2000" dirty="0" smtClean="0">
                <a:solidFill>
                  <a:schemeClr val="accent1">
                    <a:lumMod val="75000"/>
                  </a:schemeClr>
                </a:solidFill>
              </a:rPr>
              <a:t>Median Household Income by County, 2005-2009</a:t>
            </a:r>
            <a:endParaRPr lang="en-US" sz="2000" dirty="0">
              <a:solidFill>
                <a:schemeClr val="accent1">
                  <a:lumMod val="75000"/>
                </a:schemeClr>
              </a:solidFill>
            </a:endParaRPr>
          </a:p>
        </p:txBody>
      </p:sp>
      <p:sp>
        <p:nvSpPr>
          <p:cNvPr id="8" name="TextBox 7"/>
          <p:cNvSpPr txBox="1"/>
          <p:nvPr/>
        </p:nvSpPr>
        <p:spPr>
          <a:xfrm>
            <a:off x="228600" y="6519446"/>
            <a:ext cx="6080191"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4102401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1189038"/>
          </a:xfrm>
        </p:spPr>
        <p:txBody>
          <a:bodyPr>
            <a:normAutofit/>
          </a:bodyPr>
          <a:lstStyle/>
          <a:p>
            <a:r>
              <a:rPr lang="en-US" sz="2400" dirty="0" smtClean="0"/>
              <a:t>Percent of the population 5 and over who speak English less than very well by state, 2009</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602574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324600"/>
            <a:ext cx="3644780" cy="523220"/>
          </a:xfrm>
          <a:prstGeom prst="rect">
            <a:avLst/>
          </a:prstGeom>
          <a:noFill/>
        </p:spPr>
        <p:txBody>
          <a:bodyPr wrap="none" rtlCol="0">
            <a:spAutoFit/>
          </a:bodyPr>
          <a:lstStyle/>
          <a:p>
            <a:r>
              <a:rPr lang="en-US" sz="1400" dirty="0" smtClean="0"/>
              <a:t>Source: American Community Survey, 2009</a:t>
            </a:r>
          </a:p>
          <a:p>
            <a:endParaRPr lang="en-US" sz="1400" dirty="0"/>
          </a:p>
        </p:txBody>
      </p:sp>
    </p:spTree>
    <p:extLst>
      <p:ext uri="{BB962C8B-B14F-4D97-AF65-F5344CB8AC3E}">
        <p14:creationId xmlns:p14="http://schemas.microsoft.com/office/powerpoint/2010/main" val="3290710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1189038"/>
          </a:xfrm>
        </p:spPr>
        <p:txBody>
          <a:bodyPr>
            <a:normAutofit/>
          </a:bodyPr>
          <a:lstStyle/>
          <a:p>
            <a:r>
              <a:rPr lang="en-US" sz="2400" dirty="0" smtClean="0"/>
              <a:t>Percent of the population 5 and over who speak Spanish at home, 2009</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872633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324600"/>
            <a:ext cx="3644780" cy="523220"/>
          </a:xfrm>
          <a:prstGeom prst="rect">
            <a:avLst/>
          </a:prstGeom>
          <a:noFill/>
        </p:spPr>
        <p:txBody>
          <a:bodyPr wrap="none" rtlCol="0">
            <a:spAutoFit/>
          </a:bodyPr>
          <a:lstStyle/>
          <a:p>
            <a:r>
              <a:rPr lang="en-US" sz="1400" dirty="0" smtClean="0"/>
              <a:t>Source: American Community Survey, 2009</a:t>
            </a:r>
          </a:p>
          <a:p>
            <a:endParaRPr lang="en-US" sz="1400" dirty="0"/>
          </a:p>
        </p:txBody>
      </p:sp>
    </p:spTree>
    <p:extLst>
      <p:ext uri="{BB962C8B-B14F-4D97-AF65-F5344CB8AC3E}">
        <p14:creationId xmlns:p14="http://schemas.microsoft.com/office/powerpoint/2010/main" val="3137459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7" name="Title 1"/>
          <p:cNvSpPr txBox="1">
            <a:spLocks/>
          </p:cNvSpPr>
          <p:nvPr/>
        </p:nvSpPr>
        <p:spPr>
          <a:xfrm>
            <a:off x="1676400" y="228600"/>
            <a:ext cx="7010400" cy="11890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r>
              <a:rPr lang="en-US" sz="2400" dirty="0" smtClean="0"/>
              <a:t>Percent of the population 5 and over who speak Spanish at home, 2005-2009</a:t>
            </a:r>
            <a:endParaRPr lang="en-US" sz="2400" dirty="0"/>
          </a:p>
        </p:txBody>
      </p:sp>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487" y="1027042"/>
            <a:ext cx="8004249" cy="601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3312" r="78786"/>
          <a:stretch/>
        </p:blipFill>
        <p:spPr bwMode="auto">
          <a:xfrm>
            <a:off x="1447800" y="1295399"/>
            <a:ext cx="1863374" cy="216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6519446"/>
            <a:ext cx="6165149"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2799574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TextBox 5"/>
          <p:cNvSpPr txBox="1"/>
          <p:nvPr/>
        </p:nvSpPr>
        <p:spPr>
          <a:xfrm>
            <a:off x="1737691" y="307032"/>
            <a:ext cx="7313544" cy="461665"/>
          </a:xfrm>
          <a:prstGeom prst="rect">
            <a:avLst/>
          </a:prstGeom>
          <a:noFill/>
        </p:spPr>
        <p:txBody>
          <a:bodyPr wrap="square" rtlCol="0">
            <a:spAutoFit/>
          </a:bodyPr>
          <a:lstStyle/>
          <a:p>
            <a:pPr algn="ctr"/>
            <a:r>
              <a:rPr lang="en-US" dirty="0" smtClean="0">
                <a:solidFill>
                  <a:schemeClr val="accent1">
                    <a:lumMod val="75000"/>
                  </a:schemeClr>
                </a:solidFill>
              </a:rPr>
              <a:t>Percent of population that is foreign born, 2005-2009</a:t>
            </a:r>
            <a:endParaRPr lang="en-US" dirty="0">
              <a:solidFill>
                <a:schemeClr val="accent1">
                  <a:lumMod val="75000"/>
                </a:schemeClr>
              </a:solidFill>
            </a:endParaRPr>
          </a:p>
        </p:txBody>
      </p:sp>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562" y="907197"/>
            <a:ext cx="8115175" cy="610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3455" r="50000"/>
          <a:stretch/>
        </p:blipFill>
        <p:spPr bwMode="auto">
          <a:xfrm>
            <a:off x="1214562" y="1380071"/>
            <a:ext cx="1763950" cy="220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6519446"/>
            <a:ext cx="6165149"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1037499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8271091"/>
              </p:ext>
            </p:extLst>
          </p:nvPr>
        </p:nvGraphicFramePr>
        <p:xfrm>
          <a:off x="304800" y="1143000"/>
          <a:ext cx="8534399" cy="5481863"/>
        </p:xfrm>
        <a:graphic>
          <a:graphicData uri="http://schemas.openxmlformats.org/drawingml/2006/table">
            <a:tbl>
              <a:tblPr firstRow="1" bandRow="1">
                <a:tableStyleId>{5C22544A-7EE6-4342-B048-85BDC9FD1C3A}</a:tableStyleId>
              </a:tblPr>
              <a:tblGrid>
                <a:gridCol w="1030287"/>
                <a:gridCol w="1621746"/>
                <a:gridCol w="1621746"/>
                <a:gridCol w="1153975"/>
                <a:gridCol w="1436871"/>
                <a:gridCol w="1669774"/>
              </a:tblGrid>
              <a:tr h="60784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tab pos="7720013" algn="ctr"/>
                        </a:tabLst>
                        <a:defRPr/>
                      </a:pPr>
                      <a:r>
                        <a:rPr lang="en-US" sz="1600" b="1" baseline="0" dirty="0" smtClean="0">
                          <a:solidFill>
                            <a:srgbClr val="1B1E7A"/>
                          </a:solidFill>
                          <a:latin typeface="Arial" pitchFamily="34" charset="0"/>
                          <a:cs typeface="Arial" pitchFamily="34" charset="0"/>
                        </a:rPr>
                        <a:t>                                                                                     </a:t>
                      </a:r>
                      <a:r>
                        <a:rPr lang="en-US" sz="1600" b="1" dirty="0" smtClean="0">
                          <a:solidFill>
                            <a:srgbClr val="1B1E7A"/>
                          </a:solidFill>
                          <a:latin typeface="Arial" pitchFamily="34" charset="0"/>
                          <a:cs typeface="Arial" pitchFamily="34" charset="0"/>
                        </a:rPr>
                        <a:t>Percent Change</a:t>
                      </a:r>
                      <a:br>
                        <a:rPr lang="en-US" sz="1600" b="1" dirty="0" smtClean="0">
                          <a:solidFill>
                            <a:srgbClr val="1B1E7A"/>
                          </a:solidFill>
                          <a:latin typeface="Arial" pitchFamily="34" charset="0"/>
                          <a:cs typeface="Arial" pitchFamily="34" charset="0"/>
                        </a:rPr>
                      </a:br>
                      <a:r>
                        <a:rPr lang="en-US" sz="1600" b="1" dirty="0" smtClean="0">
                          <a:solidFill>
                            <a:srgbClr val="1B1E7A"/>
                          </a:solidFill>
                          <a:latin typeface="Arial" pitchFamily="34" charset="0"/>
                          <a:cs typeface="Arial" pitchFamily="34" charset="0"/>
                        </a:rPr>
                        <a:t>                                                                                     Due to</a:t>
                      </a:r>
                    </a:p>
                  </a:txBody>
                  <a:tcPr anchor="ctr">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alpha val="0"/>
                      </a:schemeClr>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48640">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Numerical</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Natural</a:t>
                      </a:r>
                    </a:p>
                    <a:p>
                      <a:pPr algn="ctr"/>
                      <a:r>
                        <a:rPr lang="en-US" sz="1600" b="1" dirty="0" smtClean="0">
                          <a:solidFill>
                            <a:srgbClr val="1B1E7A"/>
                          </a:solidFill>
                          <a:latin typeface="Arial" pitchFamily="34" charset="0"/>
                          <a:cs typeface="Arial" pitchFamily="34" charset="0"/>
                        </a:rPr>
                        <a:t>Increase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Net</a:t>
                      </a:r>
                    </a:p>
                    <a:p>
                      <a:pPr algn="ctr"/>
                      <a:r>
                        <a:rPr lang="en-US" sz="1600" b="1" dirty="0" smtClean="0">
                          <a:solidFill>
                            <a:srgbClr val="1B1E7A"/>
                          </a:solidFill>
                          <a:latin typeface="Arial" pitchFamily="34" charset="0"/>
                          <a:cs typeface="Arial" pitchFamily="34" charset="0"/>
                        </a:rPr>
                        <a:t>Migration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21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93.91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tabLst>
                          <a:tab pos="174625" algn="dec"/>
                        </a:tabLst>
                      </a:pPr>
                      <a:r>
                        <a:rPr lang="en-US" sz="1800" b="1" dirty="0" smtClean="0">
                          <a:solidFill>
                            <a:srgbClr val="1B1E7A"/>
                          </a:solidFill>
                          <a:latin typeface="Arial" pitchFamily="34" charset="0"/>
                          <a:cs typeface="Arial" pitchFamily="34" charset="0"/>
                        </a:rPr>
                        <a:t>	6.09</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16.9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86.74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	13.26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41.58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58.42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19.9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65.85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34.15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22.8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49.65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50.35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2009</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24,782,302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3,930,484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18.8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54.04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45.33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8999">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1800" b="1" kern="1200" dirty="0" smtClean="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1800" b="1" kern="1200" dirty="0" smtClean="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8999">
                <a:tc>
                  <a:txBody>
                    <a:bodyPr/>
                    <a:lstStyle/>
                    <a:p>
                      <a:pPr algn="l"/>
                      <a:r>
                        <a:rPr lang="en-US" sz="1800" b="1" dirty="0" smtClean="0">
                          <a:solidFill>
                            <a:srgbClr val="1B1E7A"/>
                          </a:solidFill>
                          <a:latin typeface="Arial" pitchFamily="34" charset="0"/>
                          <a:cs typeface="Arial" pitchFamily="34" charset="0"/>
                        </a:rPr>
                        <a:t>2011</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25,674,681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529,120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54.79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44.99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3600">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22960">
                <a:tc gridSpan="6">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2009 and 2011 are for July 1 as estimated by the U.S. Census Bureau. </a:t>
                      </a:r>
                    </a:p>
                    <a:p>
                      <a:pPr marL="339725" indent="-339725"/>
                      <a:endParaRPr lang="en-US" sz="800" b="1" dirty="0" smtClean="0">
                        <a:solidFill>
                          <a:srgbClr val="1B1E7A"/>
                        </a:solidFill>
                        <a:latin typeface="Arial" pitchFamily="34" charset="0"/>
                        <a:cs typeface="Arial" pitchFamily="34" charset="0"/>
                      </a:endParaRPr>
                    </a:p>
                    <a:p>
                      <a:pPr marL="914400" indent="-914400"/>
                      <a:r>
                        <a:rPr lang="en-US" sz="1000" b="0" dirty="0" smtClean="0">
                          <a:solidFill>
                            <a:schemeClr val="bg1">
                              <a:lumMod val="50000"/>
                            </a:schemeClr>
                          </a:solidFill>
                          <a:latin typeface="Arial" pitchFamily="34" charset="0"/>
                          <a:cs typeface="Arial" pitchFamily="34" charset="0"/>
                        </a:rPr>
                        <a:t>Source:</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Derived from U.S.</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Census Bureau Estimates for dates indicated by the Texas State Data Center, University of Texas at</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San Antonio.</a:t>
                      </a:r>
                    </a:p>
                    <a:p>
                      <a:pPr marL="914400" indent="-914400"/>
                      <a:r>
                        <a:rPr lang="en-US" sz="1000" b="0" dirty="0" smtClean="0">
                          <a:solidFill>
                            <a:schemeClr val="bg1">
                              <a:lumMod val="50000"/>
                            </a:schemeClr>
                          </a:solidFill>
                          <a:latin typeface="Arial" pitchFamily="34" charset="0"/>
                          <a:cs typeface="Arial" pitchFamily="34" charset="0"/>
                        </a:rPr>
                        <a:t>Note: Residual values are not presented in this table. </a:t>
                      </a: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1950-2011</a:t>
            </a:r>
          </a:p>
        </p:txBody>
      </p:sp>
      <p:sp>
        <p:nvSpPr>
          <p:cNvPr id="5" name="Slide Number Placeholder 4"/>
          <p:cNvSpPr>
            <a:spLocks noGrp="1"/>
          </p:cNvSpPr>
          <p:nvPr>
            <p:ph type="sldNum" sz="quarter" idx="12"/>
          </p:nvPr>
        </p:nvSpPr>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3485793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sp>
        <p:nvSpPr>
          <p:cNvPr id="8" name="TextBox 7"/>
          <p:cNvSpPr txBox="1"/>
          <p:nvPr/>
        </p:nvSpPr>
        <p:spPr>
          <a:xfrm>
            <a:off x="1752601" y="203882"/>
            <a:ext cx="7010400" cy="707886"/>
          </a:xfrm>
          <a:prstGeom prst="rect">
            <a:avLst/>
          </a:prstGeom>
          <a:noFill/>
        </p:spPr>
        <p:txBody>
          <a:bodyPr wrap="square" rtlCol="0">
            <a:spAutoFit/>
          </a:bodyPr>
          <a:lstStyle/>
          <a:p>
            <a:pPr algn="ctr"/>
            <a:r>
              <a:rPr lang="en-US" sz="2000" dirty="0" smtClean="0">
                <a:solidFill>
                  <a:schemeClr val="accent1">
                    <a:lumMod val="75000"/>
                  </a:schemeClr>
                </a:solidFill>
              </a:rPr>
              <a:t>Percent of Households that are Linguistically Isolated, by County, 2005-2009</a:t>
            </a:r>
            <a:endParaRPr lang="en-US" sz="2000" dirty="0">
              <a:solidFill>
                <a:schemeClr val="accent1">
                  <a:lumMod val="75000"/>
                </a:schemeClr>
              </a:solidFill>
            </a:endParaRPr>
          </a:p>
        </p:txBody>
      </p:sp>
      <p:sp>
        <p:nvSpPr>
          <p:cNvPr id="11" name="TextBox 10"/>
          <p:cNvSpPr txBox="1"/>
          <p:nvPr/>
        </p:nvSpPr>
        <p:spPr>
          <a:xfrm>
            <a:off x="228600" y="6519446"/>
            <a:ext cx="6165149"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880" r="58544"/>
          <a:stretch/>
        </p:blipFill>
        <p:spPr bwMode="auto">
          <a:xfrm>
            <a:off x="1785080" y="1676400"/>
            <a:ext cx="981908" cy="13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334" t="8522" r="9251"/>
          <a:stretch/>
        </p:blipFill>
        <p:spPr bwMode="auto">
          <a:xfrm>
            <a:off x="1524000" y="1066800"/>
            <a:ext cx="6035648" cy="536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226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TextBox 5"/>
          <p:cNvSpPr txBox="1"/>
          <p:nvPr/>
        </p:nvSpPr>
        <p:spPr>
          <a:xfrm>
            <a:off x="1754256" y="76200"/>
            <a:ext cx="6748463" cy="1200329"/>
          </a:xfrm>
          <a:prstGeom prst="rect">
            <a:avLst/>
          </a:prstGeom>
          <a:noFill/>
        </p:spPr>
        <p:txBody>
          <a:bodyPr wrap="square" rtlCol="0">
            <a:spAutoFit/>
          </a:bodyPr>
          <a:lstStyle/>
          <a:p>
            <a:pPr algn="ctr"/>
            <a:r>
              <a:rPr lang="en-US" dirty="0" smtClean="0">
                <a:solidFill>
                  <a:schemeClr val="accent1">
                    <a:lumMod val="75000"/>
                  </a:schemeClr>
                </a:solidFill>
              </a:rPr>
              <a:t>Percent of population aged 25 years and older with high school or equivalent degree or higher 2005-2009</a:t>
            </a:r>
            <a:endParaRPr lang="en-US" dirty="0">
              <a:solidFill>
                <a:schemeClr val="accent1">
                  <a:lumMod val="75000"/>
                </a:schemeClr>
              </a:solidFill>
            </a:endParaRPr>
          </a:p>
        </p:txBody>
      </p:sp>
      <p:sp>
        <p:nvSpPr>
          <p:cNvPr id="8" name="TextBox 7"/>
          <p:cNvSpPr txBox="1"/>
          <p:nvPr/>
        </p:nvSpPr>
        <p:spPr>
          <a:xfrm>
            <a:off x="228600" y="6519446"/>
            <a:ext cx="6165149"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67977"/>
            <a:ext cx="8034338" cy="604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1630" r="67540"/>
          <a:stretch/>
        </p:blipFill>
        <p:spPr bwMode="auto">
          <a:xfrm>
            <a:off x="1153422" y="1524000"/>
            <a:ext cx="1742178" cy="200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271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TextBox 5"/>
          <p:cNvSpPr txBox="1"/>
          <p:nvPr/>
        </p:nvSpPr>
        <p:spPr>
          <a:xfrm>
            <a:off x="1754256" y="76200"/>
            <a:ext cx="6748463" cy="830997"/>
          </a:xfrm>
          <a:prstGeom prst="rect">
            <a:avLst/>
          </a:prstGeom>
          <a:noFill/>
        </p:spPr>
        <p:txBody>
          <a:bodyPr wrap="square" rtlCol="0">
            <a:spAutoFit/>
          </a:bodyPr>
          <a:lstStyle/>
          <a:p>
            <a:pPr algn="ctr"/>
            <a:r>
              <a:rPr lang="en-US" dirty="0" smtClean="0">
                <a:solidFill>
                  <a:schemeClr val="accent1">
                    <a:lumMod val="75000"/>
                  </a:schemeClr>
                </a:solidFill>
              </a:rPr>
              <a:t>Percent of population aged 25 years and older with Bachelors degree or higher. 2005-2009</a:t>
            </a:r>
            <a:endParaRPr lang="en-US" dirty="0">
              <a:solidFill>
                <a:schemeClr val="accent1">
                  <a:lumMod val="75000"/>
                </a:schemeClr>
              </a:solidFill>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30009"/>
            <a:ext cx="7618180" cy="572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1066" r="66018"/>
          <a:stretch/>
        </p:blipFill>
        <p:spPr bwMode="auto">
          <a:xfrm>
            <a:off x="990600" y="1289781"/>
            <a:ext cx="1527313" cy="224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6519446"/>
            <a:ext cx="6165149"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945883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3200" dirty="0" smtClean="0"/>
              <a:t>Educational Attainment in Texas,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6679316"/>
              </p:ext>
            </p:extLst>
          </p:nvPr>
        </p:nvGraphicFramePr>
        <p:xfrm>
          <a:off x="609600" y="1524000"/>
          <a:ext cx="8001000" cy="4144904"/>
        </p:xfrm>
        <a:graphic>
          <a:graphicData uri="http://schemas.openxmlformats.org/drawingml/2006/table">
            <a:tbl>
              <a:tblPr firstRow="1">
                <a:tableStyleId>{5C22544A-7EE6-4342-B048-85BDC9FD1C3A}</a:tableStyleId>
              </a:tblPr>
              <a:tblGrid>
                <a:gridCol w="3467101"/>
                <a:gridCol w="2019299"/>
                <a:gridCol w="2514600"/>
              </a:tblGrid>
              <a:tr h="2163016">
                <a:tc>
                  <a:txBody>
                    <a:bodyPr/>
                    <a:lstStyle/>
                    <a:p>
                      <a:r>
                        <a:rPr lang="en-US" sz="2800" dirty="0" smtClean="0"/>
                        <a:t>Level of Educational Attainment</a:t>
                      </a:r>
                      <a:endParaRPr lang="en-US" sz="2800" dirty="0"/>
                    </a:p>
                  </a:txBody>
                  <a:tcPr/>
                </a:tc>
                <a:tc>
                  <a:txBody>
                    <a:bodyPr/>
                    <a:lstStyle/>
                    <a:p>
                      <a:r>
                        <a:rPr lang="en-US" sz="2800" dirty="0" smtClean="0"/>
                        <a:t>Percent of persons aged 25 years and older</a:t>
                      </a:r>
                      <a:endParaRPr lang="en-US" sz="2800" dirty="0"/>
                    </a:p>
                  </a:txBody>
                  <a:tcPr/>
                </a:tc>
                <a:tc>
                  <a:txBody>
                    <a:bodyPr/>
                    <a:lstStyle/>
                    <a:p>
                      <a:r>
                        <a:rPr lang="en-US" sz="2800" dirty="0" smtClean="0"/>
                        <a:t>State Ranking</a:t>
                      </a:r>
                    </a:p>
                    <a:p>
                      <a:endParaRPr lang="en-US" sz="2800" dirty="0"/>
                    </a:p>
                  </a:txBody>
                  <a:tcPr/>
                </a:tc>
              </a:tr>
              <a:tr h="946320">
                <a:tc>
                  <a:txBody>
                    <a:bodyPr/>
                    <a:lstStyle/>
                    <a:p>
                      <a:r>
                        <a:rPr lang="en-US" sz="28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rPr>
                        <a:t>80.7%</a:t>
                      </a:r>
                    </a:p>
                  </a:txBody>
                  <a:tcPr/>
                </a:tc>
                <a:tc>
                  <a:txBody>
                    <a:bodyPr/>
                    <a:lstStyle/>
                    <a:p>
                      <a:pPr algn="ctr"/>
                      <a:r>
                        <a:rPr lang="en-US" sz="2800" dirty="0" smtClean="0"/>
                        <a:t>49/50 (tied with CA)</a:t>
                      </a:r>
                    </a:p>
                    <a:p>
                      <a:pPr algn="ctr"/>
                      <a:endParaRPr lang="en-US" sz="2800" dirty="0"/>
                    </a:p>
                  </a:txBody>
                  <a:tcPr/>
                </a:tc>
              </a:tr>
              <a:tr h="548264">
                <a:tc>
                  <a:txBody>
                    <a:bodyPr/>
                    <a:lstStyle/>
                    <a:p>
                      <a:r>
                        <a:rPr lang="en-US" sz="2800" dirty="0" smtClean="0"/>
                        <a:t>Bachelors or greater</a:t>
                      </a:r>
                      <a:endParaRPr lang="en-US" sz="2800" dirty="0"/>
                    </a:p>
                  </a:txBody>
                  <a:tcPr/>
                </a:tc>
                <a:tc>
                  <a:txBody>
                    <a:bodyPr/>
                    <a:lstStyle/>
                    <a:p>
                      <a:pPr algn="ctr"/>
                      <a:r>
                        <a:rPr lang="en-US" sz="2800" dirty="0" smtClean="0"/>
                        <a:t>25.9%</a:t>
                      </a:r>
                      <a:endParaRPr lang="en-US" sz="2800" dirty="0"/>
                    </a:p>
                  </a:txBody>
                  <a:tcPr/>
                </a:tc>
                <a:tc>
                  <a:txBody>
                    <a:bodyPr/>
                    <a:lstStyle/>
                    <a:p>
                      <a:pPr algn="ctr"/>
                      <a:r>
                        <a:rPr lang="en-US" sz="2800" dirty="0" smtClean="0"/>
                        <a:t>31</a:t>
                      </a:r>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33</a:t>
            </a:fld>
            <a:endParaRPr lang="en-US" dirty="0"/>
          </a:p>
        </p:txBody>
      </p:sp>
      <p:sp>
        <p:nvSpPr>
          <p:cNvPr id="6" name="TextBox 5"/>
          <p:cNvSpPr txBox="1"/>
          <p:nvPr/>
        </p:nvSpPr>
        <p:spPr>
          <a:xfrm>
            <a:off x="381000" y="6400800"/>
            <a:ext cx="46482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2010.</a:t>
            </a:r>
            <a:endParaRPr lang="en-US" sz="1000" dirty="0">
              <a:solidFill>
                <a:schemeClr val="bg1">
                  <a:lumMod val="50000"/>
                </a:schemeClr>
              </a:solidFill>
            </a:endParaRPr>
          </a:p>
        </p:txBody>
      </p:sp>
    </p:spTree>
    <p:extLst>
      <p:ext uri="{BB962C8B-B14F-4D97-AF65-F5344CB8AC3E}">
        <p14:creationId xmlns:p14="http://schemas.microsoft.com/office/powerpoint/2010/main" val="611185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432" y="152400"/>
            <a:ext cx="7579402" cy="990600"/>
          </a:xfrm>
        </p:spPr>
        <p:txBody>
          <a:bodyPr>
            <a:noAutofit/>
          </a:bodyPr>
          <a:lstStyle/>
          <a:p>
            <a:r>
              <a:rPr lang="en-US" sz="3200" dirty="0" smtClean="0"/>
              <a:t>Race/Ethnic Composition by Education Level aged 25 years and more, Texas, 2009</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8331363"/>
              </p:ext>
            </p:extLst>
          </p:nvPr>
        </p:nvGraphicFramePr>
        <p:xfrm>
          <a:off x="-264459" y="2105587"/>
          <a:ext cx="4636566" cy="431837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34</a:t>
            </a:fld>
            <a:endParaRPr lang="en-US" dirty="0"/>
          </a:p>
        </p:txBody>
      </p:sp>
      <p:graphicFrame>
        <p:nvGraphicFramePr>
          <p:cNvPr id="7" name="Chart 6"/>
          <p:cNvGraphicFramePr/>
          <p:nvPr>
            <p:extLst>
              <p:ext uri="{D42A27DB-BD31-4B8C-83A1-F6EECF244321}">
                <p14:modId xmlns:p14="http://schemas.microsoft.com/office/powerpoint/2010/main" val="1510913386"/>
              </p:ext>
            </p:extLst>
          </p:nvPr>
        </p:nvGraphicFramePr>
        <p:xfrm>
          <a:off x="3657600" y="1987169"/>
          <a:ext cx="6324600" cy="42634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09600" y="6481465"/>
            <a:ext cx="7867650" cy="215444"/>
          </a:xfrm>
          <a:prstGeom prst="rect">
            <a:avLst/>
          </a:prstGeom>
        </p:spPr>
        <p:txBody>
          <a:bodyPr wrap="square">
            <a:spAutoFit/>
          </a:bodyPr>
          <a:lstStyle/>
          <a:p>
            <a:r>
              <a:rPr lang="en-US" sz="800" dirty="0">
                <a:solidFill>
                  <a:schemeClr val="bg1">
                    <a:lumMod val="50000"/>
                  </a:schemeClr>
                </a:solidFill>
                <a:latin typeface="+mn-lt"/>
              </a:rPr>
              <a:t>Source: </a:t>
            </a:r>
            <a:r>
              <a:rPr lang="en-US" sz="800" dirty="0" smtClean="0">
                <a:solidFill>
                  <a:schemeClr val="bg1">
                    <a:lumMod val="50000"/>
                  </a:schemeClr>
                </a:solidFill>
                <a:latin typeface="+mn-lt"/>
              </a:rPr>
              <a:t>Derived from 2009 American </a:t>
            </a:r>
            <a:r>
              <a:rPr lang="en-US" sz="800" dirty="0">
                <a:solidFill>
                  <a:schemeClr val="bg1">
                    <a:lumMod val="50000"/>
                  </a:schemeClr>
                </a:solidFill>
                <a:latin typeface="+mn-lt"/>
              </a:rPr>
              <a:t>Community </a:t>
            </a:r>
            <a:r>
              <a:rPr lang="en-US" sz="800" dirty="0" smtClean="0">
                <a:solidFill>
                  <a:schemeClr val="bg1">
                    <a:lumMod val="50000"/>
                  </a:schemeClr>
                </a:solidFill>
                <a:latin typeface="+mn-lt"/>
              </a:rPr>
              <a:t>Survey 1-Year Estimates by the Office of the State Demographer.</a:t>
            </a:r>
            <a:endParaRPr lang="en-US" sz="800" dirty="0">
              <a:solidFill>
                <a:schemeClr val="bg1">
                  <a:lumMod val="50000"/>
                </a:schemeClr>
              </a:solidFill>
              <a:latin typeface="+mn-lt"/>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19200"/>
            <a:ext cx="237848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6019800"/>
            <a:ext cx="3364254" cy="461665"/>
          </a:xfrm>
          <a:prstGeom prst="rect">
            <a:avLst/>
          </a:prstGeom>
          <a:noFill/>
        </p:spPr>
        <p:txBody>
          <a:bodyPr wrap="none" rtlCol="0">
            <a:spAutoFit/>
          </a:bodyPr>
          <a:lstStyle/>
          <a:p>
            <a:r>
              <a:rPr lang="en-US" dirty="0" smtClean="0"/>
              <a:t>Less Than High School</a:t>
            </a:r>
            <a:endParaRPr lang="en-US" dirty="0"/>
          </a:p>
        </p:txBody>
      </p:sp>
      <p:sp>
        <p:nvSpPr>
          <p:cNvPr id="11" name="TextBox 10"/>
          <p:cNvSpPr txBox="1"/>
          <p:nvPr/>
        </p:nvSpPr>
        <p:spPr>
          <a:xfrm>
            <a:off x="5463133" y="5812904"/>
            <a:ext cx="2959465" cy="461665"/>
          </a:xfrm>
          <a:prstGeom prst="rect">
            <a:avLst/>
          </a:prstGeom>
          <a:noFill/>
        </p:spPr>
        <p:txBody>
          <a:bodyPr wrap="none" rtlCol="0">
            <a:spAutoFit/>
          </a:bodyPr>
          <a:lstStyle/>
          <a:p>
            <a:r>
              <a:rPr lang="en-US" dirty="0" smtClean="0"/>
              <a:t>College and Greater</a:t>
            </a:r>
            <a:endParaRPr lang="en-US" dirty="0"/>
          </a:p>
        </p:txBody>
      </p:sp>
    </p:spTree>
    <p:extLst>
      <p:ext uri="{BB962C8B-B14F-4D97-AF65-F5344CB8AC3E}">
        <p14:creationId xmlns:p14="http://schemas.microsoft.com/office/powerpoint/2010/main" val="2236561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Educational attainment by place of birth, persons aged 25 years or more, Texas, 2010</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101495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35</a:t>
            </a:fld>
            <a:endParaRPr lang="en-US" dirty="0"/>
          </a:p>
        </p:txBody>
      </p:sp>
      <p:sp>
        <p:nvSpPr>
          <p:cNvPr id="6" name="TextBox 5"/>
          <p:cNvSpPr txBox="1"/>
          <p:nvPr/>
        </p:nvSpPr>
        <p:spPr>
          <a:xfrm>
            <a:off x="381000" y="6400800"/>
            <a:ext cx="46482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2010.</a:t>
            </a:r>
            <a:endParaRPr lang="en-US" sz="1000" dirty="0">
              <a:solidFill>
                <a:schemeClr val="bg1">
                  <a:lumMod val="50000"/>
                </a:schemeClr>
              </a:solidFill>
            </a:endParaRPr>
          </a:p>
        </p:txBody>
      </p:sp>
    </p:spTree>
    <p:extLst>
      <p:ext uri="{BB962C8B-B14F-4D97-AF65-F5344CB8AC3E}">
        <p14:creationId xmlns:p14="http://schemas.microsoft.com/office/powerpoint/2010/main" val="1543274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153400" cy="990600"/>
          </a:xfrm>
        </p:spPr>
        <p:txBody>
          <a:bodyPr>
            <a:noAutofit/>
          </a:bodyPr>
          <a:lstStyle/>
          <a:p>
            <a:r>
              <a:rPr lang="en-US" sz="2000" dirty="0" smtClean="0"/>
              <a:t>One Year Persistence </a:t>
            </a:r>
            <a:r>
              <a:rPr lang="en-US" sz="2000" dirty="0"/>
              <a:t>Rate of First-Time Entering </a:t>
            </a:r>
            <a:r>
              <a:rPr lang="en-US" sz="2000" dirty="0" smtClean="0"/>
              <a:t>Undergraduates </a:t>
            </a:r>
            <a:br>
              <a:rPr lang="en-US" sz="2000" dirty="0" smtClean="0"/>
            </a:br>
            <a:r>
              <a:rPr lang="en-US" sz="2000" dirty="0" smtClean="0"/>
              <a:t>by </a:t>
            </a:r>
            <a:r>
              <a:rPr lang="en-US" sz="2000" dirty="0"/>
              <a:t>Parent's Educational </a:t>
            </a:r>
            <a:r>
              <a:rPr lang="en-US" sz="2000" dirty="0" smtClean="0"/>
              <a:t>Level Public University in Texas, 2010</a:t>
            </a:r>
            <a:endParaRPr lang="en-US" sz="2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36</a:t>
            </a:fld>
            <a:endParaRPr lang="en-US" dirty="0"/>
          </a:p>
        </p:txBody>
      </p:sp>
      <p:graphicFrame>
        <p:nvGraphicFramePr>
          <p:cNvPr id="6" name="Chart 5"/>
          <p:cNvGraphicFramePr/>
          <p:nvPr>
            <p:extLst>
              <p:ext uri="{D42A27DB-BD31-4B8C-83A1-F6EECF244321}">
                <p14:modId xmlns:p14="http://schemas.microsoft.com/office/powerpoint/2010/main" val="166793789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6276" y="6400800"/>
            <a:ext cx="4572000" cy="276999"/>
          </a:xfrm>
          <a:prstGeom prst="rect">
            <a:avLst/>
          </a:prstGeom>
        </p:spPr>
        <p:txBody>
          <a:bodyPr>
            <a:spAutoFit/>
          </a:bodyPr>
          <a:lstStyle/>
          <a:p>
            <a:r>
              <a:rPr lang="en-US" sz="1200" b="1" dirty="0" smtClean="0"/>
              <a:t>Source: Texas </a:t>
            </a:r>
            <a:r>
              <a:rPr lang="en-US" sz="1200" b="1" dirty="0"/>
              <a:t>Higher Education Coordinating Board</a:t>
            </a:r>
            <a:endParaRPr lang="en-US" sz="1200" dirty="0"/>
          </a:p>
        </p:txBody>
      </p:sp>
      <p:sp>
        <p:nvSpPr>
          <p:cNvPr id="8" name="TextBox 7"/>
          <p:cNvSpPr txBox="1"/>
          <p:nvPr/>
        </p:nvSpPr>
        <p:spPr>
          <a:xfrm>
            <a:off x="36786" y="4188372"/>
            <a:ext cx="1828800" cy="830997"/>
          </a:xfrm>
          <a:prstGeom prst="rect">
            <a:avLst/>
          </a:prstGeom>
          <a:noFill/>
        </p:spPr>
        <p:txBody>
          <a:bodyPr wrap="square" rtlCol="0">
            <a:spAutoFit/>
          </a:bodyPr>
          <a:lstStyle/>
          <a:p>
            <a:r>
              <a:rPr lang="en-US" sz="1600" dirty="0" smtClean="0"/>
              <a:t>Parent’s educational attainment</a:t>
            </a:r>
            <a:endParaRPr lang="en-US" sz="1600" dirty="0"/>
          </a:p>
        </p:txBody>
      </p:sp>
      <p:cxnSp>
        <p:nvCxnSpPr>
          <p:cNvPr id="10" name="Straight Arrow Connector 9"/>
          <p:cNvCxnSpPr/>
          <p:nvPr/>
        </p:nvCxnSpPr>
        <p:spPr>
          <a:xfrm>
            <a:off x="1143000" y="4343400"/>
            <a:ext cx="4939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14112" y="2437274"/>
            <a:ext cx="2135813" cy="461665"/>
          </a:xfrm>
          <a:prstGeom prst="rect">
            <a:avLst/>
          </a:prstGeom>
          <a:noFill/>
        </p:spPr>
        <p:txBody>
          <a:bodyPr wrap="square" rtlCol="0">
            <a:spAutoFit/>
          </a:bodyPr>
          <a:lstStyle/>
          <a:p>
            <a:pPr algn="ctr"/>
            <a:r>
              <a:rPr lang="en-US" sz="1200" dirty="0" smtClean="0"/>
              <a:t>Percent of student’s enrolling in second year</a:t>
            </a:r>
            <a:endParaRPr lang="en-US" sz="1200" dirty="0"/>
          </a:p>
        </p:txBody>
      </p:sp>
    </p:spTree>
    <p:extLst>
      <p:ext uri="{BB962C8B-B14F-4D97-AF65-F5344CB8AC3E}">
        <p14:creationId xmlns:p14="http://schemas.microsoft.com/office/powerpoint/2010/main" val="2872161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19200" y="-152400"/>
            <a:ext cx="8077200" cy="1219200"/>
          </a:xfrm>
        </p:spPr>
        <p:txBody>
          <a:bodyPr>
            <a:noAutofit/>
          </a:bodyPr>
          <a:lstStyle/>
          <a:p>
            <a:pPr eaLnBrk="1" hangingPunct="1"/>
            <a:r>
              <a:rPr lang="en-US" sz="3200" dirty="0" smtClean="0"/>
              <a:t>Projected Percent of Labor Force by Education Attainment in Texas, 2000 and 2040</a:t>
            </a:r>
          </a:p>
        </p:txBody>
      </p:sp>
      <p:sp>
        <p:nvSpPr>
          <p:cNvPr id="9" name="TextBox 8"/>
          <p:cNvSpPr txBox="1"/>
          <p:nvPr/>
        </p:nvSpPr>
        <p:spPr>
          <a:xfrm>
            <a:off x="679938" y="6553200"/>
            <a:ext cx="3754554" cy="215444"/>
          </a:xfrm>
          <a:prstGeom prst="rect">
            <a:avLst/>
          </a:prstGeom>
          <a:noFill/>
        </p:spPr>
        <p:txBody>
          <a:bodyPr wrap="none" rtlCol="0">
            <a:spAutoFit/>
          </a:bodyPr>
          <a:lstStyle/>
          <a:p>
            <a:r>
              <a:rPr lang="en-US" sz="800" dirty="0" smtClean="0">
                <a:solidFill>
                  <a:schemeClr val="bg1">
                    <a:lumMod val="65000"/>
                  </a:schemeClr>
                </a:solidFill>
                <a:latin typeface="+mn-lt"/>
              </a:rPr>
              <a:t>Source: Texas State Data Center. 2008 Population Projections, 1.0 Migration Scenario.</a:t>
            </a:r>
            <a:endParaRPr lang="en-US" sz="800" dirty="0">
              <a:solidFill>
                <a:schemeClr val="bg1">
                  <a:lumMod val="65000"/>
                </a:schemeClr>
              </a:solidFill>
              <a:latin typeface="+mn-lt"/>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8700158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99275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478320"/>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2008 Population Projections </a:t>
            </a:r>
          </a:p>
        </p:txBody>
      </p:sp>
      <p:sp>
        <p:nvSpPr>
          <p:cNvPr id="5" name="TextBox 4"/>
          <p:cNvSpPr txBox="1"/>
          <p:nvPr/>
        </p:nvSpPr>
        <p:spPr>
          <a:xfrm>
            <a:off x="5029200" y="6019800"/>
            <a:ext cx="617348" cy="338554"/>
          </a:xfrm>
          <a:prstGeom prst="rect">
            <a:avLst/>
          </a:prstGeom>
          <a:noFill/>
        </p:spPr>
        <p:txBody>
          <a:bodyPr wrap="none" rtlCol="0">
            <a:spAutoFit/>
          </a:bodyPr>
          <a:lstStyle/>
          <a:p>
            <a:r>
              <a:rPr lang="en-US" sz="1600" b="1" dirty="0" smtClean="0"/>
              <a:t>Year</a:t>
            </a:r>
            <a:endParaRPr lang="en-US" sz="1600" b="1" dirty="0"/>
          </a:p>
        </p:txBody>
      </p:sp>
      <p:sp>
        <p:nvSpPr>
          <p:cNvPr id="7" name="Title 1"/>
          <p:cNvSpPr txBox="1">
            <a:spLocks/>
          </p:cNvSpPr>
          <p:nvPr/>
        </p:nvSpPr>
        <p:spPr>
          <a:xfrm>
            <a:off x="1676400" y="304800"/>
            <a:ext cx="7467600" cy="990600"/>
          </a:xfrm>
          <a:prstGeom prst="rect">
            <a:avLst/>
          </a:prstGeom>
        </p:spPr>
        <p:txBody>
          <a:bodyPr>
            <a:noAutofit/>
          </a:bodyPr>
          <a:lstStyle/>
          <a:p>
            <a:pPr lvl="0" algn="ctr"/>
            <a:r>
              <a:rPr lang="en-US" kern="0" dirty="0" smtClean="0">
                <a:solidFill>
                  <a:srgbClr val="1B1E7A"/>
                </a:solidFill>
                <a:latin typeface="+mj-lt"/>
                <a:ea typeface="+mj-ea"/>
                <a:cs typeface="+mj-cs"/>
              </a:rPr>
              <a:t>Projected Population Growth in Texas, 2000-2040</a:t>
            </a:r>
            <a:endParaRPr kumimoji="0" lang="en-US" i="0" u="none" strike="noStrike" kern="0" cap="none" spc="0" normalizeH="0" baseline="0" noProof="0" dirty="0">
              <a:ln>
                <a:noFill/>
              </a:ln>
              <a:solidFill>
                <a:srgbClr val="1B1E7A"/>
              </a:solidFill>
              <a:effectLst/>
              <a:uLnTx/>
              <a:uFillTx/>
              <a:latin typeface="+mj-lt"/>
              <a:ea typeface="+mj-ea"/>
              <a:cs typeface="+mj-cs"/>
            </a:endParaRPr>
          </a:p>
        </p:txBody>
      </p:sp>
      <p:sp>
        <p:nvSpPr>
          <p:cNvPr id="8" name="Slide Number Placeholder 7"/>
          <p:cNvSpPr>
            <a:spLocks noGrp="1"/>
          </p:cNvSpPr>
          <p:nvPr>
            <p:ph type="sldNum" sz="quarter" idx="12"/>
          </p:nvPr>
        </p:nvSpPr>
        <p:spPr/>
        <p:txBody>
          <a:bodyPr/>
          <a:lstStyle/>
          <a:p>
            <a:fld id="{2BC1FA3B-F0C1-4F58-90BE-DCC7501F4B28}" type="slidenum">
              <a:rPr lang="en-US" smtClean="0"/>
              <a:pPr/>
              <a:t>38</a:t>
            </a:fld>
            <a:endParaRPr lang="en-US" dirty="0"/>
          </a:p>
        </p:txBody>
      </p:sp>
      <p:graphicFrame>
        <p:nvGraphicFramePr>
          <p:cNvPr id="180227" name="Content Placeholder 3"/>
          <p:cNvGraphicFramePr>
            <a:graphicFrameLocks noGrp="1"/>
          </p:cNvGraphicFramePr>
          <p:nvPr>
            <p:extLst>
              <p:ext uri="{D42A27DB-BD31-4B8C-83A1-F6EECF244321}">
                <p14:modId xmlns:p14="http://schemas.microsoft.com/office/powerpoint/2010/main" val="3724194609"/>
              </p:ext>
            </p:extLst>
          </p:nvPr>
        </p:nvGraphicFramePr>
        <p:xfrm>
          <a:off x="533400" y="1371600"/>
          <a:ext cx="7834313" cy="4876800"/>
        </p:xfrm>
        <a:graphic>
          <a:graphicData uri="http://schemas.openxmlformats.org/presentationml/2006/ole">
            <mc:AlternateContent xmlns:mc="http://schemas.openxmlformats.org/markup-compatibility/2006">
              <mc:Choice xmlns:v="urn:schemas-microsoft-com:vml" Requires="v">
                <p:oleObj spid="_x0000_s17415" r:id="rId4" imgW="8687553" imgH="5407621" progId="Excel.Sheet.8">
                  <p:embed/>
                </p:oleObj>
              </mc:Choice>
              <mc:Fallback>
                <p:oleObj r:id="rId4" imgW="8687553" imgH="5407621"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7834313"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3021876" y="49530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0581" y="44196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48401" y="3733800"/>
            <a:ext cx="0" cy="1905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05200" y="3962400"/>
            <a:ext cx="1048685" cy="338554"/>
          </a:xfrm>
          <a:prstGeom prst="rect">
            <a:avLst/>
          </a:prstGeom>
          <a:noFill/>
        </p:spPr>
        <p:txBody>
          <a:bodyPr wrap="none" rtlCol="0">
            <a:spAutoFit/>
          </a:bodyPr>
          <a:lstStyle/>
          <a:p>
            <a:r>
              <a:rPr lang="en-US" sz="1600" dirty="0" smtClean="0"/>
              <a:t>5 million?</a:t>
            </a:r>
            <a:endParaRPr lang="en-US" sz="1600" dirty="0"/>
          </a:p>
        </p:txBody>
      </p:sp>
      <p:sp>
        <p:nvSpPr>
          <p:cNvPr id="12" name="TextBox 11"/>
          <p:cNvSpPr txBox="1"/>
          <p:nvPr/>
        </p:nvSpPr>
        <p:spPr>
          <a:xfrm>
            <a:off x="5079056" y="3356472"/>
            <a:ext cx="1048685" cy="338554"/>
          </a:xfrm>
          <a:prstGeom prst="rect">
            <a:avLst/>
          </a:prstGeom>
          <a:noFill/>
        </p:spPr>
        <p:txBody>
          <a:bodyPr wrap="none" rtlCol="0">
            <a:spAutoFit/>
          </a:bodyPr>
          <a:lstStyle/>
          <a:p>
            <a:r>
              <a:rPr lang="en-US" sz="1600" dirty="0" smtClean="0"/>
              <a:t>7 million?</a:t>
            </a:r>
            <a:endParaRPr lang="en-US" sz="1600" dirty="0"/>
          </a:p>
        </p:txBody>
      </p:sp>
      <p:sp>
        <p:nvSpPr>
          <p:cNvPr id="13" name="TextBox 12"/>
          <p:cNvSpPr txBox="1"/>
          <p:nvPr/>
        </p:nvSpPr>
        <p:spPr>
          <a:xfrm>
            <a:off x="8001000" y="2283812"/>
            <a:ext cx="1231427" cy="338554"/>
          </a:xfrm>
          <a:prstGeom prst="rect">
            <a:avLst/>
          </a:prstGeom>
          <a:noFill/>
        </p:spPr>
        <p:txBody>
          <a:bodyPr wrap="none" rtlCol="0">
            <a:spAutoFit/>
          </a:bodyPr>
          <a:lstStyle/>
          <a:p>
            <a:r>
              <a:rPr lang="en-US" sz="1600" dirty="0" smtClean="0"/>
              <a:t>8-9 million?</a:t>
            </a:r>
            <a:endParaRPr lang="en-US" sz="1600" dirty="0"/>
          </a:p>
        </p:txBody>
      </p:sp>
      <p:cxnSp>
        <p:nvCxnSpPr>
          <p:cNvPr id="14" name="Straight Connector 13"/>
          <p:cNvCxnSpPr/>
          <p:nvPr/>
        </p:nvCxnSpPr>
        <p:spPr>
          <a:xfrm>
            <a:off x="7924800" y="2895600"/>
            <a:ext cx="0" cy="27156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275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hart 3"/>
          <p:cNvGraphicFramePr>
            <a:graphicFrameLocks/>
          </p:cNvGraphicFramePr>
          <p:nvPr/>
        </p:nvGraphicFramePr>
        <p:xfrm>
          <a:off x="457200" y="1524000"/>
          <a:ext cx="8305800" cy="4648200"/>
        </p:xfrm>
        <a:graphic>
          <a:graphicData uri="http://schemas.openxmlformats.org/presentationml/2006/ole">
            <mc:AlternateContent xmlns:mc="http://schemas.openxmlformats.org/markup-compatibility/2006">
              <mc:Choice xmlns:v="urn:schemas-microsoft-com:vml" Requires="v">
                <p:oleObj spid="_x0000_s13341" name="Worksheet" r:id="rId4" imgW="8115398" imgH="4305428" progId="Excel.Sheet.8">
                  <p:embed/>
                </p:oleObj>
              </mc:Choice>
              <mc:Fallback>
                <p:oleObj name="Worksheet" r:id="rId4" imgW="8115398" imgH="4305428"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3058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2008 Population Projections , 2000-2007 Migration Scenario</a:t>
            </a:r>
          </a:p>
        </p:txBody>
      </p:sp>
      <p:sp>
        <p:nvSpPr>
          <p:cNvPr id="7" name="Slide Number Placeholder 6"/>
          <p:cNvSpPr>
            <a:spLocks noGrp="1"/>
          </p:cNvSpPr>
          <p:nvPr>
            <p:ph type="sldNum" sz="quarter" idx="12"/>
          </p:nvPr>
        </p:nvSpPr>
        <p:spPr/>
        <p:txBody>
          <a:bodyPr/>
          <a:lstStyle/>
          <a:p>
            <a:fld id="{2BC1FA3B-F0C1-4F58-90BE-DCC7501F4B28}" type="slidenum">
              <a:rPr lang="en-US" smtClean="0"/>
              <a:pPr/>
              <a:t>39</a:t>
            </a:fld>
            <a:endParaRPr lang="en-US" dirty="0"/>
          </a:p>
        </p:txBody>
      </p:sp>
      <p:cxnSp>
        <p:nvCxnSpPr>
          <p:cNvPr id="9" name="Straight Connector 8"/>
          <p:cNvCxnSpPr/>
          <p:nvPr/>
        </p:nvCxnSpPr>
        <p:spPr>
          <a:xfrm rot="5400000">
            <a:off x="1790700" y="3543300"/>
            <a:ext cx="3429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a:xfrm>
            <a:off x="1752600" y="228600"/>
            <a:ext cx="72390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Projected Racial and Ethnic Percent, Texas, 2000-2040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spTree>
    <p:extLst>
      <p:ext uri="{BB962C8B-B14F-4D97-AF65-F5344CB8AC3E}">
        <p14:creationId xmlns:p14="http://schemas.microsoft.com/office/powerpoint/2010/main" val="1355630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The 10 Fastest Growing Metro Areas from April 1, 2010, to July 1, </a:t>
            </a:r>
            <a:r>
              <a:rPr lang="en-US" sz="3200" b="1" dirty="0" smtClean="0"/>
              <a:t>2011</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200627"/>
              </p:ext>
            </p:extLst>
          </p:nvPr>
        </p:nvGraphicFramePr>
        <p:xfrm>
          <a:off x="1447800" y="990600"/>
          <a:ext cx="6172199" cy="5429973"/>
        </p:xfrm>
        <a:graphic>
          <a:graphicData uri="http://schemas.openxmlformats.org/drawingml/2006/table">
            <a:tbl>
              <a:tblPr/>
              <a:tblGrid>
                <a:gridCol w="479958"/>
                <a:gridCol w="3428272"/>
                <a:gridCol w="2263969"/>
              </a:tblGrid>
              <a:tr h="524933">
                <a:tc gridSpan="3">
                  <a:txBody>
                    <a:bodyPr/>
                    <a:lstStyle/>
                    <a:p>
                      <a:pPr algn="l"/>
                      <a:endParaRPr lang="en-US" sz="1800" dirty="0"/>
                    </a:p>
                  </a:txBody>
                  <a:tcPr marL="71841" marR="71841" marT="35920" marB="35920" anchor="b">
                    <a:lnL>
                      <a:noFill/>
                    </a:lnL>
                    <a:lnR>
                      <a:noFill/>
                    </a:lnR>
                    <a:lnT>
                      <a:noFill/>
                    </a:lnT>
                    <a:lnB>
                      <a:noFill/>
                    </a:lnB>
                  </a:tcPr>
                </a:tc>
                <a:tc hMerge="1">
                  <a:txBody>
                    <a:bodyPr/>
                    <a:lstStyle/>
                    <a:p>
                      <a:endParaRPr lang="en-US"/>
                    </a:p>
                  </a:txBody>
                  <a:tcPr/>
                </a:tc>
                <a:tc hMerge="1">
                  <a:txBody>
                    <a:bodyPr/>
                    <a:lstStyle/>
                    <a:p>
                      <a:endParaRPr lang="en-US"/>
                    </a:p>
                  </a:txBody>
                  <a:tcPr/>
                </a:tc>
              </a:tr>
              <a:tr h="524933">
                <a:tc>
                  <a:txBody>
                    <a:bodyPr/>
                    <a:lstStyle/>
                    <a:p>
                      <a:pPr algn="ctr"/>
                      <a:endParaRPr lang="en-US" sz="1800"/>
                    </a:p>
                  </a:txBody>
                  <a:tcPr marL="71841" marR="71841" marT="35920" marB="35920" anchor="b">
                    <a:lnL>
                      <a:noFill/>
                    </a:lnL>
                    <a:lnR>
                      <a:noFill/>
                    </a:lnR>
                    <a:lnT>
                      <a:noFill/>
                    </a:lnT>
                    <a:lnB>
                      <a:noFill/>
                    </a:lnB>
                  </a:tcPr>
                </a:tc>
                <a:tc>
                  <a:txBody>
                    <a:bodyPr/>
                    <a:lstStyle/>
                    <a:p>
                      <a:pPr algn="ctr"/>
                      <a:endParaRPr lang="en-US" sz="1800"/>
                    </a:p>
                  </a:txBody>
                  <a:tcPr marL="71841" marR="71841" marT="35920" marB="35920" anchor="b">
                    <a:lnL>
                      <a:noFill/>
                    </a:lnL>
                    <a:lnR>
                      <a:noFill/>
                    </a:lnR>
                    <a:lnT>
                      <a:noFill/>
                    </a:lnT>
                    <a:lnB>
                      <a:noFill/>
                    </a:lnB>
                  </a:tcPr>
                </a:tc>
                <a:tc>
                  <a:txBody>
                    <a:bodyPr/>
                    <a:lstStyle/>
                    <a:p>
                      <a:pPr algn="ctr"/>
                      <a:r>
                        <a:rPr lang="en-US" sz="1800" b="1"/>
                        <a:t>Percent </a:t>
                      </a:r>
                      <a:br>
                        <a:rPr lang="en-US" sz="1800" b="1"/>
                      </a:br>
                      <a:r>
                        <a:rPr lang="en-US" sz="1800" b="1"/>
                        <a:t>Increase</a:t>
                      </a:r>
                      <a:endParaRPr lang="en-US" sz="1800"/>
                    </a:p>
                  </a:txBody>
                  <a:tcPr marL="71841" marR="71841" marT="35920" marB="35920" anchor="b">
                    <a:lnL>
                      <a:noFill/>
                    </a:lnL>
                    <a:lnR>
                      <a:noFill/>
                    </a:lnR>
                    <a:lnT>
                      <a:noFill/>
                    </a:lnT>
                    <a:lnB>
                      <a:noFill/>
                    </a:lnB>
                  </a:tcPr>
                </a:tc>
              </a:tr>
              <a:tr h="299962">
                <a:tc>
                  <a:txBody>
                    <a:bodyPr/>
                    <a:lstStyle/>
                    <a:p>
                      <a:pPr algn="l"/>
                      <a:r>
                        <a:rPr lang="en-US" sz="1800"/>
                        <a:t>1.</a:t>
                      </a:r>
                    </a:p>
                  </a:txBody>
                  <a:tcPr marL="71841" marR="71841" marT="35920" marB="35920" anchor="ctr">
                    <a:lnL>
                      <a:noFill/>
                    </a:lnL>
                    <a:lnR>
                      <a:noFill/>
                    </a:lnR>
                    <a:lnT>
                      <a:noFill/>
                    </a:lnT>
                    <a:lnB>
                      <a:noFill/>
                    </a:lnB>
                  </a:tcPr>
                </a:tc>
                <a:tc>
                  <a:txBody>
                    <a:bodyPr/>
                    <a:lstStyle/>
                    <a:p>
                      <a:pPr algn="l"/>
                      <a:r>
                        <a:rPr lang="en-US" sz="1800"/>
                        <a:t>Kennewick-Pasco-Richland, Wash.</a:t>
                      </a:r>
                    </a:p>
                  </a:txBody>
                  <a:tcPr marL="71841" marR="71841" marT="35920" marB="35920" anchor="ctr">
                    <a:lnL>
                      <a:noFill/>
                    </a:lnL>
                    <a:lnR>
                      <a:noFill/>
                    </a:lnR>
                    <a:lnT>
                      <a:noFill/>
                    </a:lnT>
                    <a:lnB>
                      <a:noFill/>
                    </a:lnB>
                  </a:tcPr>
                </a:tc>
                <a:tc>
                  <a:txBody>
                    <a:bodyPr/>
                    <a:lstStyle/>
                    <a:p>
                      <a:pPr algn="ctr"/>
                      <a:r>
                        <a:rPr lang="en-US" sz="1800"/>
                        <a:t>4.3</a:t>
                      </a:r>
                    </a:p>
                  </a:txBody>
                  <a:tcPr marL="71841" marR="71841" marT="35920" marB="35920" anchor="ctr">
                    <a:lnL>
                      <a:noFill/>
                    </a:lnL>
                    <a:lnR>
                      <a:noFill/>
                    </a:lnR>
                    <a:lnT>
                      <a:noFill/>
                    </a:lnT>
                    <a:lnB>
                      <a:noFill/>
                    </a:lnB>
                  </a:tcPr>
                </a:tc>
              </a:tr>
              <a:tr h="524933">
                <a:tc>
                  <a:txBody>
                    <a:bodyPr/>
                    <a:lstStyle/>
                    <a:p>
                      <a:pPr algn="l"/>
                      <a:r>
                        <a:rPr lang="en-US" sz="1800" b="1" dirty="0"/>
                        <a:t>2.</a:t>
                      </a:r>
                    </a:p>
                  </a:txBody>
                  <a:tcPr marL="71841" marR="71841" marT="35920" marB="35920" anchor="ctr">
                    <a:lnL>
                      <a:noFill/>
                    </a:lnL>
                    <a:lnR>
                      <a:noFill/>
                    </a:lnR>
                    <a:lnT>
                      <a:noFill/>
                    </a:lnT>
                    <a:lnB>
                      <a:noFill/>
                    </a:lnB>
                  </a:tcPr>
                </a:tc>
                <a:tc>
                  <a:txBody>
                    <a:bodyPr/>
                    <a:lstStyle/>
                    <a:p>
                      <a:pPr algn="l"/>
                      <a:r>
                        <a:rPr lang="en-US" sz="1800" b="1" dirty="0"/>
                        <a:t>Austin-Round Rock-San Marcos, Texas</a:t>
                      </a:r>
                    </a:p>
                  </a:txBody>
                  <a:tcPr marL="71841" marR="71841" marT="35920" marB="35920" anchor="ctr">
                    <a:lnL>
                      <a:noFill/>
                    </a:lnL>
                    <a:lnR>
                      <a:noFill/>
                    </a:lnR>
                    <a:lnT>
                      <a:noFill/>
                    </a:lnT>
                    <a:lnB>
                      <a:noFill/>
                    </a:lnB>
                  </a:tcPr>
                </a:tc>
                <a:tc>
                  <a:txBody>
                    <a:bodyPr/>
                    <a:lstStyle/>
                    <a:p>
                      <a:pPr algn="ctr"/>
                      <a:r>
                        <a:rPr lang="en-US" sz="1800" b="1" dirty="0"/>
                        <a:t>3.9</a:t>
                      </a:r>
                    </a:p>
                  </a:txBody>
                  <a:tcPr marL="71841" marR="71841" marT="35920" marB="35920" anchor="ctr">
                    <a:lnL>
                      <a:noFill/>
                    </a:lnL>
                    <a:lnR>
                      <a:noFill/>
                    </a:lnR>
                    <a:lnT>
                      <a:noFill/>
                    </a:lnT>
                    <a:lnB>
                      <a:noFill/>
                    </a:lnB>
                  </a:tcPr>
                </a:tc>
              </a:tr>
              <a:tr h="299962">
                <a:tc>
                  <a:txBody>
                    <a:bodyPr/>
                    <a:lstStyle/>
                    <a:p>
                      <a:pPr algn="l"/>
                      <a:r>
                        <a:rPr lang="en-US" sz="1800"/>
                        <a:t>3.</a:t>
                      </a:r>
                    </a:p>
                  </a:txBody>
                  <a:tcPr marL="71841" marR="71841" marT="35920" marB="35920" anchor="ctr">
                    <a:lnL>
                      <a:noFill/>
                    </a:lnL>
                    <a:lnR>
                      <a:noFill/>
                    </a:lnR>
                    <a:lnT>
                      <a:noFill/>
                    </a:lnT>
                    <a:lnB>
                      <a:noFill/>
                    </a:lnB>
                  </a:tcPr>
                </a:tc>
                <a:tc>
                  <a:txBody>
                    <a:bodyPr/>
                    <a:lstStyle/>
                    <a:p>
                      <a:pPr algn="l"/>
                      <a:r>
                        <a:rPr lang="en-US" sz="1800"/>
                        <a:t>Hinesville-Fort Stewart, Ga.</a:t>
                      </a:r>
                    </a:p>
                  </a:txBody>
                  <a:tcPr marL="71841" marR="71841" marT="35920" marB="35920" anchor="ctr">
                    <a:lnL>
                      <a:noFill/>
                    </a:lnL>
                    <a:lnR>
                      <a:noFill/>
                    </a:lnR>
                    <a:lnT>
                      <a:noFill/>
                    </a:lnT>
                    <a:lnB>
                      <a:noFill/>
                    </a:lnB>
                  </a:tcPr>
                </a:tc>
                <a:tc>
                  <a:txBody>
                    <a:bodyPr/>
                    <a:lstStyle/>
                    <a:p>
                      <a:pPr algn="ctr"/>
                      <a:r>
                        <a:rPr lang="en-US" sz="1800"/>
                        <a:t>3.4</a:t>
                      </a:r>
                    </a:p>
                  </a:txBody>
                  <a:tcPr marL="71841" marR="71841" marT="35920" marB="35920" anchor="ctr">
                    <a:lnL>
                      <a:noFill/>
                    </a:lnL>
                    <a:lnR>
                      <a:noFill/>
                    </a:lnR>
                    <a:lnT>
                      <a:noFill/>
                    </a:lnT>
                    <a:lnB>
                      <a:noFill/>
                    </a:lnB>
                  </a:tcPr>
                </a:tc>
              </a:tr>
              <a:tr h="299962">
                <a:tc>
                  <a:txBody>
                    <a:bodyPr/>
                    <a:lstStyle/>
                    <a:p>
                      <a:pPr algn="l"/>
                      <a:r>
                        <a:rPr lang="en-US" sz="1800" b="1" dirty="0"/>
                        <a:t>4.</a:t>
                      </a:r>
                    </a:p>
                  </a:txBody>
                  <a:tcPr marL="71841" marR="71841" marT="35920" marB="35920" anchor="ctr">
                    <a:lnL>
                      <a:noFill/>
                    </a:lnL>
                    <a:lnR>
                      <a:noFill/>
                    </a:lnR>
                    <a:lnT>
                      <a:noFill/>
                    </a:lnT>
                    <a:lnB>
                      <a:noFill/>
                    </a:lnB>
                  </a:tcPr>
                </a:tc>
                <a:tc>
                  <a:txBody>
                    <a:bodyPr/>
                    <a:lstStyle/>
                    <a:p>
                      <a:pPr algn="l"/>
                      <a:r>
                        <a:rPr lang="en-US" sz="1800" b="1" dirty="0"/>
                        <a:t>McAllen-Edinburg-Mission, Texas</a:t>
                      </a:r>
                    </a:p>
                  </a:txBody>
                  <a:tcPr marL="71841" marR="71841" marT="35920" marB="35920" anchor="ctr">
                    <a:lnL>
                      <a:noFill/>
                    </a:lnL>
                    <a:lnR>
                      <a:noFill/>
                    </a:lnR>
                    <a:lnT>
                      <a:noFill/>
                    </a:lnT>
                    <a:lnB>
                      <a:noFill/>
                    </a:lnB>
                  </a:tcPr>
                </a:tc>
                <a:tc>
                  <a:txBody>
                    <a:bodyPr/>
                    <a:lstStyle/>
                    <a:p>
                      <a:pPr algn="ctr"/>
                      <a:r>
                        <a:rPr lang="en-US" sz="1800" b="1" dirty="0"/>
                        <a:t>3.0</a:t>
                      </a:r>
                    </a:p>
                  </a:txBody>
                  <a:tcPr marL="71841" marR="71841" marT="35920" marB="35920" anchor="ctr">
                    <a:lnL>
                      <a:noFill/>
                    </a:lnL>
                    <a:lnR>
                      <a:noFill/>
                    </a:lnR>
                    <a:lnT>
                      <a:noFill/>
                    </a:lnT>
                    <a:lnB>
                      <a:noFill/>
                    </a:lnB>
                  </a:tcPr>
                </a:tc>
              </a:tr>
              <a:tr h="299962">
                <a:tc>
                  <a:txBody>
                    <a:bodyPr/>
                    <a:lstStyle/>
                    <a:p>
                      <a:pPr algn="l"/>
                      <a:r>
                        <a:rPr lang="en-US" sz="1800" dirty="0"/>
                        <a:t>5.</a:t>
                      </a:r>
                    </a:p>
                  </a:txBody>
                  <a:tcPr marL="71841" marR="71841" marT="35920" marB="35920" anchor="ctr">
                    <a:lnL>
                      <a:noFill/>
                    </a:lnL>
                    <a:lnR>
                      <a:noFill/>
                    </a:lnR>
                    <a:lnT>
                      <a:noFill/>
                    </a:lnT>
                    <a:lnB>
                      <a:noFill/>
                    </a:lnB>
                  </a:tcPr>
                </a:tc>
                <a:tc>
                  <a:txBody>
                    <a:bodyPr/>
                    <a:lstStyle/>
                    <a:p>
                      <a:pPr algn="l"/>
                      <a:r>
                        <a:rPr lang="en-US" sz="1800"/>
                        <a:t>Raleigh-Cary, N.C.</a:t>
                      </a:r>
                    </a:p>
                  </a:txBody>
                  <a:tcPr marL="71841" marR="71841" marT="35920" marB="35920" anchor="ctr">
                    <a:lnL>
                      <a:noFill/>
                    </a:lnL>
                    <a:lnR>
                      <a:noFill/>
                    </a:lnR>
                    <a:lnT>
                      <a:noFill/>
                    </a:lnT>
                    <a:lnB>
                      <a:noFill/>
                    </a:lnB>
                  </a:tcPr>
                </a:tc>
                <a:tc>
                  <a:txBody>
                    <a:bodyPr/>
                    <a:lstStyle/>
                    <a:p>
                      <a:pPr algn="ctr"/>
                      <a:r>
                        <a:rPr lang="en-US" sz="1800"/>
                        <a:t>2.9</a:t>
                      </a:r>
                    </a:p>
                  </a:txBody>
                  <a:tcPr marL="71841" marR="71841" marT="35920" marB="35920" anchor="ctr">
                    <a:lnL>
                      <a:noFill/>
                    </a:lnL>
                    <a:lnR>
                      <a:noFill/>
                    </a:lnR>
                    <a:lnT>
                      <a:noFill/>
                    </a:lnT>
                    <a:lnB>
                      <a:noFill/>
                    </a:lnB>
                  </a:tcPr>
                </a:tc>
              </a:tr>
              <a:tr h="299962">
                <a:tc>
                  <a:txBody>
                    <a:bodyPr/>
                    <a:lstStyle/>
                    <a:p>
                      <a:pPr algn="l"/>
                      <a:r>
                        <a:rPr lang="en-US" sz="1800"/>
                        <a:t>6.</a:t>
                      </a:r>
                    </a:p>
                  </a:txBody>
                  <a:tcPr marL="71841" marR="71841" marT="35920" marB="35920" anchor="ctr">
                    <a:lnL>
                      <a:noFill/>
                    </a:lnL>
                    <a:lnR>
                      <a:noFill/>
                    </a:lnR>
                    <a:lnT>
                      <a:noFill/>
                    </a:lnT>
                    <a:lnB>
                      <a:noFill/>
                    </a:lnB>
                  </a:tcPr>
                </a:tc>
                <a:tc>
                  <a:txBody>
                    <a:bodyPr/>
                    <a:lstStyle/>
                    <a:p>
                      <a:pPr algn="l"/>
                      <a:r>
                        <a:rPr lang="en-US" sz="1800"/>
                        <a:t>Warner Robins, Ga.</a:t>
                      </a:r>
                    </a:p>
                  </a:txBody>
                  <a:tcPr marL="71841" marR="71841" marT="35920" marB="35920" anchor="ctr">
                    <a:lnL>
                      <a:noFill/>
                    </a:lnL>
                    <a:lnR>
                      <a:noFill/>
                    </a:lnR>
                    <a:lnT>
                      <a:noFill/>
                    </a:lnT>
                    <a:lnB>
                      <a:noFill/>
                    </a:lnB>
                  </a:tcPr>
                </a:tc>
                <a:tc>
                  <a:txBody>
                    <a:bodyPr/>
                    <a:lstStyle/>
                    <a:p>
                      <a:pPr algn="ctr"/>
                      <a:r>
                        <a:rPr lang="en-US" sz="1800"/>
                        <a:t>2.9</a:t>
                      </a:r>
                    </a:p>
                  </a:txBody>
                  <a:tcPr marL="71841" marR="71841" marT="35920" marB="35920" anchor="ctr">
                    <a:lnL>
                      <a:noFill/>
                    </a:lnL>
                    <a:lnR>
                      <a:noFill/>
                    </a:lnR>
                    <a:lnT>
                      <a:noFill/>
                    </a:lnT>
                    <a:lnB>
                      <a:noFill/>
                    </a:lnB>
                  </a:tcPr>
                </a:tc>
              </a:tr>
              <a:tr h="299962">
                <a:tc>
                  <a:txBody>
                    <a:bodyPr/>
                    <a:lstStyle/>
                    <a:p>
                      <a:pPr algn="l"/>
                      <a:r>
                        <a:rPr lang="en-US" sz="1800"/>
                        <a:t>7.</a:t>
                      </a:r>
                    </a:p>
                  </a:txBody>
                  <a:tcPr marL="71841" marR="71841" marT="35920" marB="35920" anchor="ctr">
                    <a:lnL>
                      <a:noFill/>
                    </a:lnL>
                    <a:lnR>
                      <a:noFill/>
                    </a:lnR>
                    <a:lnT>
                      <a:noFill/>
                    </a:lnT>
                    <a:lnB>
                      <a:noFill/>
                    </a:lnB>
                  </a:tcPr>
                </a:tc>
                <a:tc>
                  <a:txBody>
                    <a:bodyPr/>
                    <a:lstStyle/>
                    <a:p>
                      <a:pPr algn="l"/>
                      <a:r>
                        <a:rPr lang="en-US" sz="1800"/>
                        <a:t>Provo-Orem, Utah</a:t>
                      </a:r>
                    </a:p>
                  </a:txBody>
                  <a:tcPr marL="71841" marR="71841" marT="35920" marB="35920" anchor="ctr">
                    <a:lnL>
                      <a:noFill/>
                    </a:lnL>
                    <a:lnR>
                      <a:noFill/>
                    </a:lnR>
                    <a:lnT>
                      <a:noFill/>
                    </a:lnT>
                    <a:lnB>
                      <a:noFill/>
                    </a:lnB>
                  </a:tcPr>
                </a:tc>
                <a:tc>
                  <a:txBody>
                    <a:bodyPr/>
                    <a:lstStyle/>
                    <a:p>
                      <a:pPr algn="ctr"/>
                      <a:r>
                        <a:rPr lang="en-US" sz="1800"/>
                        <a:t>2.7</a:t>
                      </a:r>
                    </a:p>
                  </a:txBody>
                  <a:tcPr marL="71841" marR="71841" marT="35920" marB="35920" anchor="ctr">
                    <a:lnL>
                      <a:noFill/>
                    </a:lnL>
                    <a:lnR>
                      <a:noFill/>
                    </a:lnR>
                    <a:lnT>
                      <a:noFill/>
                    </a:lnT>
                    <a:lnB>
                      <a:noFill/>
                    </a:lnB>
                  </a:tcPr>
                </a:tc>
              </a:tr>
              <a:tr h="524933">
                <a:tc>
                  <a:txBody>
                    <a:bodyPr/>
                    <a:lstStyle/>
                    <a:p>
                      <a:pPr algn="l"/>
                      <a:r>
                        <a:rPr lang="en-US" sz="1800"/>
                        <a:t>8.</a:t>
                      </a:r>
                    </a:p>
                  </a:txBody>
                  <a:tcPr marL="71841" marR="71841" marT="35920" marB="35920" anchor="ctr">
                    <a:lnL>
                      <a:noFill/>
                    </a:lnL>
                    <a:lnR>
                      <a:noFill/>
                    </a:lnR>
                    <a:lnT>
                      <a:noFill/>
                    </a:lnT>
                    <a:lnB>
                      <a:noFill/>
                    </a:lnB>
                  </a:tcPr>
                </a:tc>
                <a:tc>
                  <a:txBody>
                    <a:bodyPr/>
                    <a:lstStyle/>
                    <a:p>
                      <a:pPr algn="l"/>
                      <a:r>
                        <a:rPr lang="en-US" sz="1800"/>
                        <a:t>Charleston-North Charleston-Summerville, S.C.</a:t>
                      </a:r>
                    </a:p>
                  </a:txBody>
                  <a:tcPr marL="71841" marR="71841" marT="35920" marB="35920" anchor="ctr">
                    <a:lnL>
                      <a:noFill/>
                    </a:lnL>
                    <a:lnR>
                      <a:noFill/>
                    </a:lnR>
                    <a:lnT>
                      <a:noFill/>
                    </a:lnT>
                    <a:lnB>
                      <a:noFill/>
                    </a:lnB>
                  </a:tcPr>
                </a:tc>
                <a:tc>
                  <a:txBody>
                    <a:bodyPr/>
                    <a:lstStyle/>
                    <a:p>
                      <a:pPr algn="ctr"/>
                      <a:r>
                        <a:rPr lang="en-US" sz="1800"/>
                        <a:t>2.6</a:t>
                      </a:r>
                    </a:p>
                  </a:txBody>
                  <a:tcPr marL="71841" marR="71841" marT="35920" marB="35920" anchor="ctr">
                    <a:lnL>
                      <a:noFill/>
                    </a:lnL>
                    <a:lnR>
                      <a:noFill/>
                    </a:lnR>
                    <a:lnT>
                      <a:noFill/>
                    </a:lnT>
                    <a:lnB>
                      <a:noFill/>
                    </a:lnB>
                  </a:tcPr>
                </a:tc>
              </a:tr>
              <a:tr h="524933">
                <a:tc>
                  <a:txBody>
                    <a:bodyPr/>
                    <a:lstStyle/>
                    <a:p>
                      <a:pPr algn="l"/>
                      <a:r>
                        <a:rPr lang="en-US" sz="1800"/>
                        <a:t>9.</a:t>
                      </a:r>
                    </a:p>
                  </a:txBody>
                  <a:tcPr marL="71841" marR="71841" marT="35920" marB="35920" anchor="ctr">
                    <a:lnL>
                      <a:noFill/>
                    </a:lnL>
                    <a:lnR>
                      <a:noFill/>
                    </a:lnR>
                    <a:lnT>
                      <a:noFill/>
                    </a:lnT>
                    <a:lnB>
                      <a:noFill/>
                    </a:lnB>
                  </a:tcPr>
                </a:tc>
                <a:tc>
                  <a:txBody>
                    <a:bodyPr/>
                    <a:lstStyle/>
                    <a:p>
                      <a:pPr algn="l"/>
                      <a:r>
                        <a:rPr lang="en-US" sz="1800" dirty="0"/>
                        <a:t>Myrtle Beach-North Myrtle Beach-Conway, S.C.</a:t>
                      </a:r>
                    </a:p>
                  </a:txBody>
                  <a:tcPr marL="71841" marR="71841" marT="35920" marB="35920" anchor="ctr">
                    <a:lnL>
                      <a:noFill/>
                    </a:lnL>
                    <a:lnR>
                      <a:noFill/>
                    </a:lnR>
                    <a:lnT>
                      <a:noFill/>
                    </a:lnT>
                    <a:lnB>
                      <a:noFill/>
                    </a:lnB>
                  </a:tcPr>
                </a:tc>
                <a:tc>
                  <a:txBody>
                    <a:bodyPr/>
                    <a:lstStyle/>
                    <a:p>
                      <a:pPr algn="ctr"/>
                      <a:r>
                        <a:rPr lang="en-US" sz="1800"/>
                        <a:t>2.6</a:t>
                      </a:r>
                    </a:p>
                  </a:txBody>
                  <a:tcPr marL="71841" marR="71841" marT="35920" marB="35920" anchor="ctr">
                    <a:lnL>
                      <a:noFill/>
                    </a:lnL>
                    <a:lnR>
                      <a:noFill/>
                    </a:lnR>
                    <a:lnT>
                      <a:noFill/>
                    </a:lnT>
                    <a:lnB>
                      <a:noFill/>
                    </a:lnB>
                  </a:tcPr>
                </a:tc>
              </a:tr>
              <a:tr h="299962">
                <a:tc>
                  <a:txBody>
                    <a:bodyPr/>
                    <a:lstStyle/>
                    <a:p>
                      <a:pPr algn="l"/>
                      <a:r>
                        <a:rPr lang="en-US" sz="1800"/>
                        <a:t>10.</a:t>
                      </a:r>
                    </a:p>
                  </a:txBody>
                  <a:tcPr marL="71841" marR="71841" marT="35920" marB="35920" anchor="ctr">
                    <a:lnL>
                      <a:noFill/>
                    </a:lnL>
                    <a:lnR>
                      <a:noFill/>
                    </a:lnR>
                    <a:lnT>
                      <a:noFill/>
                    </a:lnT>
                    <a:lnB>
                      <a:noFill/>
                    </a:lnB>
                  </a:tcPr>
                </a:tc>
                <a:tc>
                  <a:txBody>
                    <a:bodyPr/>
                    <a:lstStyle/>
                    <a:p>
                      <a:pPr algn="l"/>
                      <a:r>
                        <a:rPr lang="en-US" sz="1800"/>
                        <a:t>Yuma, Ariz.</a:t>
                      </a:r>
                    </a:p>
                  </a:txBody>
                  <a:tcPr marL="71841" marR="71841" marT="35920" marB="35920" anchor="ctr">
                    <a:lnL>
                      <a:noFill/>
                    </a:lnL>
                    <a:lnR>
                      <a:noFill/>
                    </a:lnR>
                    <a:lnT>
                      <a:noFill/>
                    </a:lnT>
                    <a:lnB>
                      <a:noFill/>
                    </a:lnB>
                  </a:tcPr>
                </a:tc>
                <a:tc>
                  <a:txBody>
                    <a:bodyPr/>
                    <a:lstStyle/>
                    <a:p>
                      <a:pPr algn="ctr"/>
                      <a:r>
                        <a:rPr lang="en-US" sz="1800" dirty="0"/>
                        <a:t>2.6</a:t>
                      </a:r>
                    </a:p>
                  </a:txBody>
                  <a:tcPr marL="71841" marR="71841" marT="35920" marB="35920" anchor="ctr">
                    <a:lnL>
                      <a:noFill/>
                    </a:lnL>
                    <a:lnR>
                      <a:noFill/>
                    </a:lnR>
                    <a:lnT>
                      <a:noFill/>
                    </a:lnT>
                    <a:lnB>
                      <a:noFill/>
                    </a:lnB>
                  </a:tcPr>
                </a:tc>
              </a:tr>
            </a:tbl>
          </a:graphicData>
        </a:graphic>
      </p:graphicFrame>
      <p:sp>
        <p:nvSpPr>
          <p:cNvPr id="6" name="TextBox 5"/>
          <p:cNvSpPr txBox="1"/>
          <p:nvPr/>
        </p:nvSpPr>
        <p:spPr>
          <a:xfrm>
            <a:off x="-7345" y="6509133"/>
            <a:ext cx="2582758" cy="276999"/>
          </a:xfrm>
          <a:prstGeom prst="rect">
            <a:avLst/>
          </a:prstGeom>
          <a:noFill/>
        </p:spPr>
        <p:txBody>
          <a:bodyPr wrap="none" rtlCol="0">
            <a:spAutoFit/>
          </a:bodyPr>
          <a:lstStyle/>
          <a:p>
            <a:r>
              <a:rPr lang="en-US" sz="1200" dirty="0" smtClean="0"/>
              <a:t>Source: U.S. Census Bureau, 2012</a:t>
            </a:r>
            <a:endParaRPr lang="en-US" sz="1200" dirty="0"/>
          </a:p>
        </p:txBody>
      </p:sp>
    </p:spTree>
    <p:extLst>
      <p:ext uri="{BB962C8B-B14F-4D97-AF65-F5344CB8AC3E}">
        <p14:creationId xmlns:p14="http://schemas.microsoft.com/office/powerpoint/2010/main" val="3818904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6120330"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 M.P.H.</a:t>
            </a:r>
          </a:p>
        </p:txBody>
      </p:sp>
      <p:sp>
        <p:nvSpPr>
          <p:cNvPr id="6" name="Slide Number Placeholder 5"/>
          <p:cNvSpPr>
            <a:spLocks noGrp="1"/>
          </p:cNvSpPr>
          <p:nvPr>
            <p:ph type="sldNum" sz="quarter" idx="12"/>
          </p:nvPr>
        </p:nvSpPr>
        <p:spPr/>
        <p:txBody>
          <a:bodyPr/>
          <a:lstStyle/>
          <a:p>
            <a:fld id="{2BC1FA3B-F0C1-4F58-90BE-DCC7501F4B28}" type="slidenum">
              <a:rPr lang="en-US" smtClean="0"/>
              <a:pPr/>
              <a:t>40</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The 10 Metro Areas with the Largest Numeric Increase from April 1, 2010, to July 1, </a:t>
            </a:r>
            <a:r>
              <a:rPr lang="en-US" sz="2400" b="1" dirty="0" smtClean="0"/>
              <a:t>2011</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4737493"/>
              </p:ext>
            </p:extLst>
          </p:nvPr>
        </p:nvGraphicFramePr>
        <p:xfrm>
          <a:off x="914400" y="1287416"/>
          <a:ext cx="6705600" cy="4677906"/>
        </p:xfrm>
        <a:graphic>
          <a:graphicData uri="http://schemas.openxmlformats.org/drawingml/2006/table">
            <a:tbl>
              <a:tblPr/>
              <a:tblGrid>
                <a:gridCol w="624666"/>
                <a:gridCol w="4461902"/>
                <a:gridCol w="1619032"/>
              </a:tblGrid>
              <a:tr h="406176">
                <a:tc>
                  <a:txBody>
                    <a:bodyPr/>
                    <a:lstStyle/>
                    <a:p>
                      <a:pPr algn="ctr"/>
                      <a:endParaRPr lang="en-US" sz="1600" dirty="0"/>
                    </a:p>
                  </a:txBody>
                  <a:tcPr marL="58025" marR="58025" marT="29013" marB="29013" anchor="b">
                    <a:lnL>
                      <a:noFill/>
                    </a:lnL>
                    <a:lnR>
                      <a:noFill/>
                    </a:lnR>
                    <a:lnT>
                      <a:noFill/>
                    </a:lnT>
                    <a:lnB>
                      <a:noFill/>
                    </a:lnB>
                  </a:tcPr>
                </a:tc>
                <a:tc>
                  <a:txBody>
                    <a:bodyPr/>
                    <a:lstStyle/>
                    <a:p>
                      <a:pPr algn="ctr"/>
                      <a:endParaRPr lang="en-US" sz="1600" dirty="0"/>
                    </a:p>
                  </a:txBody>
                  <a:tcPr marL="58025" marR="58025" marT="29013" marB="29013" anchor="b">
                    <a:lnL>
                      <a:noFill/>
                    </a:lnL>
                    <a:lnR>
                      <a:noFill/>
                    </a:lnR>
                    <a:lnT>
                      <a:noFill/>
                    </a:lnT>
                    <a:lnB>
                      <a:noFill/>
                    </a:lnB>
                  </a:tcPr>
                </a:tc>
                <a:tc>
                  <a:txBody>
                    <a:bodyPr/>
                    <a:lstStyle/>
                    <a:p>
                      <a:pPr algn="ctr"/>
                      <a:r>
                        <a:rPr lang="en-US" sz="1600" b="1"/>
                        <a:t>Numeric</a:t>
                      </a:r>
                      <a:br>
                        <a:rPr lang="en-US" sz="1600" b="1"/>
                      </a:br>
                      <a:r>
                        <a:rPr lang="en-US" sz="1600" b="1"/>
                        <a:t>Increase</a:t>
                      </a:r>
                      <a:endParaRPr lang="en-US" sz="1600"/>
                    </a:p>
                  </a:txBody>
                  <a:tcPr marL="58025" marR="58025" marT="29013" marB="29013" anchor="b">
                    <a:lnL>
                      <a:noFill/>
                    </a:lnL>
                    <a:lnR>
                      <a:noFill/>
                    </a:lnR>
                    <a:lnT>
                      <a:noFill/>
                    </a:lnT>
                    <a:lnB>
                      <a:noFill/>
                    </a:lnB>
                  </a:tcPr>
                </a:tc>
              </a:tr>
              <a:tr h="232101">
                <a:tc>
                  <a:txBody>
                    <a:bodyPr/>
                    <a:lstStyle/>
                    <a:p>
                      <a:pPr algn="l"/>
                      <a:r>
                        <a:rPr lang="en-US" sz="1600" b="1" dirty="0"/>
                        <a:t>1.</a:t>
                      </a:r>
                    </a:p>
                  </a:txBody>
                  <a:tcPr marL="58025" marR="58025" marT="29013" marB="29013" anchor="ctr">
                    <a:lnL>
                      <a:noFill/>
                    </a:lnL>
                    <a:lnR>
                      <a:noFill/>
                    </a:lnR>
                    <a:lnT>
                      <a:noFill/>
                    </a:lnT>
                    <a:lnB>
                      <a:noFill/>
                    </a:lnB>
                  </a:tcPr>
                </a:tc>
                <a:tc>
                  <a:txBody>
                    <a:bodyPr/>
                    <a:lstStyle/>
                    <a:p>
                      <a:pPr algn="l"/>
                      <a:r>
                        <a:rPr lang="en-US" sz="1600" b="1"/>
                        <a:t>Dallas-Fort Worth-Arlington, Texas</a:t>
                      </a:r>
                    </a:p>
                  </a:txBody>
                  <a:tcPr marL="58025" marR="58025" marT="29013" marB="29013" anchor="ctr">
                    <a:lnL>
                      <a:noFill/>
                    </a:lnL>
                    <a:lnR>
                      <a:noFill/>
                    </a:lnR>
                    <a:lnT>
                      <a:noFill/>
                    </a:lnT>
                    <a:lnB>
                      <a:noFill/>
                    </a:lnB>
                  </a:tcPr>
                </a:tc>
                <a:tc>
                  <a:txBody>
                    <a:bodyPr/>
                    <a:lstStyle/>
                    <a:p>
                      <a:pPr algn="ctr"/>
                      <a:r>
                        <a:rPr lang="en-US" sz="1600" b="1"/>
                        <a:t>154,774</a:t>
                      </a:r>
                    </a:p>
                  </a:txBody>
                  <a:tcPr marL="58025" marR="58025" marT="29013" marB="29013" anchor="ctr">
                    <a:lnL>
                      <a:noFill/>
                    </a:lnL>
                    <a:lnR>
                      <a:noFill/>
                    </a:lnR>
                    <a:lnT>
                      <a:noFill/>
                    </a:lnT>
                    <a:lnB>
                      <a:noFill/>
                    </a:lnB>
                  </a:tcPr>
                </a:tc>
              </a:tr>
              <a:tr h="406176">
                <a:tc>
                  <a:txBody>
                    <a:bodyPr/>
                    <a:lstStyle/>
                    <a:p>
                      <a:pPr algn="l"/>
                      <a:r>
                        <a:rPr lang="en-US" sz="1600" b="1" dirty="0"/>
                        <a:t>2.</a:t>
                      </a:r>
                    </a:p>
                  </a:txBody>
                  <a:tcPr marL="58025" marR="58025" marT="29013" marB="29013" anchor="ctr">
                    <a:lnL>
                      <a:noFill/>
                    </a:lnL>
                    <a:lnR>
                      <a:noFill/>
                    </a:lnR>
                    <a:lnT>
                      <a:noFill/>
                    </a:lnT>
                    <a:lnB>
                      <a:noFill/>
                    </a:lnB>
                  </a:tcPr>
                </a:tc>
                <a:tc>
                  <a:txBody>
                    <a:bodyPr/>
                    <a:lstStyle/>
                    <a:p>
                      <a:pPr algn="l"/>
                      <a:r>
                        <a:rPr lang="en-US" sz="1600" b="1" dirty="0"/>
                        <a:t>Houston-Sugar Land-Baytown, Texas</a:t>
                      </a:r>
                    </a:p>
                  </a:txBody>
                  <a:tcPr marL="58025" marR="58025" marT="29013" marB="29013" anchor="ctr">
                    <a:lnL>
                      <a:noFill/>
                    </a:lnL>
                    <a:lnR>
                      <a:noFill/>
                    </a:lnR>
                    <a:lnT>
                      <a:noFill/>
                    </a:lnT>
                    <a:lnB>
                      <a:noFill/>
                    </a:lnB>
                  </a:tcPr>
                </a:tc>
                <a:tc>
                  <a:txBody>
                    <a:bodyPr/>
                    <a:lstStyle/>
                    <a:p>
                      <a:pPr algn="ctr"/>
                      <a:r>
                        <a:rPr lang="en-US" sz="1600" b="1" dirty="0"/>
                        <a:t>139,699</a:t>
                      </a:r>
                    </a:p>
                  </a:txBody>
                  <a:tcPr marL="58025" marR="58025" marT="29013" marB="29013" anchor="ctr">
                    <a:lnL>
                      <a:noFill/>
                    </a:lnL>
                    <a:lnR>
                      <a:noFill/>
                    </a:lnR>
                    <a:lnT>
                      <a:noFill/>
                    </a:lnT>
                    <a:lnB>
                      <a:noFill/>
                    </a:lnB>
                  </a:tcPr>
                </a:tc>
              </a:tr>
              <a:tr h="406176">
                <a:tc>
                  <a:txBody>
                    <a:bodyPr/>
                    <a:lstStyle/>
                    <a:p>
                      <a:pPr algn="l"/>
                      <a:r>
                        <a:rPr lang="en-US" sz="1600" dirty="0"/>
                        <a:t>3.</a:t>
                      </a:r>
                    </a:p>
                  </a:txBody>
                  <a:tcPr marL="58025" marR="58025" marT="29013" marB="29013" anchor="ctr">
                    <a:lnL>
                      <a:noFill/>
                    </a:lnL>
                    <a:lnR>
                      <a:noFill/>
                    </a:lnR>
                    <a:lnT>
                      <a:noFill/>
                    </a:lnT>
                    <a:lnB>
                      <a:noFill/>
                    </a:lnB>
                  </a:tcPr>
                </a:tc>
                <a:tc>
                  <a:txBody>
                    <a:bodyPr/>
                    <a:lstStyle/>
                    <a:p>
                      <a:pPr algn="l"/>
                      <a:r>
                        <a:rPr lang="en-US" sz="1600"/>
                        <a:t>Washington-Arlington-Alexandria, D.C.-Va.-Md.-W.Va.</a:t>
                      </a:r>
                    </a:p>
                  </a:txBody>
                  <a:tcPr marL="58025" marR="58025" marT="29013" marB="29013" anchor="ctr">
                    <a:lnL>
                      <a:noFill/>
                    </a:lnL>
                    <a:lnR>
                      <a:noFill/>
                    </a:lnR>
                    <a:lnT>
                      <a:noFill/>
                    </a:lnT>
                    <a:lnB>
                      <a:noFill/>
                    </a:lnB>
                  </a:tcPr>
                </a:tc>
                <a:tc>
                  <a:txBody>
                    <a:bodyPr/>
                    <a:lstStyle/>
                    <a:p>
                      <a:pPr algn="ctr"/>
                      <a:r>
                        <a:rPr lang="en-US" sz="1600"/>
                        <a:t>121,911</a:t>
                      </a:r>
                    </a:p>
                  </a:txBody>
                  <a:tcPr marL="58025" marR="58025" marT="29013" marB="29013" anchor="ctr">
                    <a:lnL>
                      <a:noFill/>
                    </a:lnL>
                    <a:lnR>
                      <a:noFill/>
                    </a:lnR>
                    <a:lnT>
                      <a:noFill/>
                    </a:lnT>
                    <a:lnB>
                      <a:noFill/>
                    </a:lnB>
                  </a:tcPr>
                </a:tc>
              </a:tr>
              <a:tr h="406176">
                <a:tc>
                  <a:txBody>
                    <a:bodyPr/>
                    <a:lstStyle/>
                    <a:p>
                      <a:pPr algn="l"/>
                      <a:r>
                        <a:rPr lang="en-US" sz="1600" dirty="0"/>
                        <a:t>4.</a:t>
                      </a:r>
                    </a:p>
                  </a:txBody>
                  <a:tcPr marL="58025" marR="58025" marT="29013" marB="29013" anchor="ctr">
                    <a:lnL>
                      <a:noFill/>
                    </a:lnL>
                    <a:lnR>
                      <a:noFill/>
                    </a:lnR>
                    <a:lnT>
                      <a:noFill/>
                    </a:lnT>
                    <a:lnB>
                      <a:noFill/>
                    </a:lnB>
                  </a:tcPr>
                </a:tc>
                <a:tc>
                  <a:txBody>
                    <a:bodyPr/>
                    <a:lstStyle/>
                    <a:p>
                      <a:pPr algn="l"/>
                      <a:r>
                        <a:rPr lang="en-US" sz="1600"/>
                        <a:t>New York-Northern New Jersey-Long Island, N.Y.-N.J.-Pa.</a:t>
                      </a:r>
                    </a:p>
                  </a:txBody>
                  <a:tcPr marL="58025" marR="58025" marT="29013" marB="29013" anchor="ctr">
                    <a:lnL>
                      <a:noFill/>
                    </a:lnL>
                    <a:lnR>
                      <a:noFill/>
                    </a:lnR>
                    <a:lnT>
                      <a:noFill/>
                    </a:lnT>
                    <a:lnB>
                      <a:noFill/>
                    </a:lnB>
                  </a:tcPr>
                </a:tc>
                <a:tc>
                  <a:txBody>
                    <a:bodyPr/>
                    <a:lstStyle/>
                    <a:p>
                      <a:pPr algn="ctr"/>
                      <a:r>
                        <a:rPr lang="en-US" sz="1600"/>
                        <a:t>118,791</a:t>
                      </a:r>
                    </a:p>
                  </a:txBody>
                  <a:tcPr marL="58025" marR="58025" marT="29013" marB="29013" anchor="ctr">
                    <a:lnL>
                      <a:noFill/>
                    </a:lnL>
                    <a:lnR>
                      <a:noFill/>
                    </a:lnR>
                    <a:lnT>
                      <a:noFill/>
                    </a:lnT>
                    <a:lnB>
                      <a:noFill/>
                    </a:lnB>
                  </a:tcPr>
                </a:tc>
              </a:tr>
              <a:tr h="406176">
                <a:tc>
                  <a:txBody>
                    <a:bodyPr/>
                    <a:lstStyle/>
                    <a:p>
                      <a:pPr algn="l"/>
                      <a:r>
                        <a:rPr lang="en-US" sz="1600" dirty="0"/>
                        <a:t>5.</a:t>
                      </a:r>
                    </a:p>
                  </a:txBody>
                  <a:tcPr marL="58025" marR="58025" marT="29013" marB="29013" anchor="ctr">
                    <a:lnL>
                      <a:noFill/>
                    </a:lnL>
                    <a:lnR>
                      <a:noFill/>
                    </a:lnR>
                    <a:lnT>
                      <a:noFill/>
                    </a:lnT>
                    <a:lnB>
                      <a:noFill/>
                    </a:lnB>
                  </a:tcPr>
                </a:tc>
                <a:tc>
                  <a:txBody>
                    <a:bodyPr/>
                    <a:lstStyle/>
                    <a:p>
                      <a:pPr algn="l"/>
                      <a:r>
                        <a:rPr lang="es-ES" sz="1600"/>
                        <a:t>Los Angeles-Long Beach-Santa Ana, Calif.</a:t>
                      </a:r>
                    </a:p>
                  </a:txBody>
                  <a:tcPr marL="58025" marR="58025" marT="29013" marB="29013" anchor="ctr">
                    <a:lnL>
                      <a:noFill/>
                    </a:lnL>
                    <a:lnR>
                      <a:noFill/>
                    </a:lnR>
                    <a:lnT>
                      <a:noFill/>
                    </a:lnT>
                    <a:lnB>
                      <a:noFill/>
                    </a:lnB>
                  </a:tcPr>
                </a:tc>
                <a:tc>
                  <a:txBody>
                    <a:bodyPr/>
                    <a:lstStyle/>
                    <a:p>
                      <a:pPr algn="ctr"/>
                      <a:r>
                        <a:rPr lang="en-US" sz="1600"/>
                        <a:t>115,964</a:t>
                      </a:r>
                    </a:p>
                  </a:txBody>
                  <a:tcPr marL="58025" marR="58025" marT="29013" marB="29013" anchor="ctr">
                    <a:lnL>
                      <a:noFill/>
                    </a:lnL>
                    <a:lnR>
                      <a:noFill/>
                    </a:lnR>
                    <a:lnT>
                      <a:noFill/>
                    </a:lnT>
                    <a:lnB>
                      <a:noFill/>
                    </a:lnB>
                  </a:tcPr>
                </a:tc>
              </a:tr>
              <a:tr h="406176">
                <a:tc>
                  <a:txBody>
                    <a:bodyPr/>
                    <a:lstStyle/>
                    <a:p>
                      <a:pPr algn="l"/>
                      <a:r>
                        <a:rPr lang="en-US" sz="1600" dirty="0"/>
                        <a:t>6.</a:t>
                      </a:r>
                    </a:p>
                  </a:txBody>
                  <a:tcPr marL="58025" marR="58025" marT="29013" marB="29013" anchor="ctr">
                    <a:lnL>
                      <a:noFill/>
                    </a:lnL>
                    <a:lnR>
                      <a:noFill/>
                    </a:lnR>
                    <a:lnT>
                      <a:noFill/>
                    </a:lnT>
                    <a:lnB>
                      <a:noFill/>
                    </a:lnB>
                  </a:tcPr>
                </a:tc>
                <a:tc>
                  <a:txBody>
                    <a:bodyPr/>
                    <a:lstStyle/>
                    <a:p>
                      <a:pPr algn="l"/>
                      <a:r>
                        <a:rPr lang="en-US" sz="1600" dirty="0"/>
                        <a:t>Miami-Fort Lauderdale-Pompano Beach, Fla.</a:t>
                      </a:r>
                    </a:p>
                  </a:txBody>
                  <a:tcPr marL="58025" marR="58025" marT="29013" marB="29013" anchor="ctr">
                    <a:lnL>
                      <a:noFill/>
                    </a:lnL>
                    <a:lnR>
                      <a:noFill/>
                    </a:lnR>
                    <a:lnT>
                      <a:noFill/>
                    </a:lnT>
                    <a:lnB>
                      <a:noFill/>
                    </a:lnB>
                  </a:tcPr>
                </a:tc>
                <a:tc>
                  <a:txBody>
                    <a:bodyPr/>
                    <a:lstStyle/>
                    <a:p>
                      <a:pPr algn="ctr"/>
                      <a:r>
                        <a:rPr lang="en-US" sz="1600"/>
                        <a:t>105,490</a:t>
                      </a:r>
                    </a:p>
                  </a:txBody>
                  <a:tcPr marL="58025" marR="58025" marT="29013" marB="29013" anchor="ctr">
                    <a:lnL>
                      <a:noFill/>
                    </a:lnL>
                    <a:lnR>
                      <a:noFill/>
                    </a:lnR>
                    <a:lnT>
                      <a:noFill/>
                    </a:lnT>
                    <a:lnB>
                      <a:noFill/>
                    </a:lnB>
                  </a:tcPr>
                </a:tc>
              </a:tr>
              <a:tr h="406176">
                <a:tc>
                  <a:txBody>
                    <a:bodyPr/>
                    <a:lstStyle/>
                    <a:p>
                      <a:pPr algn="l"/>
                      <a:r>
                        <a:rPr lang="en-US" sz="1600" dirty="0"/>
                        <a:t>7.</a:t>
                      </a:r>
                    </a:p>
                  </a:txBody>
                  <a:tcPr marL="58025" marR="58025" marT="29013" marB="29013" anchor="ctr">
                    <a:lnL>
                      <a:noFill/>
                    </a:lnL>
                    <a:lnR>
                      <a:noFill/>
                    </a:lnR>
                    <a:lnT>
                      <a:noFill/>
                    </a:lnT>
                    <a:lnB>
                      <a:noFill/>
                    </a:lnB>
                  </a:tcPr>
                </a:tc>
                <a:tc>
                  <a:txBody>
                    <a:bodyPr/>
                    <a:lstStyle/>
                    <a:p>
                      <a:pPr algn="l"/>
                      <a:r>
                        <a:rPr lang="en-US" sz="1600"/>
                        <a:t>Atlanta-Sandy Springs-Marietta, Ga.</a:t>
                      </a:r>
                    </a:p>
                  </a:txBody>
                  <a:tcPr marL="58025" marR="58025" marT="29013" marB="29013" anchor="ctr">
                    <a:lnL>
                      <a:noFill/>
                    </a:lnL>
                    <a:lnR>
                      <a:noFill/>
                    </a:lnR>
                    <a:lnT>
                      <a:noFill/>
                    </a:lnT>
                    <a:lnB>
                      <a:noFill/>
                    </a:lnB>
                  </a:tcPr>
                </a:tc>
                <a:tc>
                  <a:txBody>
                    <a:bodyPr/>
                    <a:lstStyle/>
                    <a:p>
                      <a:pPr algn="ctr"/>
                      <a:r>
                        <a:rPr lang="en-US" sz="1600"/>
                        <a:t>90,345</a:t>
                      </a:r>
                    </a:p>
                  </a:txBody>
                  <a:tcPr marL="58025" marR="58025" marT="29013" marB="29013" anchor="ctr">
                    <a:lnL>
                      <a:noFill/>
                    </a:lnL>
                    <a:lnR>
                      <a:noFill/>
                    </a:lnR>
                    <a:lnT>
                      <a:noFill/>
                    </a:lnT>
                    <a:lnB>
                      <a:noFill/>
                    </a:lnB>
                  </a:tcPr>
                </a:tc>
              </a:tr>
              <a:tr h="406176">
                <a:tc>
                  <a:txBody>
                    <a:bodyPr/>
                    <a:lstStyle/>
                    <a:p>
                      <a:pPr algn="l"/>
                      <a:r>
                        <a:rPr lang="en-US" sz="1600" dirty="0"/>
                        <a:t>8.</a:t>
                      </a:r>
                    </a:p>
                  </a:txBody>
                  <a:tcPr marL="58025" marR="58025" marT="29013" marB="29013" anchor="ctr">
                    <a:lnL>
                      <a:noFill/>
                    </a:lnL>
                    <a:lnR>
                      <a:noFill/>
                    </a:lnR>
                    <a:lnT>
                      <a:noFill/>
                    </a:lnT>
                    <a:lnB>
                      <a:noFill/>
                    </a:lnB>
                  </a:tcPr>
                </a:tc>
                <a:tc>
                  <a:txBody>
                    <a:bodyPr/>
                    <a:lstStyle/>
                    <a:p>
                      <a:pPr algn="l"/>
                      <a:r>
                        <a:rPr lang="en-US" sz="1600"/>
                        <a:t>Riverside-San Bernardino-Ontario, Calif.</a:t>
                      </a:r>
                    </a:p>
                  </a:txBody>
                  <a:tcPr marL="58025" marR="58025" marT="29013" marB="29013" anchor="ctr">
                    <a:lnL>
                      <a:noFill/>
                    </a:lnL>
                    <a:lnR>
                      <a:noFill/>
                    </a:lnR>
                    <a:lnT>
                      <a:noFill/>
                    </a:lnT>
                    <a:lnB>
                      <a:noFill/>
                    </a:lnB>
                  </a:tcPr>
                </a:tc>
                <a:tc>
                  <a:txBody>
                    <a:bodyPr/>
                    <a:lstStyle/>
                    <a:p>
                      <a:pPr algn="ctr"/>
                      <a:r>
                        <a:rPr lang="en-US" sz="1600"/>
                        <a:t>80,146</a:t>
                      </a:r>
                    </a:p>
                  </a:txBody>
                  <a:tcPr marL="58025" marR="58025" marT="29013" marB="29013" anchor="ctr">
                    <a:lnL>
                      <a:noFill/>
                    </a:lnL>
                    <a:lnR>
                      <a:noFill/>
                    </a:lnR>
                    <a:lnT>
                      <a:noFill/>
                    </a:lnT>
                    <a:lnB>
                      <a:noFill/>
                    </a:lnB>
                  </a:tcPr>
                </a:tc>
              </a:tr>
              <a:tr h="232101">
                <a:tc>
                  <a:txBody>
                    <a:bodyPr/>
                    <a:lstStyle/>
                    <a:p>
                      <a:pPr algn="l"/>
                      <a:r>
                        <a:rPr lang="en-US" sz="1600" dirty="0"/>
                        <a:t>9.</a:t>
                      </a:r>
                    </a:p>
                  </a:txBody>
                  <a:tcPr marL="58025" marR="58025" marT="29013" marB="29013" anchor="ctr">
                    <a:lnL>
                      <a:noFill/>
                    </a:lnL>
                    <a:lnR>
                      <a:noFill/>
                    </a:lnR>
                    <a:lnT>
                      <a:noFill/>
                    </a:lnT>
                    <a:lnB>
                      <a:noFill/>
                    </a:lnB>
                  </a:tcPr>
                </a:tc>
                <a:tc>
                  <a:txBody>
                    <a:bodyPr/>
                    <a:lstStyle/>
                    <a:p>
                      <a:pPr algn="l"/>
                      <a:r>
                        <a:rPr lang="en-US" sz="1600"/>
                        <a:t>Phoenix-Mesa-Glendale, Ariz.</a:t>
                      </a:r>
                    </a:p>
                  </a:txBody>
                  <a:tcPr marL="58025" marR="58025" marT="29013" marB="29013" anchor="ctr">
                    <a:lnL>
                      <a:noFill/>
                    </a:lnL>
                    <a:lnR>
                      <a:noFill/>
                    </a:lnR>
                    <a:lnT>
                      <a:noFill/>
                    </a:lnT>
                    <a:lnB>
                      <a:noFill/>
                    </a:lnB>
                  </a:tcPr>
                </a:tc>
                <a:tc>
                  <a:txBody>
                    <a:bodyPr/>
                    <a:lstStyle/>
                    <a:p>
                      <a:pPr algn="ctr"/>
                      <a:r>
                        <a:rPr lang="en-US" sz="1600"/>
                        <a:t>70,349</a:t>
                      </a:r>
                    </a:p>
                  </a:txBody>
                  <a:tcPr marL="58025" marR="58025" marT="29013" marB="29013" anchor="ctr">
                    <a:lnL>
                      <a:noFill/>
                    </a:lnL>
                    <a:lnR>
                      <a:noFill/>
                    </a:lnR>
                    <a:lnT>
                      <a:noFill/>
                    </a:lnT>
                    <a:lnB>
                      <a:noFill/>
                    </a:lnB>
                  </a:tcPr>
                </a:tc>
              </a:tr>
              <a:tr h="406176">
                <a:tc>
                  <a:txBody>
                    <a:bodyPr/>
                    <a:lstStyle/>
                    <a:p>
                      <a:pPr algn="l"/>
                      <a:r>
                        <a:rPr lang="en-US" sz="1600" b="1" dirty="0"/>
                        <a:t>10.</a:t>
                      </a:r>
                    </a:p>
                  </a:txBody>
                  <a:tcPr marL="58025" marR="58025" marT="29013" marB="29013" anchor="ctr">
                    <a:lnL>
                      <a:noFill/>
                    </a:lnL>
                    <a:lnR>
                      <a:noFill/>
                    </a:lnR>
                    <a:lnT>
                      <a:noFill/>
                    </a:lnT>
                    <a:lnB>
                      <a:noFill/>
                    </a:lnB>
                  </a:tcPr>
                </a:tc>
                <a:tc>
                  <a:txBody>
                    <a:bodyPr/>
                    <a:lstStyle/>
                    <a:p>
                      <a:pPr algn="l"/>
                      <a:r>
                        <a:rPr lang="en-US" sz="1600" b="1" dirty="0"/>
                        <a:t>Austin-Round Rock-San Marcos, Texas</a:t>
                      </a:r>
                    </a:p>
                  </a:txBody>
                  <a:tcPr marL="58025" marR="58025" marT="29013" marB="29013" anchor="ctr">
                    <a:lnL>
                      <a:noFill/>
                    </a:lnL>
                    <a:lnR>
                      <a:noFill/>
                    </a:lnR>
                    <a:lnT>
                      <a:noFill/>
                    </a:lnT>
                    <a:lnB>
                      <a:noFill/>
                    </a:lnB>
                  </a:tcPr>
                </a:tc>
                <a:tc>
                  <a:txBody>
                    <a:bodyPr/>
                    <a:lstStyle/>
                    <a:p>
                      <a:pPr algn="ctr"/>
                      <a:r>
                        <a:rPr lang="en-US" sz="1600" b="1" dirty="0"/>
                        <a:t>67,230</a:t>
                      </a:r>
                    </a:p>
                  </a:txBody>
                  <a:tcPr marL="58025" marR="58025" marT="29013" marB="29013" anchor="ctr">
                    <a:lnL>
                      <a:noFill/>
                    </a:lnL>
                    <a:lnR>
                      <a:noFill/>
                    </a:lnR>
                    <a:lnT>
                      <a:noFill/>
                    </a:lnT>
                    <a:lnB>
                      <a:noFill/>
                    </a:lnB>
                  </a:tcPr>
                </a:tc>
              </a:tr>
            </a:tbl>
          </a:graphicData>
        </a:graphic>
      </p:graphicFrame>
      <p:sp>
        <p:nvSpPr>
          <p:cNvPr id="7" name="TextBox 6"/>
          <p:cNvSpPr txBox="1"/>
          <p:nvPr/>
        </p:nvSpPr>
        <p:spPr>
          <a:xfrm>
            <a:off x="-7345" y="6509133"/>
            <a:ext cx="2582758" cy="276999"/>
          </a:xfrm>
          <a:prstGeom prst="rect">
            <a:avLst/>
          </a:prstGeom>
          <a:noFill/>
        </p:spPr>
        <p:txBody>
          <a:bodyPr wrap="none" rtlCol="0">
            <a:spAutoFit/>
          </a:bodyPr>
          <a:lstStyle/>
          <a:p>
            <a:r>
              <a:rPr lang="en-US" sz="1200" dirty="0" smtClean="0"/>
              <a:t>Source: U.S. Census Bureau, 2012</a:t>
            </a:r>
            <a:endParaRPr lang="en-US" sz="1200" dirty="0"/>
          </a:p>
        </p:txBody>
      </p:sp>
    </p:spTree>
    <p:extLst>
      <p:ext uri="{BB962C8B-B14F-4D97-AF65-F5344CB8AC3E}">
        <p14:creationId xmlns:p14="http://schemas.microsoft.com/office/powerpoint/2010/main" val="80930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Counties with the Largest Numeric Increase from April 1, 2010, to July 1, </a:t>
            </a:r>
            <a:r>
              <a:rPr lang="en-US" sz="2800" b="1" dirty="0" smtClean="0"/>
              <a:t>2011</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4550802"/>
              </p:ext>
            </p:extLst>
          </p:nvPr>
        </p:nvGraphicFramePr>
        <p:xfrm>
          <a:off x="1600200" y="1371600"/>
          <a:ext cx="6252202" cy="4579554"/>
        </p:xfrm>
        <a:graphic>
          <a:graphicData uri="http://schemas.openxmlformats.org/drawingml/2006/table">
            <a:tbl>
              <a:tblPr/>
              <a:tblGrid>
                <a:gridCol w="582429"/>
                <a:gridCol w="4160211"/>
                <a:gridCol w="1509562"/>
              </a:tblGrid>
              <a:tr h="626210">
                <a:tc>
                  <a:txBody>
                    <a:bodyPr/>
                    <a:lstStyle/>
                    <a:p>
                      <a:pPr algn="ctr"/>
                      <a:endParaRPr lang="en-US" sz="2000" dirty="0"/>
                    </a:p>
                  </a:txBody>
                  <a:tcPr marL="83814" marR="83814" marT="41907" marB="41907" anchor="b">
                    <a:lnL>
                      <a:noFill/>
                    </a:lnL>
                    <a:lnR>
                      <a:noFill/>
                    </a:lnR>
                    <a:lnT>
                      <a:noFill/>
                    </a:lnT>
                    <a:lnB>
                      <a:noFill/>
                    </a:lnB>
                  </a:tcPr>
                </a:tc>
                <a:tc>
                  <a:txBody>
                    <a:bodyPr/>
                    <a:lstStyle/>
                    <a:p>
                      <a:pPr algn="ctr"/>
                      <a:endParaRPr lang="en-US" sz="2000"/>
                    </a:p>
                  </a:txBody>
                  <a:tcPr marL="83814" marR="83814" marT="41907" marB="41907" anchor="b">
                    <a:lnL>
                      <a:noFill/>
                    </a:lnL>
                    <a:lnR>
                      <a:noFill/>
                    </a:lnR>
                    <a:lnT>
                      <a:noFill/>
                    </a:lnT>
                    <a:lnB>
                      <a:noFill/>
                    </a:lnB>
                  </a:tcPr>
                </a:tc>
                <a:tc>
                  <a:txBody>
                    <a:bodyPr/>
                    <a:lstStyle/>
                    <a:p>
                      <a:pPr algn="ctr"/>
                      <a:r>
                        <a:rPr lang="en-US" sz="2000" b="1"/>
                        <a:t>Numeric</a:t>
                      </a:r>
                      <a:br>
                        <a:rPr lang="en-US" sz="2000" b="1"/>
                      </a:br>
                      <a:r>
                        <a:rPr lang="en-US" sz="2000" b="1"/>
                        <a:t>Increase</a:t>
                      </a:r>
                      <a:endParaRPr lang="en-US" sz="2000"/>
                    </a:p>
                  </a:txBody>
                  <a:tcPr marL="83814" marR="83814" marT="41907" marB="41907" anchor="b">
                    <a:lnL>
                      <a:noFill/>
                    </a:lnL>
                    <a:lnR>
                      <a:noFill/>
                    </a:lnR>
                    <a:lnT>
                      <a:noFill/>
                    </a:lnT>
                    <a:lnB>
                      <a:noFill/>
                    </a:lnB>
                  </a:tcPr>
                </a:tc>
              </a:tr>
              <a:tr h="357835">
                <a:tc>
                  <a:txBody>
                    <a:bodyPr/>
                    <a:lstStyle/>
                    <a:p>
                      <a:pPr algn="l"/>
                      <a:r>
                        <a:rPr lang="en-US" sz="2000" b="1" dirty="0"/>
                        <a:t>1.</a:t>
                      </a:r>
                    </a:p>
                  </a:txBody>
                  <a:tcPr marL="83814" marR="83814" marT="41907" marB="41907" anchor="ctr">
                    <a:lnL>
                      <a:noFill/>
                    </a:lnL>
                    <a:lnR>
                      <a:noFill/>
                    </a:lnR>
                    <a:lnT>
                      <a:noFill/>
                    </a:lnT>
                    <a:lnB>
                      <a:noFill/>
                    </a:lnB>
                  </a:tcPr>
                </a:tc>
                <a:tc>
                  <a:txBody>
                    <a:bodyPr/>
                    <a:lstStyle/>
                    <a:p>
                      <a:pPr algn="l"/>
                      <a:r>
                        <a:rPr lang="en-US" sz="2000" b="1" dirty="0"/>
                        <a:t>Harris, Texas</a:t>
                      </a:r>
                    </a:p>
                  </a:txBody>
                  <a:tcPr marL="83814" marR="83814" marT="41907" marB="41907" anchor="ctr">
                    <a:lnL>
                      <a:noFill/>
                    </a:lnL>
                    <a:lnR>
                      <a:noFill/>
                    </a:lnR>
                    <a:lnT>
                      <a:noFill/>
                    </a:lnT>
                    <a:lnB>
                      <a:noFill/>
                    </a:lnB>
                  </a:tcPr>
                </a:tc>
                <a:tc>
                  <a:txBody>
                    <a:bodyPr/>
                    <a:lstStyle/>
                    <a:p>
                      <a:pPr algn="ctr"/>
                      <a:r>
                        <a:rPr lang="en-US" sz="2000" b="1" dirty="0"/>
                        <a:t>88,452</a:t>
                      </a:r>
                    </a:p>
                  </a:txBody>
                  <a:tcPr marL="83814" marR="83814" marT="41907" marB="41907" anchor="ctr">
                    <a:lnL>
                      <a:noFill/>
                    </a:lnL>
                    <a:lnR>
                      <a:noFill/>
                    </a:lnR>
                    <a:lnT>
                      <a:noFill/>
                    </a:lnT>
                    <a:lnB>
                      <a:noFill/>
                    </a:lnB>
                  </a:tcPr>
                </a:tc>
              </a:tr>
              <a:tr h="357835">
                <a:tc>
                  <a:txBody>
                    <a:bodyPr/>
                    <a:lstStyle/>
                    <a:p>
                      <a:pPr algn="l"/>
                      <a:r>
                        <a:rPr lang="en-US" sz="2000" dirty="0"/>
                        <a:t>2.</a:t>
                      </a:r>
                    </a:p>
                  </a:txBody>
                  <a:tcPr marL="83814" marR="83814" marT="41907" marB="41907" anchor="ctr">
                    <a:lnL>
                      <a:noFill/>
                    </a:lnL>
                    <a:lnR>
                      <a:noFill/>
                    </a:lnR>
                    <a:lnT>
                      <a:noFill/>
                    </a:lnT>
                    <a:lnB>
                      <a:noFill/>
                    </a:lnB>
                  </a:tcPr>
                </a:tc>
                <a:tc>
                  <a:txBody>
                    <a:bodyPr/>
                    <a:lstStyle/>
                    <a:p>
                      <a:pPr algn="l"/>
                      <a:r>
                        <a:rPr lang="en-US" sz="2000"/>
                        <a:t>Los Angeles, Calif.</a:t>
                      </a:r>
                    </a:p>
                  </a:txBody>
                  <a:tcPr marL="83814" marR="83814" marT="41907" marB="41907" anchor="ctr">
                    <a:lnL>
                      <a:noFill/>
                    </a:lnL>
                    <a:lnR>
                      <a:noFill/>
                    </a:lnR>
                    <a:lnT>
                      <a:noFill/>
                    </a:lnT>
                    <a:lnB>
                      <a:noFill/>
                    </a:lnB>
                  </a:tcPr>
                </a:tc>
                <a:tc>
                  <a:txBody>
                    <a:bodyPr/>
                    <a:lstStyle/>
                    <a:p>
                      <a:pPr algn="ctr"/>
                      <a:r>
                        <a:rPr lang="en-US" sz="2000"/>
                        <a:t>70,451</a:t>
                      </a:r>
                    </a:p>
                  </a:txBody>
                  <a:tcPr marL="83814" marR="83814" marT="41907" marB="41907" anchor="ctr">
                    <a:lnL>
                      <a:noFill/>
                    </a:lnL>
                    <a:lnR>
                      <a:noFill/>
                    </a:lnR>
                    <a:lnT>
                      <a:noFill/>
                    </a:lnT>
                    <a:lnB>
                      <a:noFill/>
                    </a:lnB>
                  </a:tcPr>
                </a:tc>
              </a:tr>
              <a:tr h="357835">
                <a:tc>
                  <a:txBody>
                    <a:bodyPr/>
                    <a:lstStyle/>
                    <a:p>
                      <a:pPr algn="l"/>
                      <a:r>
                        <a:rPr lang="en-US" sz="2000" dirty="0"/>
                        <a:t>3.</a:t>
                      </a:r>
                    </a:p>
                  </a:txBody>
                  <a:tcPr marL="83814" marR="83814" marT="41907" marB="41907" anchor="ctr">
                    <a:lnL>
                      <a:noFill/>
                    </a:lnL>
                    <a:lnR>
                      <a:noFill/>
                    </a:lnR>
                    <a:lnT>
                      <a:noFill/>
                    </a:lnT>
                    <a:lnB>
                      <a:noFill/>
                    </a:lnB>
                  </a:tcPr>
                </a:tc>
                <a:tc>
                  <a:txBody>
                    <a:bodyPr/>
                    <a:lstStyle/>
                    <a:p>
                      <a:pPr algn="l"/>
                      <a:r>
                        <a:rPr lang="en-US" sz="2000"/>
                        <a:t>Maricopa, Ariz.</a:t>
                      </a:r>
                    </a:p>
                  </a:txBody>
                  <a:tcPr marL="83814" marR="83814" marT="41907" marB="41907" anchor="ctr">
                    <a:lnL>
                      <a:noFill/>
                    </a:lnL>
                    <a:lnR>
                      <a:noFill/>
                    </a:lnR>
                    <a:lnT>
                      <a:noFill/>
                    </a:lnT>
                    <a:lnB>
                      <a:noFill/>
                    </a:lnB>
                  </a:tcPr>
                </a:tc>
                <a:tc>
                  <a:txBody>
                    <a:bodyPr/>
                    <a:lstStyle/>
                    <a:p>
                      <a:pPr algn="ctr"/>
                      <a:r>
                        <a:rPr lang="en-US" sz="2000"/>
                        <a:t>63,127</a:t>
                      </a:r>
                    </a:p>
                  </a:txBody>
                  <a:tcPr marL="83814" marR="83814" marT="41907" marB="41907" anchor="ctr">
                    <a:lnL>
                      <a:noFill/>
                    </a:lnL>
                    <a:lnR>
                      <a:noFill/>
                    </a:lnR>
                    <a:lnT>
                      <a:noFill/>
                    </a:lnT>
                    <a:lnB>
                      <a:noFill/>
                    </a:lnB>
                  </a:tcPr>
                </a:tc>
              </a:tr>
              <a:tr h="357835">
                <a:tc>
                  <a:txBody>
                    <a:bodyPr/>
                    <a:lstStyle/>
                    <a:p>
                      <a:pPr algn="l"/>
                      <a:r>
                        <a:rPr lang="en-US" sz="2000" dirty="0"/>
                        <a:t>4.</a:t>
                      </a:r>
                    </a:p>
                  </a:txBody>
                  <a:tcPr marL="83814" marR="83814" marT="41907" marB="41907" anchor="ctr">
                    <a:lnL>
                      <a:noFill/>
                    </a:lnL>
                    <a:lnR>
                      <a:noFill/>
                    </a:lnR>
                    <a:lnT>
                      <a:noFill/>
                    </a:lnT>
                    <a:lnB>
                      <a:noFill/>
                    </a:lnB>
                  </a:tcPr>
                </a:tc>
                <a:tc>
                  <a:txBody>
                    <a:bodyPr/>
                    <a:lstStyle/>
                    <a:p>
                      <a:pPr algn="l"/>
                      <a:r>
                        <a:rPr lang="en-US" sz="2000" dirty="0"/>
                        <a:t>Miami-Dade, Fla.</a:t>
                      </a:r>
                    </a:p>
                  </a:txBody>
                  <a:tcPr marL="83814" marR="83814" marT="41907" marB="41907" anchor="ctr">
                    <a:lnL>
                      <a:noFill/>
                    </a:lnL>
                    <a:lnR>
                      <a:noFill/>
                    </a:lnR>
                    <a:lnT>
                      <a:noFill/>
                    </a:lnT>
                    <a:lnB>
                      <a:noFill/>
                    </a:lnB>
                  </a:tcPr>
                </a:tc>
                <a:tc>
                  <a:txBody>
                    <a:bodyPr/>
                    <a:lstStyle/>
                    <a:p>
                      <a:pPr algn="ctr"/>
                      <a:r>
                        <a:rPr lang="en-US" sz="2000"/>
                        <a:t>58,331</a:t>
                      </a:r>
                    </a:p>
                  </a:txBody>
                  <a:tcPr marL="83814" marR="83814" marT="41907" marB="41907" anchor="ctr">
                    <a:lnL>
                      <a:noFill/>
                    </a:lnL>
                    <a:lnR>
                      <a:noFill/>
                    </a:lnR>
                    <a:lnT>
                      <a:noFill/>
                    </a:lnT>
                    <a:lnB>
                      <a:noFill/>
                    </a:lnB>
                  </a:tcPr>
                </a:tc>
              </a:tr>
              <a:tr h="357835">
                <a:tc>
                  <a:txBody>
                    <a:bodyPr/>
                    <a:lstStyle/>
                    <a:p>
                      <a:pPr algn="l"/>
                      <a:r>
                        <a:rPr lang="en-US" sz="2000" dirty="0"/>
                        <a:t>5.</a:t>
                      </a:r>
                    </a:p>
                  </a:txBody>
                  <a:tcPr marL="83814" marR="83814" marT="41907" marB="41907" anchor="ctr">
                    <a:lnL>
                      <a:noFill/>
                    </a:lnL>
                    <a:lnR>
                      <a:noFill/>
                    </a:lnR>
                    <a:lnT>
                      <a:noFill/>
                    </a:lnT>
                    <a:lnB>
                      <a:noFill/>
                    </a:lnB>
                  </a:tcPr>
                </a:tc>
                <a:tc>
                  <a:txBody>
                    <a:bodyPr/>
                    <a:lstStyle/>
                    <a:p>
                      <a:pPr algn="l"/>
                      <a:r>
                        <a:rPr lang="en-US" sz="2000"/>
                        <a:t>Riverside, Calif.</a:t>
                      </a:r>
                    </a:p>
                  </a:txBody>
                  <a:tcPr marL="83814" marR="83814" marT="41907" marB="41907" anchor="ctr">
                    <a:lnL>
                      <a:noFill/>
                    </a:lnL>
                    <a:lnR>
                      <a:noFill/>
                    </a:lnR>
                    <a:lnT>
                      <a:noFill/>
                    </a:lnT>
                    <a:lnB>
                      <a:noFill/>
                    </a:lnB>
                  </a:tcPr>
                </a:tc>
                <a:tc>
                  <a:txBody>
                    <a:bodyPr/>
                    <a:lstStyle/>
                    <a:p>
                      <a:pPr algn="ctr"/>
                      <a:r>
                        <a:rPr lang="en-US" sz="2000"/>
                        <a:t>49,979</a:t>
                      </a:r>
                    </a:p>
                  </a:txBody>
                  <a:tcPr marL="83814" marR="83814" marT="41907" marB="41907" anchor="ctr">
                    <a:lnL>
                      <a:noFill/>
                    </a:lnL>
                    <a:lnR>
                      <a:noFill/>
                    </a:lnR>
                    <a:lnT>
                      <a:noFill/>
                    </a:lnT>
                    <a:lnB>
                      <a:noFill/>
                    </a:lnB>
                  </a:tcPr>
                </a:tc>
              </a:tr>
              <a:tr h="357835">
                <a:tc>
                  <a:txBody>
                    <a:bodyPr/>
                    <a:lstStyle/>
                    <a:p>
                      <a:pPr algn="l"/>
                      <a:r>
                        <a:rPr lang="en-US" sz="2000" b="1" dirty="0"/>
                        <a:t>6.</a:t>
                      </a:r>
                    </a:p>
                  </a:txBody>
                  <a:tcPr marL="83814" marR="83814" marT="41907" marB="41907" anchor="ctr">
                    <a:lnL>
                      <a:noFill/>
                    </a:lnL>
                    <a:lnR>
                      <a:noFill/>
                    </a:lnR>
                    <a:lnT>
                      <a:noFill/>
                    </a:lnT>
                    <a:lnB>
                      <a:noFill/>
                    </a:lnB>
                  </a:tcPr>
                </a:tc>
                <a:tc>
                  <a:txBody>
                    <a:bodyPr/>
                    <a:lstStyle/>
                    <a:p>
                      <a:pPr algn="l"/>
                      <a:r>
                        <a:rPr lang="en-US" sz="2000" b="1" dirty="0"/>
                        <a:t>Dallas, Texas</a:t>
                      </a:r>
                    </a:p>
                  </a:txBody>
                  <a:tcPr marL="83814" marR="83814" marT="41907" marB="41907" anchor="ctr">
                    <a:lnL>
                      <a:noFill/>
                    </a:lnL>
                    <a:lnR>
                      <a:noFill/>
                    </a:lnR>
                    <a:lnT>
                      <a:noFill/>
                    </a:lnT>
                    <a:lnB>
                      <a:noFill/>
                    </a:lnB>
                  </a:tcPr>
                </a:tc>
                <a:tc>
                  <a:txBody>
                    <a:bodyPr/>
                    <a:lstStyle/>
                    <a:p>
                      <a:pPr algn="ctr"/>
                      <a:r>
                        <a:rPr lang="en-US" sz="2000" b="1" dirty="0"/>
                        <a:t>47,875</a:t>
                      </a:r>
                    </a:p>
                  </a:txBody>
                  <a:tcPr marL="83814" marR="83814" marT="41907" marB="41907" anchor="ctr">
                    <a:lnL>
                      <a:noFill/>
                    </a:lnL>
                    <a:lnR>
                      <a:noFill/>
                    </a:lnR>
                    <a:lnT>
                      <a:noFill/>
                    </a:lnT>
                    <a:lnB>
                      <a:noFill/>
                    </a:lnB>
                  </a:tcPr>
                </a:tc>
              </a:tr>
              <a:tr h="357835">
                <a:tc>
                  <a:txBody>
                    <a:bodyPr/>
                    <a:lstStyle/>
                    <a:p>
                      <a:pPr algn="l"/>
                      <a:r>
                        <a:rPr lang="en-US" sz="2000" dirty="0"/>
                        <a:t>7.</a:t>
                      </a:r>
                    </a:p>
                  </a:txBody>
                  <a:tcPr marL="83814" marR="83814" marT="41907" marB="41907" anchor="ctr">
                    <a:lnL>
                      <a:noFill/>
                    </a:lnL>
                    <a:lnR>
                      <a:noFill/>
                    </a:lnR>
                    <a:lnT>
                      <a:noFill/>
                    </a:lnT>
                    <a:lnB>
                      <a:noFill/>
                    </a:lnB>
                  </a:tcPr>
                </a:tc>
                <a:tc>
                  <a:txBody>
                    <a:bodyPr/>
                    <a:lstStyle/>
                    <a:p>
                      <a:pPr algn="l"/>
                      <a:r>
                        <a:rPr lang="en-US" sz="2000"/>
                        <a:t>Orange, Calif.</a:t>
                      </a:r>
                    </a:p>
                  </a:txBody>
                  <a:tcPr marL="83814" marR="83814" marT="41907" marB="41907" anchor="ctr">
                    <a:lnL>
                      <a:noFill/>
                    </a:lnL>
                    <a:lnR>
                      <a:noFill/>
                    </a:lnR>
                    <a:lnT>
                      <a:noFill/>
                    </a:lnT>
                    <a:lnB>
                      <a:noFill/>
                    </a:lnB>
                  </a:tcPr>
                </a:tc>
                <a:tc>
                  <a:txBody>
                    <a:bodyPr/>
                    <a:lstStyle/>
                    <a:p>
                      <a:pPr algn="ctr"/>
                      <a:r>
                        <a:rPr lang="en-US" sz="2000" dirty="0"/>
                        <a:t>45,513</a:t>
                      </a:r>
                    </a:p>
                  </a:txBody>
                  <a:tcPr marL="83814" marR="83814" marT="41907" marB="41907" anchor="ctr">
                    <a:lnL>
                      <a:noFill/>
                    </a:lnL>
                    <a:lnR>
                      <a:noFill/>
                    </a:lnR>
                    <a:lnT>
                      <a:noFill/>
                    </a:lnT>
                    <a:lnB>
                      <a:noFill/>
                    </a:lnB>
                  </a:tcPr>
                </a:tc>
              </a:tr>
              <a:tr h="357835">
                <a:tc>
                  <a:txBody>
                    <a:bodyPr/>
                    <a:lstStyle/>
                    <a:p>
                      <a:pPr algn="l"/>
                      <a:r>
                        <a:rPr lang="en-US" sz="2000" dirty="0"/>
                        <a:t>8.</a:t>
                      </a:r>
                    </a:p>
                  </a:txBody>
                  <a:tcPr marL="83814" marR="83814" marT="41907" marB="41907" anchor="ctr">
                    <a:lnL>
                      <a:noFill/>
                    </a:lnL>
                    <a:lnR>
                      <a:noFill/>
                    </a:lnR>
                    <a:lnT>
                      <a:noFill/>
                    </a:lnT>
                    <a:lnB>
                      <a:noFill/>
                    </a:lnB>
                  </a:tcPr>
                </a:tc>
                <a:tc>
                  <a:txBody>
                    <a:bodyPr/>
                    <a:lstStyle/>
                    <a:p>
                      <a:pPr algn="l"/>
                      <a:r>
                        <a:rPr lang="en-US" sz="2000"/>
                        <a:t>San Diego, Calif.</a:t>
                      </a:r>
                    </a:p>
                  </a:txBody>
                  <a:tcPr marL="83814" marR="83814" marT="41907" marB="41907" anchor="ctr">
                    <a:lnL>
                      <a:noFill/>
                    </a:lnL>
                    <a:lnR>
                      <a:noFill/>
                    </a:lnR>
                    <a:lnT>
                      <a:noFill/>
                    </a:lnT>
                    <a:lnB>
                      <a:noFill/>
                    </a:lnB>
                  </a:tcPr>
                </a:tc>
                <a:tc>
                  <a:txBody>
                    <a:bodyPr/>
                    <a:lstStyle/>
                    <a:p>
                      <a:pPr algn="ctr"/>
                      <a:r>
                        <a:rPr lang="en-US" sz="2000" dirty="0"/>
                        <a:t>44,756</a:t>
                      </a:r>
                    </a:p>
                  </a:txBody>
                  <a:tcPr marL="83814" marR="83814" marT="41907" marB="41907" anchor="ctr">
                    <a:lnL>
                      <a:noFill/>
                    </a:lnL>
                    <a:lnR>
                      <a:noFill/>
                    </a:lnR>
                    <a:lnT>
                      <a:noFill/>
                    </a:lnT>
                    <a:lnB>
                      <a:noFill/>
                    </a:lnB>
                  </a:tcPr>
                </a:tc>
              </a:tr>
              <a:tr h="357835">
                <a:tc>
                  <a:txBody>
                    <a:bodyPr/>
                    <a:lstStyle/>
                    <a:p>
                      <a:pPr algn="l"/>
                      <a:r>
                        <a:rPr lang="en-US" sz="2000" b="1" dirty="0"/>
                        <a:t>9.</a:t>
                      </a:r>
                    </a:p>
                  </a:txBody>
                  <a:tcPr marL="83814" marR="83814" marT="41907" marB="41907" anchor="ctr">
                    <a:lnL>
                      <a:noFill/>
                    </a:lnL>
                    <a:lnR>
                      <a:noFill/>
                    </a:lnR>
                    <a:lnT>
                      <a:noFill/>
                    </a:lnT>
                    <a:lnB>
                      <a:noFill/>
                    </a:lnB>
                  </a:tcPr>
                </a:tc>
                <a:tc>
                  <a:txBody>
                    <a:bodyPr/>
                    <a:lstStyle/>
                    <a:p>
                      <a:pPr algn="l"/>
                      <a:r>
                        <a:rPr lang="en-US" sz="2000" b="1"/>
                        <a:t>Bexar, Texas</a:t>
                      </a:r>
                    </a:p>
                  </a:txBody>
                  <a:tcPr marL="83814" marR="83814" marT="41907" marB="41907" anchor="ctr">
                    <a:lnL>
                      <a:noFill/>
                    </a:lnL>
                    <a:lnR>
                      <a:noFill/>
                    </a:lnR>
                    <a:lnT>
                      <a:noFill/>
                    </a:lnT>
                    <a:lnB>
                      <a:noFill/>
                    </a:lnB>
                  </a:tcPr>
                </a:tc>
                <a:tc>
                  <a:txBody>
                    <a:bodyPr/>
                    <a:lstStyle/>
                    <a:p>
                      <a:pPr algn="ctr"/>
                      <a:r>
                        <a:rPr lang="en-US" sz="2000" b="1" dirty="0"/>
                        <a:t>41,376</a:t>
                      </a:r>
                    </a:p>
                  </a:txBody>
                  <a:tcPr marL="83814" marR="83814" marT="41907" marB="41907" anchor="ctr">
                    <a:lnL>
                      <a:noFill/>
                    </a:lnL>
                    <a:lnR>
                      <a:noFill/>
                    </a:lnR>
                    <a:lnT>
                      <a:noFill/>
                    </a:lnT>
                    <a:lnB>
                      <a:noFill/>
                    </a:lnB>
                  </a:tcPr>
                </a:tc>
              </a:tr>
              <a:tr h="357835">
                <a:tc>
                  <a:txBody>
                    <a:bodyPr/>
                    <a:lstStyle/>
                    <a:p>
                      <a:pPr algn="l"/>
                      <a:r>
                        <a:rPr lang="en-US" sz="2000" b="1" dirty="0"/>
                        <a:t>10.</a:t>
                      </a:r>
                    </a:p>
                  </a:txBody>
                  <a:tcPr marL="83814" marR="83814" marT="41907" marB="41907" anchor="ctr">
                    <a:lnL>
                      <a:noFill/>
                    </a:lnL>
                    <a:lnR>
                      <a:noFill/>
                    </a:lnR>
                    <a:lnT>
                      <a:noFill/>
                    </a:lnT>
                    <a:lnB>
                      <a:noFill/>
                    </a:lnB>
                  </a:tcPr>
                </a:tc>
                <a:tc>
                  <a:txBody>
                    <a:bodyPr/>
                    <a:lstStyle/>
                    <a:p>
                      <a:pPr algn="l"/>
                      <a:r>
                        <a:rPr lang="en-US" sz="2000" b="1" dirty="0"/>
                        <a:t>Tarrant, Texas</a:t>
                      </a:r>
                    </a:p>
                  </a:txBody>
                  <a:tcPr marL="83814" marR="83814" marT="41907" marB="41907" anchor="ctr">
                    <a:lnL>
                      <a:noFill/>
                    </a:lnL>
                    <a:lnR>
                      <a:noFill/>
                    </a:lnR>
                    <a:lnT>
                      <a:noFill/>
                    </a:lnT>
                    <a:lnB>
                      <a:noFill/>
                    </a:lnB>
                  </a:tcPr>
                </a:tc>
                <a:tc>
                  <a:txBody>
                    <a:bodyPr/>
                    <a:lstStyle/>
                    <a:p>
                      <a:pPr algn="ctr"/>
                      <a:r>
                        <a:rPr lang="en-US" sz="2000" b="1" dirty="0"/>
                        <a:t>40,776</a:t>
                      </a:r>
                    </a:p>
                  </a:txBody>
                  <a:tcPr marL="83814" marR="83814" marT="41907" marB="41907" anchor="ctr">
                    <a:lnL>
                      <a:noFill/>
                    </a:lnL>
                    <a:lnR>
                      <a:noFill/>
                    </a:lnR>
                    <a:lnT>
                      <a:noFill/>
                    </a:lnT>
                    <a:lnB>
                      <a:noFill/>
                    </a:lnB>
                  </a:tcPr>
                </a:tc>
              </a:tr>
            </a:tbl>
          </a:graphicData>
        </a:graphic>
      </p:graphicFrame>
      <p:sp>
        <p:nvSpPr>
          <p:cNvPr id="6" name="TextBox 5"/>
          <p:cNvSpPr txBox="1"/>
          <p:nvPr/>
        </p:nvSpPr>
        <p:spPr>
          <a:xfrm>
            <a:off x="-7345" y="6509133"/>
            <a:ext cx="2582758" cy="276999"/>
          </a:xfrm>
          <a:prstGeom prst="rect">
            <a:avLst/>
          </a:prstGeom>
          <a:noFill/>
        </p:spPr>
        <p:txBody>
          <a:bodyPr wrap="none" rtlCol="0">
            <a:spAutoFit/>
          </a:bodyPr>
          <a:lstStyle/>
          <a:p>
            <a:r>
              <a:rPr lang="en-US" sz="1200" dirty="0" smtClean="0"/>
              <a:t>Source: U.S. Census Bureau, 2012</a:t>
            </a:r>
            <a:endParaRPr lang="en-US" sz="1200" dirty="0"/>
          </a:p>
        </p:txBody>
      </p:sp>
      <p:sp>
        <p:nvSpPr>
          <p:cNvPr id="7" name="TextBox 6"/>
          <p:cNvSpPr txBox="1"/>
          <p:nvPr/>
        </p:nvSpPr>
        <p:spPr>
          <a:xfrm>
            <a:off x="304800" y="6008386"/>
            <a:ext cx="8389284" cy="400110"/>
          </a:xfrm>
          <a:prstGeom prst="rect">
            <a:avLst/>
          </a:prstGeom>
          <a:noFill/>
        </p:spPr>
        <p:txBody>
          <a:bodyPr wrap="none" rtlCol="0">
            <a:spAutoFit/>
          </a:bodyPr>
          <a:lstStyle/>
          <a:p>
            <a:r>
              <a:rPr lang="en-US" sz="2000" dirty="0"/>
              <a:t>Texas </a:t>
            </a:r>
            <a:r>
              <a:rPr lang="en-US" sz="2000" dirty="0" smtClean="0"/>
              <a:t>contains eight </a:t>
            </a:r>
            <a:r>
              <a:rPr lang="en-US" sz="2000" dirty="0"/>
              <a:t>of the 25 counties with the highest numerical gains </a:t>
            </a:r>
          </a:p>
        </p:txBody>
      </p:sp>
    </p:spTree>
    <p:extLst>
      <p:ext uri="{BB962C8B-B14F-4D97-AF65-F5344CB8AC3E}">
        <p14:creationId xmlns:p14="http://schemas.microsoft.com/office/powerpoint/2010/main" val="15298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a:t>Texas Business-Cycle Index</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8" t="1150" b="1448"/>
          <a:stretch/>
        </p:blipFill>
        <p:spPr bwMode="auto">
          <a:xfrm>
            <a:off x="762000" y="1295400"/>
            <a:ext cx="771525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40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Texas Jobs Growing Faster Than Nation’s</a:t>
            </a:r>
            <a:endParaRPr lang="en-US" sz="36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19"/>
          <a:stretch/>
        </p:blipFill>
        <p:spPr bwMode="auto">
          <a:xfrm>
            <a:off x="457200" y="1371600"/>
            <a:ext cx="8244797"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45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9"/>
          <p:cNvGraphicFramePr>
            <a:graphicFrameLocks/>
          </p:cNvGraphicFramePr>
          <p:nvPr>
            <p:extLst>
              <p:ext uri="{D42A27DB-BD31-4B8C-83A1-F6EECF244321}">
                <p14:modId xmlns:p14="http://schemas.microsoft.com/office/powerpoint/2010/main" val="3701539877"/>
              </p:ext>
            </p:extLst>
          </p:nvPr>
        </p:nvGraphicFramePr>
        <p:xfrm>
          <a:off x="457200" y="1828800"/>
          <a:ext cx="8174038" cy="4194175"/>
        </p:xfrm>
        <a:graphic>
          <a:graphicData uri="http://schemas.openxmlformats.org/presentationml/2006/ole">
            <mc:AlternateContent xmlns:mc="http://schemas.openxmlformats.org/markup-compatibility/2006">
              <mc:Choice xmlns:v="urn:schemas-microsoft-com:vml" Requires="v">
                <p:oleObj spid="_x0000_s16409" name="Worksheet" r:id="rId4" imgW="8248751" imgH="4562543" progId="Excel.Sheet.8">
                  <p:embed/>
                </p:oleObj>
              </mc:Choice>
              <mc:Fallback>
                <p:oleObj name="Worksheet" r:id="rId4" imgW="8248751" imgH="4562543"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28800"/>
                        <a:ext cx="8174038"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9978" y="6463101"/>
            <a:ext cx="8763000" cy="215444"/>
          </a:xfrm>
          <a:prstGeom prst="rect">
            <a:avLst/>
          </a:prstGeom>
          <a:noFill/>
        </p:spPr>
        <p:txBody>
          <a:bodyPr wrap="square" rtlCol="0">
            <a:spAutoFit/>
          </a:bodyPr>
          <a:lstStyle/>
          <a:p>
            <a:pPr marL="798513" indent="-798513">
              <a:spcBef>
                <a:spcPct val="50000"/>
              </a:spcBef>
            </a:pPr>
            <a:r>
              <a:rPr lang="en-US" sz="800" dirty="0" smtClean="0">
                <a:solidFill>
                  <a:schemeClr val="bg1">
                    <a:lumMod val="50000"/>
                  </a:schemeClr>
                </a:solidFill>
                <a:latin typeface="Arial" pitchFamily="34" charset="0"/>
                <a:cs typeface="Arial" pitchFamily="34" charset="0"/>
              </a:rPr>
              <a:t>Source: U.S. Bureau of the Census 2009 Estimates</a:t>
            </a:r>
          </a:p>
        </p:txBody>
      </p:sp>
      <p:sp>
        <p:nvSpPr>
          <p:cNvPr id="5" name="Rectangle 2"/>
          <p:cNvSpPr txBox="1">
            <a:spLocks noChangeArrowheads="1"/>
          </p:cNvSpPr>
          <p:nvPr/>
        </p:nvSpPr>
        <p:spPr>
          <a:xfrm>
            <a:off x="1905000" y="152400"/>
            <a:ext cx="7010400" cy="990600"/>
          </a:xfrm>
          <a:prstGeom prst="rect">
            <a:avLst/>
          </a:prstGeom>
        </p:spPr>
        <p:txBody>
          <a:bodyPr/>
          <a:lstStyle/>
          <a:p>
            <a:pPr lvl="0" algn="ctr" eaLnBrk="1" hangingPunct="1">
              <a:defRPr/>
            </a:pPr>
            <a:r>
              <a:rPr lang="en-US" sz="3200" kern="0" dirty="0" smtClean="0">
                <a:solidFill>
                  <a:srgbClr val="1B1E7A"/>
                </a:solidFill>
                <a:latin typeface="+mj-lt"/>
                <a:ea typeface="+mj-ea"/>
                <a:cs typeface="+mj-cs"/>
              </a:rPr>
              <a:t>Estimated Annual Net Migration to Texas, 2000 to 2009</a:t>
            </a:r>
            <a:endParaRPr kumimoji="0" lang="en-US" sz="3200" i="0" u="none" strike="noStrike" kern="0" cap="none" spc="0" normalizeH="0" baseline="0" noProof="0" dirty="0" smtClean="0">
              <a:ln>
                <a:noFill/>
              </a:ln>
              <a:solidFill>
                <a:srgbClr val="1B1E7A"/>
              </a:solidFill>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pPr/>
              <a:t>9</a:t>
            </a:fld>
            <a:endParaRPr lang="en-US" dirty="0"/>
          </a:p>
        </p:txBody>
      </p:sp>
      <p:cxnSp>
        <p:nvCxnSpPr>
          <p:cNvPr id="3" name="Straight Connector 2"/>
          <p:cNvCxnSpPr/>
          <p:nvPr/>
        </p:nvCxnSpPr>
        <p:spPr>
          <a:xfrm flipV="1">
            <a:off x="5791200" y="2057400"/>
            <a:ext cx="0" cy="29718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19800" y="4652037"/>
            <a:ext cx="881973" cy="200055"/>
          </a:xfrm>
          <a:prstGeom prst="rect">
            <a:avLst/>
          </a:prstGeom>
          <a:noFill/>
        </p:spPr>
        <p:txBody>
          <a:bodyPr wrap="none" rtlCol="0">
            <a:spAutoFit/>
          </a:bodyPr>
          <a:lstStyle/>
          <a:p>
            <a:r>
              <a:rPr lang="en-US" sz="700" dirty="0" smtClean="0">
                <a:solidFill>
                  <a:srgbClr val="191C6F"/>
                </a:solidFill>
              </a:rPr>
              <a:t>Hurricane Katrina</a:t>
            </a:r>
            <a:endParaRPr lang="en-US" sz="700" dirty="0">
              <a:solidFill>
                <a:srgbClr val="191C6F"/>
              </a:solidFill>
            </a:endParaRPr>
          </a:p>
        </p:txBody>
      </p:sp>
      <p:cxnSp>
        <p:nvCxnSpPr>
          <p:cNvPr id="10" name="Straight Arrow Connector 9"/>
          <p:cNvCxnSpPr/>
          <p:nvPr/>
        </p:nvCxnSpPr>
        <p:spPr>
          <a:xfrm flipH="1">
            <a:off x="5878912" y="4752064"/>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651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12208</TotalTime>
  <Words>2699</Words>
  <Application>Microsoft Office PowerPoint</Application>
  <PresentationFormat>Letter Paper (8.5x11 in)</PresentationFormat>
  <Paragraphs>436</Paragraphs>
  <Slides>40</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Custom Design</vt:lpstr>
      <vt:lpstr>Worksheet</vt:lpstr>
      <vt:lpstr>Microsoft Excel 97-2003 Worksheet</vt:lpstr>
      <vt:lpstr>PowerPoint Presentation</vt:lpstr>
      <vt:lpstr>Growing States, 2000-2010</vt:lpstr>
      <vt:lpstr>PowerPoint Presentation</vt:lpstr>
      <vt:lpstr>The 10 Fastest Growing Metro Areas from April 1, 2010, to July 1, 2011</vt:lpstr>
      <vt:lpstr>The 10 Metro Areas with the Largest Numeric Increase from April 1, 2010, to July 1, 2011</vt:lpstr>
      <vt:lpstr>The 10 Counties with the Largest Numeric Increase from April 1, 2010, to July 1, 2011</vt:lpstr>
      <vt:lpstr> Texas Business-Cycle Index</vt:lpstr>
      <vt:lpstr>Texas Jobs Growing Faster Than Nation’s</vt:lpstr>
      <vt:lpstr>PowerPoint Presentation</vt:lpstr>
      <vt:lpstr>Percent of Migrants to Texas between 2000 and 2009 by Race and Ethnicity</vt:lpstr>
      <vt:lpstr>States with Largest Estimated  Unauthorized Immigrant Populations, 2010 </vt:lpstr>
      <vt:lpstr>Estimated domestic migration (2000-2008) by county as a percentage of 2000 population</vt:lpstr>
      <vt:lpstr>PowerPoint Presentation</vt:lpstr>
      <vt:lpstr>PowerPoint Presentation</vt:lpstr>
      <vt:lpstr>PowerPoint Presentation</vt:lpstr>
      <vt:lpstr>PowerPoint Presentation</vt:lpstr>
      <vt:lpstr>Texas White (non-Hispanic) and Hispanic Populations by Age, 2010</vt:lpstr>
      <vt:lpstr>Texas Population Pyramid by Race/Ethnicity, 2010</vt:lpstr>
      <vt:lpstr>Texas Population Pyramid by Race/Ethnicity, 2010</vt:lpstr>
      <vt:lpstr>Texas Population Pyramid by Race/Ethnicity, 2010</vt:lpstr>
      <vt:lpstr>Texas Population Pyramid by Race/Ethnicity, 2010</vt:lpstr>
      <vt:lpstr>Total Population by County, 2010</vt:lpstr>
      <vt:lpstr>Change of the Total Population by County, 2000 to 2010</vt:lpstr>
      <vt:lpstr>Percent of the Population Less than 18 Years of Age, Living Under Poverty for During Past 12 Months, 2005-2009</vt:lpstr>
      <vt:lpstr> </vt:lpstr>
      <vt:lpstr>Percent of the population 5 and over who speak English less than very well by state, 2009</vt:lpstr>
      <vt:lpstr>Percent of the population 5 and over who speak Spanish at home, 2009</vt:lpstr>
      <vt:lpstr> </vt:lpstr>
      <vt:lpstr> </vt:lpstr>
      <vt:lpstr>PowerPoint Presentation</vt:lpstr>
      <vt:lpstr> </vt:lpstr>
      <vt:lpstr> </vt:lpstr>
      <vt:lpstr>Educational Attainment in Texas, 2010</vt:lpstr>
      <vt:lpstr>Race/Ethnic Composition by Education Level aged 25 years and more, Texas, 2009</vt:lpstr>
      <vt:lpstr>Educational attainment by place of birth, persons aged 25 years or more, Texas, 2010</vt:lpstr>
      <vt:lpstr>One Year Persistence Rate of First-Time Entering Undergraduates  by Parent's Educational Level Public University in Texas, 2010</vt:lpstr>
      <vt:lpstr>Projected Percent of Labor Force by Education Attainment in Texas, 2000 and 2040</vt:lpstr>
      <vt:lpstr>PowerPoint Presentation</vt:lpstr>
      <vt:lpstr>PowerPoint Presentation</vt:lpstr>
      <vt:lpstr>Contact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Windows User</cp:lastModifiedBy>
  <cp:revision>320</cp:revision>
  <cp:lastPrinted>2012-07-15T20:37:49Z</cp:lastPrinted>
  <dcterms:created xsi:type="dcterms:W3CDTF">2010-01-22T14:36:29Z</dcterms:created>
  <dcterms:modified xsi:type="dcterms:W3CDTF">2012-07-15T20:52:16Z</dcterms:modified>
</cp:coreProperties>
</file>